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354" r:id="rId3"/>
    <p:sldId id="355" r:id="rId4"/>
    <p:sldId id="356" r:id="rId5"/>
    <p:sldId id="357" r:id="rId6"/>
    <p:sldId id="358" r:id="rId7"/>
    <p:sldId id="271" r:id="rId8"/>
    <p:sldId id="272" r:id="rId9"/>
    <p:sldId id="264" r:id="rId10"/>
    <p:sldId id="315" r:id="rId11"/>
    <p:sldId id="375" r:id="rId12"/>
    <p:sldId id="373" r:id="rId13"/>
    <p:sldId id="374"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271"/>
            <p14:sldId id="272"/>
            <p14:sldId id="264"/>
          </p14:sldIdLst>
        </p14:section>
        <p14:section name="Maintenance Slides" id="{D507A924-5AC0-334B-9748-422B382A8527}">
          <p14:sldIdLst>
            <p14:sldId id="315"/>
            <p14:sldId id="375"/>
            <p14:sldId id="373"/>
            <p14:sldId id="374"/>
          </p14:sldIdLst>
        </p14:section>
        <p14:section name="IETF Slides" id="{6F917E0C-88C3-844C-A2A8-1D0DD9F462AB}">
          <p14:sldIdLst/>
        </p14:section>
        <p14:section name="Joint Meeting Slides" id="{4042D080-B958-EA4D-BDAC-4A8AEEE50AF8}">
          <p14:sldIdLst/>
        </p14:section>
        <p14:section name="WNG Slide" id="{606CC85E-C483-8140-831E-DEBCD83DA7FF}">
          <p14:sldIdLst/>
        </p14:section>
        <p14:section name="Closing Slide" id="{17524BA6-C3AC-EE4D-BA9D-E46A8CDB064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17" autoAdjust="0"/>
    <p:restoredTop sz="95714" autoAdjust="0"/>
  </p:normalViewPr>
  <p:slideViewPr>
    <p:cSldViewPr>
      <p:cViewPr varScale="1">
        <p:scale>
          <a:sx n="112" d="100"/>
          <a:sy n="112" d="100"/>
        </p:scale>
        <p:origin x="2328"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20</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3263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9514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61782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43877" y="336550"/>
            <a:ext cx="50355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&lt;Sept 2020&gt;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15-20-0243-01-0mag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SC Report for Virtual 2020 Interim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16 Sept 2020</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SC Report for Sept 2020 Session.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Sept 2020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2020&gt;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458788" y="635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47358" y="1828800"/>
            <a:ext cx="8610600" cy="33328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600" b="1" dirty="0"/>
              <a:t>Discuss/define a new acronym for WG TAG</a:t>
            </a:r>
          </a:p>
          <a:p>
            <a:pPr marL="914400" lvl="1" indent="-457200" eaLnBrk="0" fontAlgn="b" hangingPunct="0">
              <a:buClr>
                <a:srgbClr val="FF0000"/>
              </a:buClr>
              <a:buFont typeface="Wingdings" charset="0"/>
              <a:buChar char="q"/>
            </a:pPr>
            <a:r>
              <a:rPr lang="en-US" sz="2400" dirty="0"/>
              <a:t>Complaint from EC that the acronym TAG (technical advisory group) is used by the EC for a group that addresses cross-WG issues; and does not develop standards.  EC requests that we change it.</a:t>
            </a:r>
          </a:p>
          <a:p>
            <a:pPr marL="914400" lvl="1" indent="-457200" eaLnBrk="0" fontAlgn="b" hangingPunct="0">
              <a:buClr>
                <a:srgbClr val="FF0000"/>
              </a:buClr>
              <a:buFont typeface="Wingdings" charset="0"/>
              <a:buChar char="q"/>
            </a:pPr>
            <a:r>
              <a:rPr lang="en-US" sz="2400" dirty="0"/>
              <a:t>The </a:t>
            </a:r>
            <a:r>
              <a:rPr lang="en-US" sz="2400" dirty="0" err="1"/>
              <a:t>TerraHz</a:t>
            </a:r>
            <a:r>
              <a:rPr lang="en-US" sz="2400" dirty="0"/>
              <a:t> (THZ) group is currently the only 802.15 TAG</a:t>
            </a:r>
          </a:p>
          <a:p>
            <a:pPr marL="914400" lvl="1" indent="-457200" eaLnBrk="0" fontAlgn="b" hangingPunct="0">
              <a:buClr>
                <a:srgbClr val="FF0000"/>
              </a:buClr>
              <a:buFont typeface="Wingdings" charset="0"/>
              <a:buChar char="q"/>
            </a:pPr>
            <a:r>
              <a:rPr lang="en-US" sz="2400" dirty="0"/>
              <a:t>Do we want to label them ”Standing Committees”?</a:t>
            </a:r>
          </a:p>
          <a:p>
            <a:pPr marL="914400" lvl="1" indent="-457200" eaLnBrk="0" fontAlgn="b" hangingPunct="0">
              <a:buClr>
                <a:srgbClr val="FF0000"/>
              </a:buClr>
              <a:buFont typeface="Wingdings" charset="0"/>
              <a:buChar char="q"/>
            </a:pPr>
            <a:r>
              <a:rPr lang="en-US" sz="2400" dirty="0"/>
              <a:t>Do we want to label them Technical Research Groups?</a:t>
            </a:r>
          </a:p>
          <a:p>
            <a:pPr marL="914400" lvl="1" indent="-457200" eaLnBrk="0" fontAlgn="b" hangingPunct="0">
              <a:buClr>
                <a:srgbClr val="FF0000"/>
              </a:buClr>
              <a:buFont typeface="Wingdings" charset="0"/>
              <a:buChar char="q"/>
            </a:pPr>
            <a:r>
              <a:rPr lang="en-US" sz="2400" dirty="0"/>
              <a:t>?????.... Let’s do it today, so I can get it into the Operations Manual before the November Virtual Plenary</a:t>
            </a:r>
          </a:p>
        </p:txBody>
      </p:sp>
    </p:spTree>
    <p:extLst>
      <p:ext uri="{BB962C8B-B14F-4D97-AF65-F5344CB8AC3E}">
        <p14:creationId xmlns:p14="http://schemas.microsoft.com/office/powerpoint/2010/main" val="10987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458788" y="635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37017" y="990600"/>
            <a:ext cx="8610600" cy="33328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changes to the Operations Manual?</a:t>
            </a:r>
            <a:br>
              <a:rPr lang="en-US" sz="2400" b="1" dirty="0"/>
            </a:br>
            <a:r>
              <a:rPr lang="en-US" sz="2400" b="1" dirty="0"/>
              <a:t>(15-10-0235-25</a:t>
            </a:r>
            <a:r>
              <a:rPr lang="en-US" sz="2400" dirty="0"/>
              <a:t>)</a:t>
            </a:r>
          </a:p>
          <a:p>
            <a:pPr marL="914400" lvl="1" indent="-457200" eaLnBrk="0" fontAlgn="b" hangingPunct="0">
              <a:buClr>
                <a:srgbClr val="FF0000"/>
              </a:buClr>
              <a:buFont typeface="Wingdings" charset="0"/>
              <a:buChar char="q"/>
            </a:pPr>
            <a:r>
              <a:rPr lang="en-US" sz="2400" dirty="0"/>
              <a:t>Discussion on rules and procedures contrary to virtual meetings</a:t>
            </a:r>
          </a:p>
          <a:p>
            <a:pPr marL="914400" lvl="1" indent="-457200" eaLnBrk="0" fontAlgn="b" hangingPunct="0">
              <a:buClr>
                <a:srgbClr val="FF0000"/>
              </a:buClr>
              <a:buFont typeface="Wingdings" charset="0"/>
              <a:buChar char="q"/>
            </a:pPr>
            <a:r>
              <a:rPr lang="en-US" sz="2400" dirty="0"/>
              <a:t>Simple changes that will make 802.15 virtual meetings easier and more functional without waiting for IEEE AudCom and IEEE 802 EC to come to agreement</a:t>
            </a:r>
          </a:p>
          <a:p>
            <a:pPr marL="914400" lvl="1" indent="-457200" eaLnBrk="0" fontAlgn="b" hangingPunct="0">
              <a:buClr>
                <a:srgbClr val="FF0000"/>
              </a:buClr>
              <a:buFont typeface="Wingdings" charset="0"/>
              <a:buChar char="q"/>
            </a:pPr>
            <a:r>
              <a:rPr lang="en-US" sz="2400" dirty="0"/>
              <a:t>Discussion on issues that hinder effective use of our time</a:t>
            </a:r>
          </a:p>
        </p:txBody>
      </p:sp>
    </p:spTree>
    <p:extLst>
      <p:ext uri="{BB962C8B-B14F-4D97-AF65-F5344CB8AC3E}">
        <p14:creationId xmlns:p14="http://schemas.microsoft.com/office/powerpoint/2010/main" val="861309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13506" y="1673226"/>
            <a:ext cx="9030494" cy="4802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dirty="0"/>
              <a:t>Operations Manual issues due to virtual meetings</a:t>
            </a:r>
          </a:p>
          <a:p>
            <a:pPr marL="914400" lvl="1" indent="-457200" eaLnBrk="0" fontAlgn="b" hangingPunct="0">
              <a:buClr>
                <a:srgbClr val="FF0000"/>
              </a:buClr>
              <a:buFont typeface="Wingdings" charset="0"/>
              <a:buChar char="q"/>
            </a:pPr>
            <a:r>
              <a:rPr lang="en-US" sz="2400" dirty="0"/>
              <a:t>Taking votes during a meeting/call  </a:t>
            </a:r>
          </a:p>
          <a:p>
            <a:pPr marL="1371600" lvl="2" indent="-457200" eaLnBrk="0" fontAlgn="b" hangingPunct="0">
              <a:buClr>
                <a:srgbClr val="FF0000"/>
              </a:buClr>
              <a:buFont typeface="Wingdings" charset="0"/>
              <a:buChar char="q"/>
            </a:pPr>
            <a:r>
              <a:rPr lang="en-US" sz="2400" dirty="0"/>
              <a:t>DirectVoteLive (DVL) requires motions to be collected before the closing meeting to allow the motions to be voted upon.</a:t>
            </a:r>
          </a:p>
          <a:p>
            <a:pPr marL="914400" lvl="1" indent="-457200" eaLnBrk="0" fontAlgn="b" hangingPunct="0">
              <a:buClr>
                <a:srgbClr val="FF0000"/>
              </a:buClr>
              <a:buFont typeface="Wingdings" charset="0"/>
              <a:buChar char="q"/>
            </a:pPr>
            <a:r>
              <a:rPr lang="en-US" sz="2400" dirty="0"/>
              <a:t>What qualifies as sufficient attendance to merit credit for an virtual interim session? </a:t>
            </a:r>
          </a:p>
          <a:p>
            <a:pPr marL="1371600" lvl="2" indent="-457200" eaLnBrk="0" fontAlgn="b" hangingPunct="0">
              <a:buClr>
                <a:srgbClr val="FF0000"/>
              </a:buClr>
              <a:buFont typeface="Wingdings" charset="0"/>
              <a:buChar char="q"/>
            </a:pPr>
            <a:r>
              <a:rPr lang="en-US" sz="2400" dirty="0"/>
              <a:t>Attending at least one meeting per session day with total attended days equal to or exceeding at least 75% of session days (e.g. 3 attended days out of 4 session days)</a:t>
            </a:r>
          </a:p>
          <a:p>
            <a:pPr marL="914400" lvl="1" indent="-457200" eaLnBrk="0" fontAlgn="b" hangingPunct="0">
              <a:buClr>
                <a:srgbClr val="FF0000"/>
              </a:buClr>
              <a:buFont typeface="Wingdings" charset="0"/>
              <a:buChar char="q"/>
            </a:pPr>
            <a:r>
              <a:rPr lang="en-US" sz="2400" dirty="0"/>
              <a:t>Officer election via electronic ballot</a:t>
            </a:r>
          </a:p>
          <a:p>
            <a:pPr marL="1371600" lvl="2" indent="-457200" eaLnBrk="0" fontAlgn="b" hangingPunct="0">
              <a:buClr>
                <a:srgbClr val="FF0000"/>
              </a:buClr>
              <a:buFont typeface="Wingdings" charset="0"/>
              <a:buChar char="q"/>
            </a:pPr>
            <a:r>
              <a:rPr lang="en-US" sz="2400" dirty="0"/>
              <a:t>Add electronic ballot option to OM</a:t>
            </a:r>
          </a:p>
          <a:p>
            <a:pPr marL="914400" lvl="1" indent="-457200" eaLnBrk="0" fontAlgn="b" hangingPunct="0">
              <a:buClr>
                <a:srgbClr val="FF0000"/>
              </a:buClr>
              <a:buFont typeface="Wingdings" charset="0"/>
              <a:buChar char="q"/>
            </a:pPr>
            <a:r>
              <a:rPr lang="en-US" sz="2400" dirty="0"/>
              <a:t>Could we put multiple motions on a single electronic ballot?</a:t>
            </a:r>
          </a:p>
          <a:p>
            <a:pPr marL="1371600" lvl="2" indent="-457200" eaLnBrk="0" fontAlgn="b" hangingPunct="0">
              <a:buClr>
                <a:srgbClr val="FF0000"/>
              </a:buClr>
              <a:buFont typeface="Wingdings" charset="0"/>
              <a:buChar char="q"/>
            </a:pPr>
            <a:r>
              <a:rPr lang="en-US" sz="2400" dirty="0"/>
              <a:t>Use an electronic ballot for all session motions</a:t>
            </a:r>
          </a:p>
          <a:p>
            <a:pPr marL="1371600" lvl="2" indent="-457200" eaLnBrk="0" fontAlgn="b" hangingPunct="0">
              <a:buClr>
                <a:srgbClr val="FF0000"/>
              </a:buClr>
              <a:buFont typeface="Wingdings" charset="0"/>
              <a:buChar char="q"/>
            </a:pPr>
            <a:r>
              <a:rPr lang="en-US" sz="2400" dirty="0"/>
              <a:t>Is there a minimum period for such a ballot?</a:t>
            </a:r>
          </a:p>
        </p:txBody>
      </p:sp>
    </p:spTree>
    <p:extLst>
      <p:ext uri="{BB962C8B-B14F-4D97-AF65-F5344CB8AC3E}">
        <p14:creationId xmlns:p14="http://schemas.microsoft.com/office/powerpoint/2010/main" val="3557677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143000"/>
            <a:ext cx="8991600" cy="318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Previous discussion on issues with current process of Letter Ballots</a:t>
            </a:r>
            <a:endParaRPr lang="en-US" sz="2400" dirty="0"/>
          </a:p>
          <a:p>
            <a:pPr marL="914400" lvl="1" indent="-457200" eaLnBrk="0" fontAlgn="b" hangingPunct="0">
              <a:buClr>
                <a:srgbClr val="FF0000"/>
              </a:buClr>
              <a:buFont typeface="Wingdings" charset="0"/>
              <a:buChar char="q"/>
            </a:pPr>
            <a:r>
              <a:rPr lang="en-US" sz="2400" dirty="0"/>
              <a:t>Possible mitigations to voter ballot response/abstain issues:</a:t>
            </a:r>
          </a:p>
          <a:p>
            <a:pPr marL="1371600" lvl="2" indent="-457200" eaLnBrk="0" fontAlgn="b" hangingPunct="0">
              <a:buClr>
                <a:srgbClr val="FF0000"/>
              </a:buClr>
              <a:buFont typeface="Wingdings" charset="0"/>
              <a:buChar char="q"/>
            </a:pPr>
            <a:r>
              <a:rPr lang="en-US" sz="2400" dirty="0"/>
              <a:t>Change OM to require TG chair to present at WNG before vote to go to LB:</a:t>
            </a:r>
          </a:p>
          <a:p>
            <a:pPr marL="1828800" lvl="3" indent="-457200" eaLnBrk="0" fontAlgn="b" hangingPunct="0">
              <a:buClr>
                <a:srgbClr val="FF0000"/>
              </a:buClr>
              <a:buFont typeface="Wingdings" charset="0"/>
              <a:buChar char="q"/>
            </a:pPr>
            <a:r>
              <a:rPr lang="en-US" sz="2000" dirty="0"/>
              <a:t>Overview of draft</a:t>
            </a:r>
          </a:p>
          <a:p>
            <a:pPr marL="1828800" lvl="3" indent="-457200" eaLnBrk="0" fontAlgn="b" hangingPunct="0">
              <a:buClr>
                <a:srgbClr val="FF0000"/>
              </a:buClr>
              <a:buFont typeface="Wingdings" charset="0"/>
              <a:buChar char="q"/>
            </a:pPr>
            <a:r>
              <a:rPr lang="en-US" sz="2000" dirty="0"/>
              <a:t>Segment draft into shorter sections and request volunteers to review specific sections</a:t>
            </a:r>
          </a:p>
          <a:p>
            <a:pPr marL="1828800" lvl="3" indent="-457200" eaLnBrk="0" fontAlgn="b" hangingPunct="0">
              <a:buClr>
                <a:srgbClr val="FF0000"/>
              </a:buClr>
              <a:buFont typeface="Wingdings" charset="0"/>
              <a:buChar char="q"/>
            </a:pPr>
            <a:r>
              <a:rPr lang="en-US" sz="2000" dirty="0"/>
              <a:t>During letter ballot voting members could contact volunteer reviewers for draft comments</a:t>
            </a:r>
          </a:p>
        </p:txBody>
      </p:sp>
    </p:spTree>
    <p:extLst>
      <p:ext uri="{BB962C8B-B14F-4D97-AF65-F5344CB8AC3E}">
        <p14:creationId xmlns:p14="http://schemas.microsoft.com/office/powerpoint/2010/main" val="2767875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4458ECB4-0F45-0B41-8A57-2579337DA309}"/>
              </a:ext>
            </a:extLst>
          </p:cNvPr>
          <p:cNvSpPr>
            <a:spLocks noGrp="1"/>
          </p:cNvSpPr>
          <p:nvPr>
            <p:ph type="dt" sz="half" idx="10"/>
          </p:nvPr>
        </p:nvSpPr>
        <p:spPr/>
        <p:txBody>
          <a:bodyPr/>
          <a:lstStyle/>
          <a:p>
            <a:pPr>
              <a:defRPr/>
            </a:pPr>
            <a:r>
              <a:rPr lang="en-US"/>
              <a:t>&lt;Sept 2020&gt;</a:t>
            </a:r>
            <a:endParaRPr lang="en-US" dirty="0"/>
          </a:p>
        </p:txBody>
      </p:sp>
      <p:sp>
        <p:nvSpPr>
          <p:cNvPr id="3" name="Footer Placeholder 2">
            <a:extLst>
              <a:ext uri="{FF2B5EF4-FFF2-40B4-BE49-F238E27FC236}">
                <a16:creationId xmlns:a16="http://schemas.microsoft.com/office/drawing/2014/main" id="{9CC92E75-3829-5F47-937E-7A78D2EB6939}"/>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9C89C99-9611-7D4C-82A2-1AA46632F50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B8B18221-8834-D741-AB58-EDACA56F9D52}"/>
              </a:ext>
            </a:extLst>
          </p:cNvPr>
          <p:cNvSpPr>
            <a:spLocks noGrp="1"/>
          </p:cNvSpPr>
          <p:nvPr>
            <p:ph type="dt" sz="half" idx="10"/>
          </p:nvPr>
        </p:nvSpPr>
        <p:spPr/>
        <p:txBody>
          <a:bodyPr/>
          <a:lstStyle/>
          <a:p>
            <a:pPr>
              <a:defRPr/>
            </a:pPr>
            <a:r>
              <a:rPr lang="en-US"/>
              <a:t>&lt;Sept 2020&gt;</a:t>
            </a:r>
            <a:endParaRPr lang="en-US" dirty="0"/>
          </a:p>
        </p:txBody>
      </p:sp>
      <p:sp>
        <p:nvSpPr>
          <p:cNvPr id="3" name="Footer Placeholder 2">
            <a:extLst>
              <a:ext uri="{FF2B5EF4-FFF2-40B4-BE49-F238E27FC236}">
                <a16:creationId xmlns:a16="http://schemas.microsoft.com/office/drawing/2014/main" id="{7C0E736C-BC31-7845-A64F-63DBC91AE771}"/>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8D71D5C1-92E9-FE45-8DDB-8EE0258D4D0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dirty="0">
                <a:solidFill>
                  <a:schemeClr val="tx1"/>
                </a:solidFill>
                <a:latin typeface="Calibri" charset="0"/>
                <a:cs typeface="Calibri" charset="0"/>
              </a:rPr>
              <a:t>Cause an LOA to be submitted to the IEEE-SA (</a:t>
            </a:r>
            <a:r>
              <a:rPr lang="en-US" sz="2000" b="1" dirty="0" err="1">
                <a:solidFill>
                  <a:schemeClr val="tx1"/>
                </a:solidFill>
                <a:latin typeface="Calibri" charset="0"/>
                <a:cs typeface="Calibri" charset="0"/>
              </a:rPr>
              <a:t>patcom@ieee.org</a:t>
            </a:r>
            <a:r>
              <a:rPr lang="en-US" sz="2000" b="1" dirty="0">
                <a:solidFill>
                  <a:schemeClr val="tx1"/>
                </a:solidFill>
                <a:latin typeface="Calibri" charset="0"/>
                <a:cs typeface="Calibri" charset="0"/>
              </a:rPr>
              <a:t>);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Speak up now and respond to this Call for Potentially Essential Patents</a:t>
            </a:r>
          </a:p>
          <a:p>
            <a:pPr>
              <a:buFont typeface="Monotype Sorts" charset="0"/>
              <a:buNone/>
            </a:pPr>
            <a:r>
              <a:rPr lang="en-US" sz="2000" dirty="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dirty="0">
                <a:solidFill>
                  <a:schemeClr val="tx1"/>
                </a:solidFill>
                <a:latin typeface="Calibri" charset="0"/>
                <a:cs typeface="Calibri" charset="0"/>
              </a:rPr>
            </a:br>
            <a:endParaRPr lang="en-US" sz="2000" b="1" dirty="0">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014BA362-610B-0E40-AFE2-54EE34F03E35}"/>
              </a:ext>
            </a:extLst>
          </p:cNvPr>
          <p:cNvSpPr>
            <a:spLocks noGrp="1"/>
          </p:cNvSpPr>
          <p:nvPr>
            <p:ph type="dt" sz="half" idx="10"/>
          </p:nvPr>
        </p:nvSpPr>
        <p:spPr/>
        <p:txBody>
          <a:bodyPr/>
          <a:lstStyle/>
          <a:p>
            <a:pPr>
              <a:defRPr/>
            </a:pPr>
            <a:r>
              <a:rPr lang="en-US"/>
              <a:t>&lt;Sept 2020&gt;</a:t>
            </a:r>
            <a:endParaRPr lang="en-US" dirty="0"/>
          </a:p>
        </p:txBody>
      </p:sp>
      <p:sp>
        <p:nvSpPr>
          <p:cNvPr id="3" name="Footer Placeholder 2">
            <a:extLst>
              <a:ext uri="{FF2B5EF4-FFF2-40B4-BE49-F238E27FC236}">
                <a16:creationId xmlns:a16="http://schemas.microsoft.com/office/drawing/2014/main" id="{8402A8CE-B4CC-5D4D-AC98-0CEA8A30E21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11AF16B-76EB-2D4B-901E-832F1771F8D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1A813C81-3207-994E-9996-7F7338F63514}"/>
              </a:ext>
            </a:extLst>
          </p:cNvPr>
          <p:cNvSpPr>
            <a:spLocks noGrp="1"/>
          </p:cNvSpPr>
          <p:nvPr>
            <p:ph type="dt" sz="half" idx="10"/>
          </p:nvPr>
        </p:nvSpPr>
        <p:spPr/>
        <p:txBody>
          <a:bodyPr/>
          <a:lstStyle/>
          <a:p>
            <a:pPr>
              <a:defRPr/>
            </a:pPr>
            <a:r>
              <a:rPr lang="en-US"/>
              <a:t>&lt;Sept 2020&gt;</a:t>
            </a:r>
            <a:endParaRPr lang="en-US" dirty="0"/>
          </a:p>
        </p:txBody>
      </p:sp>
      <p:sp>
        <p:nvSpPr>
          <p:cNvPr id="3" name="Footer Placeholder 2">
            <a:extLst>
              <a:ext uri="{FF2B5EF4-FFF2-40B4-BE49-F238E27FC236}">
                <a16:creationId xmlns:a16="http://schemas.microsoft.com/office/drawing/2014/main" id="{17A9F199-F8FC-C24E-A2F6-808F6ED70B13}"/>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D86E391-0C3F-C649-BF7E-95898973782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37556183-7AA5-F743-8866-80F08A94B36B}"/>
              </a:ext>
            </a:extLst>
          </p:cNvPr>
          <p:cNvSpPr>
            <a:spLocks noGrp="1"/>
          </p:cNvSpPr>
          <p:nvPr>
            <p:ph type="dt" sz="half" idx="10"/>
          </p:nvPr>
        </p:nvSpPr>
        <p:spPr/>
        <p:txBody>
          <a:bodyPr/>
          <a:lstStyle/>
          <a:p>
            <a:pPr>
              <a:defRPr/>
            </a:pPr>
            <a:r>
              <a:rPr lang="en-US"/>
              <a:t>&lt;Sept 2020&gt;</a:t>
            </a:r>
            <a:endParaRPr lang="en-US" dirty="0"/>
          </a:p>
        </p:txBody>
      </p:sp>
      <p:sp>
        <p:nvSpPr>
          <p:cNvPr id="3" name="Footer Placeholder 2">
            <a:extLst>
              <a:ext uri="{FF2B5EF4-FFF2-40B4-BE49-F238E27FC236}">
                <a16:creationId xmlns:a16="http://schemas.microsoft.com/office/drawing/2014/main" id="{D84122DC-2FC8-7047-B05D-CA2EED2CF2F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8F1F1E1-4913-4745-BD3D-C8A36C9BF83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2020&gt;</a:t>
            </a:r>
          </a:p>
        </p:txBody>
      </p:sp>
      <p:sp>
        <p:nvSpPr>
          <p:cNvPr id="33794"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a:latin typeface="Times New Roman" charset="0"/>
                <a:ea typeface="ＭＳ Ｐゴシック" charset="0"/>
                <a:cs typeface="ＭＳ Ｐゴシック" charset="0"/>
              </a:rPr>
              <a:t>SCmaintenance</a:t>
            </a:r>
            <a:r>
              <a:rPr lang="en-US" dirty="0">
                <a:latin typeface="Times New Roman" charset="0"/>
                <a:ea typeface="ＭＳ Ｐゴシック" charset="0"/>
                <a:cs typeface="ＭＳ Ｐゴシック" charset="0"/>
              </a:rPr>
              <a:t>/</a:t>
            </a:r>
            <a:r>
              <a:rPr lang="en-US" dirty="0" err="1">
                <a:latin typeface="Times New Roman" charset="0"/>
                <a:ea typeface="ＭＳ Ｐゴシック" charset="0"/>
                <a:cs typeface="ＭＳ Ｐゴシック" charset="0"/>
              </a:rPr>
              <a:t>SCwng</a:t>
            </a:r>
            <a:r>
              <a:rPr lang="en-US" dirty="0">
                <a:latin typeface="Times New Roman" charset="0"/>
                <a:ea typeface="ＭＳ Ｐゴシック" charset="0"/>
                <a:cs typeface="ＭＳ Ｐゴシック" charset="0"/>
              </a:rPr>
              <a:t> Officer</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Secretary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2020&gt;</a:t>
            </a:r>
          </a:p>
        </p:txBody>
      </p:sp>
      <p:sp>
        <p:nvSpPr>
          <p:cNvPr id="34818"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90868" y="1524000"/>
            <a:ext cx="8568690" cy="18895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tabLst>
                <a:tab pos="5080000" algn="l"/>
              </a:tabLst>
            </a:pPr>
            <a:r>
              <a:rPr lang="en-US" sz="3200" b="1" dirty="0"/>
              <a:t>SC Maintenance   </a:t>
            </a:r>
            <a:r>
              <a:rPr lang="en-US" sz="2400" b="1" dirty="0"/>
              <a:t>Wednesday 16 Sep, 9:00 am ET </a:t>
            </a:r>
          </a:p>
          <a:p>
            <a:pPr marL="800100" lvl="1" indent="-342900">
              <a:buClr>
                <a:srgbClr val="FF0000"/>
              </a:buClr>
              <a:buFont typeface="Wingdings" charset="2"/>
              <a:buChar char="q"/>
            </a:pPr>
            <a:r>
              <a:rPr lang="en-US" sz="2400" b="1" dirty="0"/>
              <a:t>Discuss/define a new acronym for WG TAG</a:t>
            </a:r>
          </a:p>
          <a:p>
            <a:pPr marL="800100" lvl="1" indent="-342900">
              <a:buClr>
                <a:srgbClr val="FF0000"/>
              </a:buClr>
              <a:buFont typeface="Wingdings" charset="2"/>
              <a:buChar char="q"/>
            </a:pPr>
            <a:r>
              <a:rPr lang="en-US" sz="2400" b="1" dirty="0"/>
              <a:t>Discuss requested changes with Operations Manual</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54531</TotalTime>
  <Words>1191</Words>
  <Application>Microsoft Macintosh PowerPoint</Application>
  <PresentationFormat>On-screen Show (4:3)</PresentationFormat>
  <Paragraphs>193</Paragraphs>
  <Slides>13</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ＭＳ Ｐゴシック</vt:lpstr>
      <vt:lpstr>Arial</vt:lpstr>
      <vt:lpstr>Calibri</vt:lpstr>
      <vt:lpstr>Helvetica</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SCmaintenance/SCwng Officer</vt:lpstr>
      <vt:lpstr>Chair’s Role</vt:lpstr>
      <vt:lpstr>SC Meeting Goals</vt:lpstr>
      <vt:lpstr>SC Maintenance</vt:lpstr>
      <vt:lpstr>SC Maintenance</vt:lpstr>
      <vt:lpstr>SC Maintenance</vt:lpstr>
      <vt:lpstr>SC Maintenance</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Opening/Closing</dc:title>
  <dc:subject>IEEE 802.15 &lt;SC Report&gt;</dc:subject>
  <dc:creator>Pat Kinney</dc:creator>
  <cp:keywords/>
  <dc:description>&lt;15-20-0243-01-0mag&gt;</dc:description>
  <cp:lastModifiedBy>pat@kinneys.us</cp:lastModifiedBy>
  <cp:revision>1081</cp:revision>
  <cp:lastPrinted>2016-07-25T16:00:41Z</cp:lastPrinted>
  <dcterms:created xsi:type="dcterms:W3CDTF">2009-07-12T16:25:16Z</dcterms:created>
  <dcterms:modified xsi:type="dcterms:W3CDTF">2020-09-17T01:35:37Z</dcterms:modified>
  <cp:category/>
</cp:coreProperties>
</file>