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84" r:id="rId4"/>
    <p:sldId id="281" r:id="rId5"/>
    <p:sldId id="271" r:id="rId6"/>
    <p:sldId id="273" r:id="rId7"/>
    <p:sldId id="274" r:id="rId8"/>
    <p:sldId id="282" r:id="rId9"/>
    <p:sldId id="276" r:id="rId10"/>
    <p:sldId id="280" r:id="rId11"/>
    <p:sldId id="256" r:id="rId12"/>
    <p:sldId id="283" r:id="rId13"/>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6" autoAdjust="0"/>
    <p:restoredTop sz="89628" autoAdjust="0"/>
  </p:normalViewPr>
  <p:slideViewPr>
    <p:cSldViewPr showGuides="1">
      <p:cViewPr varScale="1">
        <p:scale>
          <a:sx n="59" d="100"/>
          <a:sy n="59" d="100"/>
        </p:scale>
        <p:origin x="1540" y="4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42" d="100"/>
          <a:sy n="42" d="100"/>
        </p:scale>
        <p:origin x="984" y="3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163722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428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 UofOulu)</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802.15-20-0238-00-0dep</a:t>
            </a: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
        <p:nvSpPr>
          <p:cNvPr id="12" name="Line 10">
            <a:extLst>
              <a:ext uri="{FF2B5EF4-FFF2-40B4-BE49-F238E27FC236}">
                <a16:creationId xmlns:a16="http://schemas.microsoft.com/office/drawing/2014/main" id="{B896F4F8-0174-48D6-A476-8A0E3D06A47C}"/>
              </a:ext>
            </a:extLst>
          </p:cNvPr>
          <p:cNvSpPr>
            <a:spLocks noChangeShapeType="1"/>
          </p:cNvSpPr>
          <p:nvPr userDrawn="1"/>
        </p:nvSpPr>
        <p:spPr bwMode="auto">
          <a:xfrm>
            <a:off x="683568" y="620688"/>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 </a:t>
            </a:r>
            <a:r>
              <a:rPr lang="en-US" altLang="ja-JP" dirty="0" err="1"/>
              <a:t>UofOulu</a:t>
            </a:r>
            <a:r>
              <a:rPr lang="en-US" altLang="ja-JP"/>
              <a: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473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September 2020]	</a:t>
            </a:r>
          </a:p>
          <a:p>
            <a:r>
              <a:rPr lang="en-US" altLang="ja-JP" sz="1600" b="1" dirty="0">
                <a:ea typeface="ＭＳ Ｐゴシック" charset="-128"/>
              </a:rPr>
              <a:t>Date Submitted: </a:t>
            </a:r>
            <a:r>
              <a:rPr lang="en-US" altLang="ja-JP" sz="1600" dirty="0">
                <a:ea typeface="ＭＳ Ｐゴシック" charset="-128"/>
              </a:rPr>
              <a:t>[14 September 2020]	</a:t>
            </a:r>
          </a:p>
          <a:p>
            <a:r>
              <a:rPr lang="en-US" altLang="ja-JP" sz="1600" b="1" dirty="0">
                <a:ea typeface="ＭＳ Ｐゴシック" charset="-128"/>
              </a:rPr>
              <a:t>Source:</a:t>
            </a:r>
            <a:r>
              <a:rPr lang="en-US" altLang="ja-JP" sz="1600" dirty="0">
                <a:ea typeface="ＭＳ Ｐゴシック" charset="-128"/>
              </a:rPr>
              <a:t>  [Ryuji Kohno1,2] [1;Yokohama National University, 2;Centre for Wireless Communications(CWC), University of Oulu]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2: Ryuji.Kohno@oulu.fi]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70676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680728214"/>
              </p:ext>
            </p:extLst>
          </p:nvPr>
        </p:nvGraphicFramePr>
        <p:xfrm>
          <a:off x="956916" y="1301515"/>
          <a:ext cx="7287490" cy="4575757"/>
        </p:xfrm>
        <a:graphic>
          <a:graphicData uri="http://schemas.openxmlformats.org/drawingml/2006/table">
            <a:tbl>
              <a:tblPr firstRow="1" bandRow="1">
                <a:tableStyleId>{93296810-A885-4BE3-A3E7-6D5BEEA58F35}</a:tableStyleId>
              </a:tblPr>
              <a:tblGrid>
                <a:gridCol w="950788">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84174">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9:00AM </a:t>
                      </a:r>
                      <a:r>
                        <a:rPr kumimoji="1" lang="en-US" altLang="ja-JP" dirty="0" err="1">
                          <a:solidFill>
                            <a:schemeClr val="tx1"/>
                          </a:solidFill>
                        </a:rPr>
                        <a:t>est</a:t>
                      </a:r>
                      <a:endParaRPr kumimoji="1" lang="en-US" altLang="ja-JP"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IG-DEP</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IEEE802.15 Opening Plenary</a:t>
                      </a: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p>
                    <a:p>
                      <a:pPr algn="ctr"/>
                      <a:r>
                        <a:rPr kumimoji="1" lang="ja-JP" altLang="en-US" dirty="0">
                          <a:solidFill>
                            <a:schemeClr val="tx1"/>
                          </a:solidFill>
                        </a:rPr>
                        <a:t>＊</a:t>
                      </a:r>
                      <a:r>
                        <a:rPr kumimoji="1" lang="en-US" altLang="ja-JP" dirty="0">
                          <a:solidFill>
                            <a:schemeClr val="tx1"/>
                          </a:solidFill>
                        </a:rPr>
                        <a:t>Keynote</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 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502865" cy="276999"/>
          </a:xfrm>
          <a:prstGeom prst="rect">
            <a:avLst/>
          </a:prstGeom>
        </p:spPr>
        <p:txBody>
          <a:bodyPr wrap="none">
            <a:spAutoFit/>
          </a:bodyPr>
          <a:lstStyle/>
          <a:p>
            <a:r>
              <a:rPr lang="en-US" altLang="ja-JP" dirty="0"/>
              <a:t>Ryuji Kohno(YNU, CWC </a:t>
            </a:r>
            <a:r>
              <a:rPr lang="en-US" altLang="ja-JP" dirty="0" err="1"/>
              <a:t>UofOulu</a:t>
            </a:r>
            <a:r>
              <a:rPr lang="en-US" altLang="ja-JP" dirty="0"/>
              <a:t>)</a:t>
            </a: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61379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126070"/>
            <a:ext cx="8928992" cy="5544616"/>
          </a:xfrm>
          <a:ln/>
        </p:spPr>
        <p:txBody>
          <a:bodyPr>
            <a:noAutofit/>
          </a:bodyPr>
          <a:lstStyle/>
          <a:p>
            <a:pPr>
              <a:lnSpc>
                <a:spcPts val="1100"/>
              </a:lnSpc>
            </a:pPr>
            <a:r>
              <a:rPr lang="en-US" altLang="ja-JP" sz="1300" dirty="0"/>
              <a:t>IG DEP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15-19-0568-00-0dep-ig-dependability-November-2019-meeting-minutes</a:t>
            </a:r>
          </a:p>
          <a:p>
            <a:pPr>
              <a:lnSpc>
                <a:spcPts val="1100"/>
              </a:lnSpc>
            </a:pPr>
            <a:r>
              <a:rPr lang="en-US" altLang="ja-JP" sz="1300" dirty="0"/>
              <a:t>Review</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Review of IG Dependability Activities for Cars and other IoT &amp; M2M Use cases and Amendment of IEEE802.15.6 Wireless Medical BAN        </a:t>
            </a:r>
            <a:r>
              <a:rPr lang="ja-JP" altLang="en-US" sz="1300" dirty="0">
                <a:cs typeface="Times New Roman" pitchFamily="18" charset="0"/>
              </a:rPr>
              <a:t>　　　　　　          　</a:t>
            </a:r>
            <a:r>
              <a:rPr lang="en-US" altLang="ja-JP" sz="1300" dirty="0">
                <a:cs typeface="Times New Roman" pitchFamily="18" charset="0"/>
              </a:rPr>
              <a:t>doc.#15-18-0347-01-0dep</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Review of IEEE802.15.6 Wireless Medical BAN                          doc.#15-18-0384-00-odep</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Updated  Technical Requirements for Focused Use Cases on WBAN for Human, Robotic and Car Bodies</a:t>
            </a:r>
            <a:r>
              <a:rPr lang="ja-JP" altLang="en-US" sz="1300" dirty="0">
                <a:cs typeface="Times New Roman" pitchFamily="18" charset="0"/>
              </a:rPr>
              <a:t>　                                                                                          </a:t>
            </a:r>
            <a:endParaRPr lang="en-US" altLang="ja-JP" sz="1300" dirty="0">
              <a:cs typeface="Times New Roman" pitchFamily="18" charset="0"/>
            </a:endParaRPr>
          </a:p>
          <a:p>
            <a:pPr marL="514350" lvl="1" indent="0">
              <a:lnSpc>
                <a:spcPts val="1100"/>
              </a:lnSpc>
              <a:spcBef>
                <a:spcPts val="0"/>
              </a:spcBef>
              <a:spcAft>
                <a:spcPts val="0"/>
              </a:spcAft>
              <a:buNone/>
              <a:defRPr/>
            </a:pPr>
            <a:r>
              <a:rPr lang="en-US" altLang="ja-JP" sz="1300" dirty="0">
                <a:cs typeface="Times New Roman" pitchFamily="18" charset="0"/>
              </a:rPr>
              <a:t>                                                                                                            doc.#15-19-0157-03-0dep</a:t>
            </a:r>
          </a:p>
          <a:p>
            <a:pPr marL="514350" lvl="1" indent="0">
              <a:lnSpc>
                <a:spcPts val="1100"/>
              </a:lnSpc>
              <a:spcBef>
                <a:spcPts val="0"/>
              </a:spcBef>
              <a:spcAft>
                <a:spcPts val="0"/>
              </a:spcAft>
              <a:buNone/>
              <a:defRPr/>
            </a:pPr>
            <a:r>
              <a:rPr lang="en-US" altLang="ja-JP" sz="1300" dirty="0">
                <a:cs typeface="Times New Roman" pitchFamily="18" charset="0"/>
              </a:rPr>
              <a:t>4. MAC Protocol with Interference Mitigation Using Negotiation among Coordinators in Multiple  Wireless Body Area Networks(BAN’s)                                                                    doc.#15-19-0503-00-0dep</a:t>
            </a:r>
          </a:p>
          <a:p>
            <a:pPr marL="514350" lvl="1" indent="0">
              <a:lnSpc>
                <a:spcPts val="1100"/>
              </a:lnSpc>
              <a:spcBef>
                <a:spcPts val="0"/>
              </a:spcBef>
              <a:spcAft>
                <a:spcPts val="0"/>
              </a:spcAft>
              <a:buNone/>
              <a:defRPr/>
            </a:pPr>
            <a:r>
              <a:rPr lang="en-US" altLang="ja-JP" sz="1300" dirty="0">
                <a:cs typeface="Times New Roman" pitchFamily="18" charset="0"/>
              </a:rPr>
              <a:t>5.   Transmission power control using integrated terminal between 5G and UWB-BAN to maximize throughput of the BAN                                                                                                 doc.#15-19-0327-00-0dep</a:t>
            </a:r>
          </a:p>
          <a:p>
            <a:pPr marL="514350" lvl="1" indent="0">
              <a:lnSpc>
                <a:spcPts val="1100"/>
              </a:lnSpc>
              <a:spcBef>
                <a:spcPts val="0"/>
              </a:spcBef>
              <a:spcAft>
                <a:spcPts val="0"/>
              </a:spcAft>
              <a:buNone/>
              <a:defRPr/>
            </a:pPr>
            <a:endParaRPr lang="en-US" altLang="ja-JP" sz="1300" dirty="0">
              <a:cs typeface="Times New Roman" pitchFamily="18" charset="0"/>
            </a:endParaRPr>
          </a:p>
          <a:p>
            <a:pPr>
              <a:lnSpc>
                <a:spcPts val="1100"/>
              </a:lnSpc>
            </a:pPr>
            <a:r>
              <a:rPr lang="en-US" altLang="ja-JP" sz="1300" dirty="0"/>
              <a:t>Presentation</a:t>
            </a:r>
          </a:p>
          <a:p>
            <a:pPr marL="0" indent="0">
              <a:lnSpc>
                <a:spcPts val="1100"/>
              </a:lnSpc>
              <a:buNone/>
            </a:pPr>
            <a:r>
              <a:rPr lang="en-US" altLang="ja-JP" sz="1300" dirty="0"/>
              <a:t>           1.    Updating radio regulation for outdoor UWB  in Japan  coming January              doc.#15-20-0xxx-00-0dep</a:t>
            </a:r>
          </a:p>
          <a:p>
            <a:pPr>
              <a:lnSpc>
                <a:spcPts val="1100"/>
              </a:lnSpc>
            </a:pPr>
            <a:endParaRPr lang="en-US" altLang="ja-JP" sz="1300" dirty="0"/>
          </a:p>
          <a:p>
            <a:pPr>
              <a:lnSpc>
                <a:spcPts val="1100"/>
              </a:lnSpc>
            </a:pPr>
            <a:r>
              <a:rPr lang="en-US" altLang="ja-JP" sz="1300" dirty="0"/>
              <a:t>Discussion</a:t>
            </a:r>
          </a:p>
          <a:p>
            <a:pPr marL="804863" indent="0">
              <a:lnSpc>
                <a:spcPts val="1100"/>
              </a:lnSpc>
              <a:buNone/>
            </a:pPr>
            <a:r>
              <a:rPr lang="en-US" altLang="ja-JP" sz="1300" dirty="0"/>
              <a:t>Key issues and agenda in Coming November and January  meetings will be discussed.</a:t>
            </a:r>
          </a:p>
          <a:p>
            <a:pPr marL="804863" indent="0">
              <a:lnSpc>
                <a:spcPts val="1100"/>
              </a:lnSpc>
              <a:buNone/>
            </a:pPr>
            <a:r>
              <a:rPr lang="en-US" altLang="ja-JP" sz="1300" dirty="0"/>
              <a:t>(1) Primary focus on  Amendment of PHY and MAC of IEEE802.15.6 Wireless Medical BAN to Dependable BAN for Medicine, Cars and other IoT/M2M Use cases with Data Science for Next Generation of </a:t>
            </a:r>
            <a:r>
              <a:rPr lang="en-US" altLang="ja-JP" sz="1300" dirty="0" err="1"/>
              <a:t>ECoG</a:t>
            </a:r>
            <a:r>
              <a:rPr lang="en-US" altLang="ja-JP" sz="1300" dirty="0"/>
              <a:t>-BMI.</a:t>
            </a:r>
          </a:p>
          <a:p>
            <a:pPr marL="538163" indent="0">
              <a:lnSpc>
                <a:spcPts val="1100"/>
              </a:lnSpc>
              <a:buNone/>
            </a:pPr>
            <a:r>
              <a:rPr lang="en-US" altLang="ja-JP" sz="1300" dirty="0"/>
              <a:t>      (2)  Expecting users and sponsors of the amendment of Medical BAN</a:t>
            </a:r>
          </a:p>
          <a:p>
            <a:pPr marL="538163" indent="0">
              <a:lnSpc>
                <a:spcPts val="1100"/>
              </a:lnSpc>
              <a:buNone/>
            </a:pPr>
            <a:r>
              <a:rPr lang="en-US" altLang="ja-JP" sz="1300" dirty="0"/>
              <a:t>      (3)   Uniqueness  of the </a:t>
            </a:r>
            <a:r>
              <a:rPr lang="en-US" altLang="ja-JP" sz="1300" dirty="0" err="1"/>
              <a:t>ammendment</a:t>
            </a:r>
            <a:endParaRPr lang="en-US" altLang="ja-JP" sz="1300" dirty="0"/>
          </a:p>
          <a:p>
            <a:pPr marL="538163" indent="0">
              <a:lnSpc>
                <a:spcPts val="1100"/>
              </a:lnSpc>
              <a:buNone/>
            </a:pPr>
            <a:endParaRPr lang="en-US" altLang="ja-JP" sz="1300" dirty="0"/>
          </a:p>
          <a:p>
            <a:pPr marL="538163" indent="0">
              <a:lnSpc>
                <a:spcPts val="1100"/>
              </a:lnSpc>
              <a:buNone/>
            </a:pPr>
            <a:r>
              <a:rPr lang="en-US" altLang="ja-JP" sz="1300" dirty="0"/>
              <a:t>1. Requirement for Wireless Medical BAN to Apply for </a:t>
            </a:r>
            <a:r>
              <a:rPr lang="en-US" altLang="ja-JP" sz="1300" dirty="0" err="1"/>
              <a:t>ECoG</a:t>
            </a:r>
            <a:r>
              <a:rPr lang="en-US" altLang="ja-JP" sz="1300" dirty="0"/>
              <a:t>-based Brain-Machine Interface</a:t>
            </a:r>
          </a:p>
          <a:p>
            <a:pPr marL="538163" indent="0">
              <a:lnSpc>
                <a:spcPts val="1100"/>
              </a:lnSpc>
              <a:buNone/>
            </a:pPr>
            <a:r>
              <a:rPr lang="en-US" altLang="ja-JP" sz="1300" dirty="0"/>
              <a:t>                                                                                                             doc.#15-19-0419-03-0dep</a:t>
            </a:r>
          </a:p>
          <a:p>
            <a:pPr marL="538163" indent="0">
              <a:lnSpc>
                <a:spcPts val="1100"/>
              </a:lnSpc>
              <a:buNone/>
            </a:pPr>
            <a:r>
              <a:rPr lang="en-US" altLang="ja-JP" sz="1300" dirty="0"/>
              <a:t>2.. Brain-Machine Interface based on Electrocorticography using high speed UWB wireless body area network                                                                                        doc.#15-19-0421-02-0dep  </a:t>
            </a:r>
          </a:p>
          <a:p>
            <a:pPr marL="538163" indent="0">
              <a:lnSpc>
                <a:spcPts val="1100"/>
              </a:lnSpc>
              <a:buNone/>
            </a:pPr>
            <a:endParaRPr lang="en-US" altLang="ja-JP" sz="1300" dirty="0"/>
          </a:p>
          <a:p>
            <a:pPr marL="538163" indent="0">
              <a:lnSpc>
                <a:spcPts val="1100"/>
              </a:lnSpc>
              <a:buNone/>
            </a:pPr>
            <a:r>
              <a:rPr lang="en-US" altLang="ja-JP" sz="1300" dirty="0"/>
              <a:t>3. Technical requirement update with possible enable technologies   doc.#15-19-0157-02-0de</a:t>
            </a:r>
          </a:p>
          <a:p>
            <a:pPr marL="538163" indent="0">
              <a:lnSpc>
                <a:spcPts val="1100"/>
              </a:lnSpc>
              <a:buNone/>
            </a:pPr>
            <a:r>
              <a:rPr lang="en-US" altLang="ja-JP" sz="1300" dirty="0"/>
              <a:t>4. Review and Update of draft of PAR and CSD;                                doc.#15-16-0290-03-0dep</a:t>
            </a:r>
          </a:p>
          <a:p>
            <a:pPr marL="538163" indent="0">
              <a:lnSpc>
                <a:spcPts val="1100"/>
              </a:lnSpc>
              <a:buNone/>
            </a:pPr>
            <a:r>
              <a:rPr lang="en-US" altLang="ja-JP" sz="1300" dirty="0"/>
              <a:t>5. Update of Timeline and Progress to SG/TG/WG</a:t>
            </a:r>
          </a:p>
        </p:txBody>
      </p:sp>
      <p:sp>
        <p:nvSpPr>
          <p:cNvPr id="4098" name="Rectangle 2"/>
          <p:cNvSpPr>
            <a:spLocks noGrp="1" noChangeArrowheads="1"/>
          </p:cNvSpPr>
          <p:nvPr>
            <p:ph type="title"/>
          </p:nvPr>
        </p:nvSpPr>
        <p:spPr>
          <a:xfrm>
            <a:off x="684483" y="683704"/>
            <a:ext cx="7772400" cy="429655"/>
          </a:xfrm>
          <a:ln/>
        </p:spPr>
        <p:txBody>
          <a:bodyPr/>
          <a:lstStyle/>
          <a:p>
            <a:r>
              <a:rPr lang="en-US" altLang="ja-JP" sz="3200" b="1" dirty="0"/>
              <a:t>Agenda items for the week</a:t>
            </a:r>
            <a:endParaRPr lang="ja-JP" altLang="ja-JP" sz="3200"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Kohno(YNU/CWC </a:t>
            </a:r>
            <a:r>
              <a:rPr lang="en-US" altLang="ja-JP" dirty="0" err="1"/>
              <a:t>UofOulu</a:t>
            </a:r>
            <a:r>
              <a:rPr lang="en-US" altLang="ja-JP" dirty="0"/>
              <a:t>)</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endParaRPr kumimoji="1" lang="en-US" altLang="ja-JP" sz="2800" dirty="0"/>
          </a:p>
          <a:p>
            <a:pPr marL="0" indent="0">
              <a:buNone/>
            </a:pPr>
            <a:r>
              <a:rPr lang="en-US" altLang="ja-JP" sz="2800" dirty="0"/>
              <a:t>2.  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Session</a:t>
            </a:r>
            <a:br>
              <a:rPr lang="en-US" altLang="ja-JP" dirty="0">
                <a:ea typeface="ＭＳ Ｐゴシック" pitchFamily="50" charset="-128"/>
              </a:rPr>
            </a:br>
            <a:r>
              <a:rPr lang="en-US" altLang="ja-JP" dirty="0">
                <a:ea typeface="ＭＳ Ｐゴシック" pitchFamily="50" charset="-128"/>
              </a:rPr>
              <a:t>September 16</a:t>
            </a:r>
            <a:r>
              <a:rPr lang="en-US" altLang="ja-JP" baseline="30000" dirty="0">
                <a:ea typeface="ＭＳ Ｐゴシック" pitchFamily="50" charset="-128"/>
              </a:rPr>
              <a:t>th</a:t>
            </a:r>
            <a:r>
              <a:rPr lang="en-US" altLang="ja-JP" dirty="0">
                <a:ea typeface="ＭＳ Ｐゴシック" pitchFamily="50" charset="-128"/>
              </a:rPr>
              <a:t>, 2020</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0EE8E3D0-FEF5-4084-AD8D-7D75ADF7176A}"/>
              </a:ext>
            </a:extLst>
          </p:cNvPr>
          <p:cNvSpPr>
            <a:spLocks noGrp="1"/>
          </p:cNvSpPr>
          <p:nvPr>
            <p:ph type="ftr" sz="quarter" idx="11"/>
          </p:nvPr>
        </p:nvSpPr>
        <p:spPr/>
        <p:txBody>
          <a:bodyPr/>
          <a:lstStyle/>
          <a:p>
            <a:r>
              <a:rPr lang="en-US" altLang="ja-JP"/>
              <a:t>Ryuji Kohno(YNU/CWC UofOulu)</a:t>
            </a:r>
            <a:endParaRPr lang="en-US" altLang="ja-JP" dirty="0"/>
          </a:p>
        </p:txBody>
      </p: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September 2020</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Week</a:t>
            </a:r>
            <a:r>
              <a:rPr kumimoji="0" lang="en-US" sz="2400" b="0" i="0" u="none" strike="noStrike" kern="1200" cap="none" spc="0" normalizeH="0" baseline="0" noProof="0" dirty="0">
                <a:ln>
                  <a:noFill/>
                </a:ln>
                <a:solidFill>
                  <a:srgbClr val="000000"/>
                </a:solidFill>
                <a:effectLst/>
                <a:uLnTx/>
                <a:uFillTx/>
                <a:latin typeface="Arial"/>
                <a:ea typeface="+mn-ea"/>
                <a:cs typeface="+mn-cs"/>
              </a:rPr>
              <a:t>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Face to Face. Doc.# 15-19-0568-00</a:t>
            </a:r>
          </a:p>
          <a:p>
            <a:pPr lvl="1"/>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15-20-0xxx-00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
        <p:nvSpPr>
          <p:cNvPr id="4" name="フッター プレースホルダー 3">
            <a:extLst>
              <a:ext uri="{FF2B5EF4-FFF2-40B4-BE49-F238E27FC236}">
                <a16:creationId xmlns:a16="http://schemas.microsoft.com/office/drawing/2014/main" id="{7ED88F5D-0A14-4539-B9EA-C19E69C447D6}"/>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
        <p:nvSpPr>
          <p:cNvPr id="4" name="フッター プレースホルダー 3">
            <a:extLst>
              <a:ext uri="{FF2B5EF4-FFF2-40B4-BE49-F238E27FC236}">
                <a16:creationId xmlns:a16="http://schemas.microsoft.com/office/drawing/2014/main" id="{B181F6DF-F567-43DC-81E1-6C7AEFCC077E}"/>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
        <p:nvSpPr>
          <p:cNvPr id="3" name="フッター プレースホルダー 2">
            <a:extLst>
              <a:ext uri="{FF2B5EF4-FFF2-40B4-BE49-F238E27FC236}">
                <a16:creationId xmlns:a16="http://schemas.microsoft.com/office/drawing/2014/main" id="{7BC253D0-7C9E-4364-AAE6-F6ACD0632411}"/>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2020</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35302</TotalTime>
  <Words>1727</Words>
  <Application>Microsoft Office PowerPoint</Application>
  <PresentationFormat>画面に合わせる (4:3)</PresentationFormat>
  <Paragraphs>202</Paragraphs>
  <Slides>12</Slides>
  <Notes>11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12</vt:i4>
      </vt:variant>
    </vt:vector>
  </HeadingPairs>
  <TitlesOfParts>
    <vt:vector size="16" baseType="lpstr">
      <vt:lpstr>Arial</vt:lpstr>
      <vt:lpstr>Monotype Sorts</vt:lpstr>
      <vt:lpstr>Times New Roman</vt:lpstr>
      <vt:lpstr>IEEE-P802_15</vt:lpstr>
      <vt:lpstr>PowerPoint プレゼンテーション</vt:lpstr>
      <vt:lpstr>IEEE 802.15 IG DEP   Opening Information  Virtual Interim Session September 16th, 2020</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 Ryuji</cp:lastModifiedBy>
  <cp:revision>145</cp:revision>
  <cp:lastPrinted>2013-04-17T07:57:49Z</cp:lastPrinted>
  <dcterms:created xsi:type="dcterms:W3CDTF">2013-04-16T01:38:08Z</dcterms:created>
  <dcterms:modified xsi:type="dcterms:W3CDTF">2020-09-15T15:45:33Z</dcterms:modified>
</cp:coreProperties>
</file>