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69" r:id="rId2"/>
    <p:sldId id="424" r:id="rId3"/>
    <p:sldId id="717" r:id="rId4"/>
    <p:sldId id="423" r:id="rId5"/>
    <p:sldId id="608" r:id="rId6"/>
    <p:sldId id="708" r:id="rId7"/>
    <p:sldId id="386" r:id="rId8"/>
    <p:sldId id="754" r:id="rId9"/>
    <p:sldId id="560" r:id="rId10"/>
    <p:sldId id="846" r:id="rId11"/>
    <p:sldId id="847" r:id="rId12"/>
    <p:sldId id="835" r:id="rId13"/>
    <p:sldId id="828"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ngnickel, Volker" initials="JV" lastIdx="1" clrIdx="0">
    <p:extLst>
      <p:ext uri="{19B8F6BF-5375-455C-9EA6-DF929625EA0E}">
        <p15:presenceInfo xmlns:p15="http://schemas.microsoft.com/office/powerpoint/2012/main" userId="S-1-5-21-229799756-4240444915-3125021034-145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440" autoAdjust="0"/>
    <p:restoredTop sz="95409" autoAdjust="0"/>
  </p:normalViewPr>
  <p:slideViewPr>
    <p:cSldViewPr>
      <p:cViewPr varScale="1">
        <p:scale>
          <a:sx n="88" d="100"/>
          <a:sy n="88" d="100"/>
        </p:scale>
        <p:origin x="96" y="10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955"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F6236B3F-AAE8-4343-8D17-1CD4A2A314CB}" type="slidenum">
              <a:rPr lang="en-US" altLang="en-US"/>
              <a:pPr>
                <a:defRPr/>
              </a:pPr>
              <a:t>‹Nr.›</a:t>
            </a:fld>
            <a:endParaRPr lang="en-US" altLang="en-US"/>
          </a:p>
        </p:txBody>
      </p:sp>
      <p:sp>
        <p:nvSpPr>
          <p:cNvPr id="14341"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4343"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E281DCD4-2343-4947-8B75-755531593318}" type="slidenum">
              <a:rPr lang="en-US" altLang="en-US"/>
              <a:pPr>
                <a:defRPr/>
              </a:pPr>
              <a:t>‹Nr.›</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5FB7E5E-1D6C-444E-B0CF-852BD311553D}" type="slidenum">
              <a:rPr lang="en-US" altLang="en-US" smtClean="0"/>
              <a:pPr>
                <a:spcBef>
                  <a:spcPct val="0"/>
                </a:spcBef>
              </a:pPr>
              <a:t>1</a:t>
            </a:fld>
            <a:endParaRPr lang="en-US" altLang="en-US" smtClean="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10</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4828387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11</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5030992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12</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7764116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2326AAA-479D-4C15-B355-9FA1B1CC0AD0}" type="slidenum">
              <a:rPr lang="en-US" altLang="en-US" smtClean="0"/>
              <a:pPr>
                <a:spcBef>
                  <a:spcPct val="0"/>
                </a:spcBef>
              </a:pPr>
              <a:t>2</a:t>
            </a:fld>
            <a:endParaRPr lang="en-US" altLang="en-US" smtClean="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0485"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F962E9D6-FDC0-4934-BBAB-D203ECE6411E}" type="slidenum">
              <a:rPr lang="en-US" altLang="en-US" smtClean="0"/>
              <a:pPr>
                <a:spcBef>
                  <a:spcPct val="0"/>
                </a:spcBef>
              </a:pPr>
              <a:t>3</a:t>
            </a:fld>
            <a:endParaRPr lang="en-US" altLang="en-US" smtClean="0"/>
          </a:p>
        </p:txBody>
      </p:sp>
      <p:sp>
        <p:nvSpPr>
          <p:cNvPr id="20486" name="Rectangle 2"/>
          <p:cNvSpPr>
            <a:spLocks noGrp="1" noRot="1" noChangeAspect="1" noChangeArrowheads="1" noTextEdit="1"/>
          </p:cNvSpPr>
          <p:nvPr>
            <p:ph type="sldImg"/>
          </p:nvPr>
        </p:nvSpPr>
        <p:spPr>
          <a:xfrm>
            <a:off x="1154113" y="701675"/>
            <a:ext cx="4625975" cy="3468688"/>
          </a:xfrm>
          <a:ln cap="flat"/>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22531"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22532"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4229B824-C0B1-4C36-A3DA-CFFD5AAD20C0}" type="slidenum">
              <a:rPr lang="en-US" altLang="en-US" smtClean="0"/>
              <a:pPr>
                <a:spcBef>
                  <a:spcPct val="0"/>
                </a:spcBef>
              </a:pPr>
              <a:t>4</a:t>
            </a:fld>
            <a:endParaRPr lang="en-US" altLang="en-US" smtClean="0"/>
          </a:p>
        </p:txBody>
      </p:sp>
      <p:sp>
        <p:nvSpPr>
          <p:cNvPr id="22534" name="Rectangle 2"/>
          <p:cNvSpPr txBox="1">
            <a:spLocks noGrp="1" noChangeArrowheads="1"/>
          </p:cNvSpPr>
          <p:nvPr/>
        </p:nvSpPr>
        <p:spPr bwMode="auto">
          <a:xfrm>
            <a:off x="4087813" y="95250"/>
            <a:ext cx="21939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sz="1400" b="1"/>
              <a:t>doc.: IEEE 802.11-10/0503r4</a:t>
            </a:r>
          </a:p>
        </p:txBody>
      </p:sp>
      <p:sp>
        <p:nvSpPr>
          <p:cNvPr id="22535" name="Rectangle 3"/>
          <p:cNvSpPr txBox="1">
            <a:spLocks noGrp="1" noChangeArrowheads="1"/>
          </p:cNvSpPr>
          <p:nvPr/>
        </p:nvSpPr>
        <p:spPr bwMode="auto">
          <a:xfrm>
            <a:off x="654050" y="95250"/>
            <a:ext cx="7524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b="1"/>
              <a:t>May 2010</a:t>
            </a:r>
          </a:p>
        </p:txBody>
      </p:sp>
      <p:sp>
        <p:nvSpPr>
          <p:cNvPr id="22536" name="Rectangle 6"/>
          <p:cNvSpPr txBox="1">
            <a:spLocks noGrp="1" noChangeArrowheads="1"/>
          </p:cNvSpPr>
          <p:nvPr/>
        </p:nvSpPr>
        <p:spPr bwMode="auto">
          <a:xfrm>
            <a:off x="3667125" y="8985250"/>
            <a:ext cx="2614613"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lgn="r">
              <a:spcBef>
                <a:spcPct val="0"/>
              </a:spcBef>
            </a:pPr>
            <a:r>
              <a:rPr lang="en-US" altLang="en-US"/>
              <a:t>Michael Montemurro, Research in Motion</a:t>
            </a:r>
          </a:p>
        </p:txBody>
      </p:sp>
      <p:sp>
        <p:nvSpPr>
          <p:cNvPr id="22537" name="Rectangle 7"/>
          <p:cNvSpPr txBox="1">
            <a:spLocks noGrp="1" noChangeArrowheads="1"/>
          </p:cNvSpPr>
          <p:nvPr/>
        </p:nvSpPr>
        <p:spPr bwMode="auto">
          <a:xfrm>
            <a:off x="3321050" y="8985250"/>
            <a:ext cx="41433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a:t>Page </a:t>
            </a:r>
            <a:fld id="{47D5D0D2-561D-411E-9487-76C59879356F}" type="slidenum">
              <a:rPr lang="en-US" altLang="en-US"/>
              <a:pPr algn="r">
                <a:spcBef>
                  <a:spcPct val="0"/>
                </a:spcBef>
              </a:pPr>
              <a:t>4</a:t>
            </a:fld>
            <a:endParaRPr lang="en-US" altLang="en-US"/>
          </a:p>
        </p:txBody>
      </p:sp>
      <p:sp>
        <p:nvSpPr>
          <p:cNvPr id="22538" name="Rectangle 2"/>
          <p:cNvSpPr>
            <a:spLocks noGrp="1" noRot="1" noChangeAspect="1" noChangeArrowheads="1" noTextEdit="1"/>
          </p:cNvSpPr>
          <p:nvPr>
            <p:ph type="sldImg"/>
          </p:nvPr>
        </p:nvSpPr>
        <p:spPr>
          <a:xfrm>
            <a:off x="1154113" y="701675"/>
            <a:ext cx="4625975" cy="3468688"/>
          </a:xfrm>
          <a:ln/>
        </p:spPr>
      </p:sp>
      <p:sp>
        <p:nvSpPr>
          <p:cNvPr id="225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p:txBody>
          <a:bodyPr/>
          <a:lstStyle/>
          <a:p>
            <a:pPr>
              <a:defRPr/>
            </a:pPr>
            <a:r>
              <a:rPr lang="en-US"/>
              <a:t>doc.: IEEE 802.11-11/0xxxr0</a:t>
            </a:r>
          </a:p>
        </p:txBody>
      </p:sp>
      <p:sp>
        <p:nvSpPr>
          <p:cNvPr id="14339" name="Rectangle 3"/>
          <p:cNvSpPr>
            <a:spLocks noGrp="1" noChangeArrowheads="1"/>
          </p:cNvSpPr>
          <p:nvPr>
            <p:ph type="dt" sz="quarter" idx="1"/>
          </p:nvPr>
        </p:nvSpPr>
        <p:spPr/>
        <p:txBody>
          <a:bodyPr/>
          <a:lstStyle/>
          <a:p>
            <a:pPr>
              <a:defRPr/>
            </a:pPr>
            <a:r>
              <a:rPr lang="en-US"/>
              <a:t>November 2011</a:t>
            </a:r>
          </a:p>
        </p:txBody>
      </p:sp>
      <p:sp>
        <p:nvSpPr>
          <p:cNvPr id="14340" name="Rectangle 6"/>
          <p:cNvSpPr>
            <a:spLocks noGrp="1" noChangeArrowheads="1"/>
          </p:cNvSpPr>
          <p:nvPr>
            <p:ph type="ftr" sz="quarter" idx="4"/>
          </p:nvPr>
        </p:nvSpPr>
        <p:spPr/>
        <p:txBody>
          <a:bodyPr/>
          <a:lstStyle/>
          <a:p>
            <a:pPr lvl="4">
              <a:defRPr/>
            </a:pPr>
            <a:r>
              <a:rPr lang="en-US"/>
              <a:t>Osama Aboul-Magd (Samsung)</a:t>
            </a:r>
          </a:p>
        </p:txBody>
      </p:sp>
      <p:sp>
        <p:nvSpPr>
          <p:cNvPr id="2458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4FE49D6-7A17-4D6C-ABAF-D284ACE8A56D}" type="slidenum">
              <a:rPr lang="en-US" altLang="en-US" smtClean="0"/>
              <a:pPr>
                <a:spcBef>
                  <a:spcPct val="0"/>
                </a:spcBef>
              </a:pPr>
              <a:t>5</a:t>
            </a:fld>
            <a:endParaRPr lang="en-US" altLang="en-US" smtClean="0"/>
          </a:p>
        </p:txBody>
      </p:sp>
      <p:sp>
        <p:nvSpPr>
          <p:cNvPr id="24582" name="Rectangle 2"/>
          <p:cNvSpPr>
            <a:spLocks noGrp="1" noRot="1" noChangeAspect="1" noChangeArrowheads="1" noTextEdit="1"/>
          </p:cNvSpPr>
          <p:nvPr>
            <p:ph type="sldImg"/>
          </p:nvPr>
        </p:nvSpPr>
        <p:spPr>
          <a:xfrm>
            <a:off x="1154113" y="701675"/>
            <a:ext cx="4625975" cy="3468688"/>
          </a:xfrm>
          <a:ln cap="flat"/>
        </p:spPr>
      </p:sp>
      <p:sp>
        <p:nvSpPr>
          <p:cNvPr id="245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6629"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CE75353-F52F-4C96-BB64-6EF7184E64A4}" type="slidenum">
              <a:rPr lang="en-US" altLang="en-US" smtClean="0"/>
              <a:pPr>
                <a:spcBef>
                  <a:spcPct val="0"/>
                </a:spcBef>
              </a:pPr>
              <a:t>6</a:t>
            </a:fld>
            <a:endParaRPr lang="en-US" altLang="en-US" smtClean="0"/>
          </a:p>
        </p:txBody>
      </p:sp>
      <p:sp>
        <p:nvSpPr>
          <p:cNvPr id="26630" name="Rectangle 2"/>
          <p:cNvSpPr>
            <a:spLocks noGrp="1" noRot="1" noChangeAspect="1" noChangeArrowheads="1" noTextEdit="1"/>
          </p:cNvSpPr>
          <p:nvPr>
            <p:ph type="sldImg"/>
          </p:nvPr>
        </p:nvSpPr>
        <p:spPr>
          <a:xfrm>
            <a:off x="1154113" y="701675"/>
            <a:ext cx="4625975" cy="3468688"/>
          </a:xfrm>
          <a:ln cap="flat"/>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DFEC75B-208D-4717-A1AF-804B53ECFC72}" type="slidenum">
              <a:rPr lang="en-US" altLang="en-US" smtClean="0"/>
              <a:pPr>
                <a:spcBef>
                  <a:spcPct val="0"/>
                </a:spcBef>
              </a:pPr>
              <a:t>7</a:t>
            </a:fld>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8</a:t>
            </a:fld>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27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27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27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2F02C31E-3071-4B0A-A373-911A8F1ABDD4}" type="slidenum">
              <a:rPr lang="en-US" altLang="en-US" smtClean="0"/>
              <a:pPr>
                <a:spcBef>
                  <a:spcPct val="0"/>
                </a:spcBef>
              </a:pPr>
              <a:t>9</a:t>
            </a:fld>
            <a:endParaRPr lang="en-US" altLang="en-US" smtClean="0"/>
          </a:p>
        </p:txBody>
      </p:sp>
      <p:sp>
        <p:nvSpPr>
          <p:cNvPr id="32774" name="Rectangle 2"/>
          <p:cNvSpPr>
            <a:spLocks noGrp="1" noRot="1" noChangeAspect="1" noChangeArrowheads="1" noTextEdit="1"/>
          </p:cNvSpPr>
          <p:nvPr>
            <p:ph type="sldImg"/>
          </p:nvPr>
        </p:nvSpPr>
        <p:spPr>
          <a:xfrm>
            <a:off x="1154113" y="701675"/>
            <a:ext cx="4625975" cy="3468688"/>
          </a:xfrm>
          <a:ln/>
        </p:spPr>
      </p:sp>
      <p:sp>
        <p:nvSpPr>
          <p:cNvPr id="327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p:txBody>
          <a:bodyPr/>
          <a:lstStyle>
            <a:lvl1pPr>
              <a:defRPr/>
            </a:lvl1pPr>
          </a:lstStyle>
          <a:p>
            <a:pPr>
              <a:defRPr/>
            </a:pPr>
            <a:r>
              <a:rPr lang="en-US" altLang="en-US"/>
              <a:t>Slide </a:t>
            </a:r>
            <a:fld id="{4772A242-A53C-48B8-8B0E-E0667002279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41775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614C591-0250-4FD0-86F5-39871E39B3E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370596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04DDFCC2-0985-4E8F-BA09-607C30FEBF5B}"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24694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a:xfrm>
            <a:off x="4341813" y="6475413"/>
            <a:ext cx="536575" cy="184150"/>
          </a:xfrm>
        </p:spPr>
        <p:txBody>
          <a:bodyPr/>
          <a:lstStyle>
            <a:lvl1pPr>
              <a:defRPr/>
            </a:lvl1pPr>
          </a:lstStyle>
          <a:p>
            <a:pPr>
              <a:defRPr/>
            </a:pPr>
            <a:r>
              <a:rPr lang="en-US" altLang="en-US"/>
              <a:t>Slide </a:t>
            </a:r>
            <a:fld id="{474469FC-C9DB-4CF7-B72B-A1003E4A38C5}"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644823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FA98F26-E5B1-4163-85A5-8AEAB51889DD}" type="slidenum">
              <a:rPr lang="en-US" altLang="en-US"/>
              <a:pPr>
                <a:defRPr/>
              </a:pPr>
              <a:t>‹Nr.›</a:t>
            </a:fld>
            <a:endParaRPr lang="en-US" altLang="en-US"/>
          </a:p>
        </p:txBody>
      </p:sp>
    </p:spTree>
    <p:extLst>
      <p:ext uri="{BB962C8B-B14F-4D97-AF65-F5344CB8AC3E}">
        <p14:creationId xmlns:p14="http://schemas.microsoft.com/office/powerpoint/2010/main" val="261500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50F7A2E7-433A-43CF-A125-B9366AA0D2AC}"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619384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11"/>
          <p:cNvSpPr>
            <a:spLocks noGrp="1"/>
          </p:cNvSpPr>
          <p:nvPr>
            <p:ph type="sldNum" sz="quarter" idx="10"/>
          </p:nvPr>
        </p:nvSpPr>
        <p:spPr/>
        <p:txBody>
          <a:bodyPr/>
          <a:lstStyle>
            <a:lvl1pPr>
              <a:defRPr/>
            </a:lvl1pPr>
          </a:lstStyle>
          <a:p>
            <a:pPr>
              <a:defRPr/>
            </a:pPr>
            <a:r>
              <a:rPr lang="en-US" altLang="en-US"/>
              <a:t>Slide </a:t>
            </a:r>
            <a:fld id="{825B325D-5BFA-4A21-B14F-52BA7B3163AB}" type="slidenum">
              <a:rPr lang="en-US" altLang="en-US"/>
              <a:pPr>
                <a:defRPr/>
              </a:pPr>
              <a:t>‹Nr.›</a:t>
            </a:fld>
            <a:endParaRPr lang="en-US" altLang="en-US"/>
          </a:p>
        </p:txBody>
      </p:sp>
      <p:sp>
        <p:nvSpPr>
          <p:cNvPr id="8"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5446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7"/>
          <p:cNvSpPr>
            <a:spLocks noGrp="1"/>
          </p:cNvSpPr>
          <p:nvPr>
            <p:ph type="sldNum" sz="quarter" idx="10"/>
          </p:nvPr>
        </p:nvSpPr>
        <p:spPr/>
        <p:txBody>
          <a:bodyPr/>
          <a:lstStyle>
            <a:lvl1pPr>
              <a:defRPr/>
            </a:lvl1pPr>
          </a:lstStyle>
          <a:p>
            <a:pPr>
              <a:defRPr/>
            </a:pPr>
            <a:r>
              <a:rPr lang="en-US" altLang="en-US"/>
              <a:t>Slide </a:t>
            </a:r>
            <a:fld id="{6EBDB450-E4F5-4079-A7A5-BC8B3FCD71E5}" type="slidenum">
              <a:rPr lang="en-US" altLang="en-US"/>
              <a:pPr>
                <a:defRPr/>
              </a:pPr>
              <a:t>‹Nr.›</a:t>
            </a:fld>
            <a:endParaRPr lang="en-US" altLang="en-US"/>
          </a:p>
        </p:txBody>
      </p:sp>
      <p:sp>
        <p:nvSpPr>
          <p:cNvPr id="4"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049684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6"/>
          <p:cNvSpPr>
            <a:spLocks noGrp="1"/>
          </p:cNvSpPr>
          <p:nvPr>
            <p:ph type="sldNum" sz="quarter" idx="10"/>
          </p:nvPr>
        </p:nvSpPr>
        <p:spPr/>
        <p:txBody>
          <a:bodyPr/>
          <a:lstStyle>
            <a:lvl1pPr>
              <a:defRPr/>
            </a:lvl1pPr>
          </a:lstStyle>
          <a:p>
            <a:pPr>
              <a:defRPr/>
            </a:pPr>
            <a:r>
              <a:rPr lang="en-US" altLang="en-US"/>
              <a:t>Slide </a:t>
            </a:r>
            <a:fld id="{A8B6B97E-A131-4E70-B751-6AA28B12AF03}" type="slidenum">
              <a:rPr lang="en-US" altLang="en-US"/>
              <a:pPr>
                <a:defRPr/>
              </a:pPr>
              <a:t>‹Nr.›</a:t>
            </a:fld>
            <a:endParaRPr lang="en-US" altLang="en-US"/>
          </a:p>
        </p:txBody>
      </p:sp>
      <p:sp>
        <p:nvSpPr>
          <p:cNvPr id="3"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431773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C992F502-A117-425F-8C36-321CA96D7F4F}"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76480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2F92CC3B-7091-4A21-AE18-AF061F98F997}"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2497694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ltLang="en-US"/>
              <a:t>Slide </a:t>
            </a:r>
            <a:fld id="{805136A3-916A-4787-9964-0B5266AD54D8}" type="slidenum">
              <a:rPr lang="en-US" altLang="en-US"/>
              <a:pPr>
                <a:defRPr/>
              </a:pPr>
              <a:t>‹Nr.›</a:t>
            </a:fld>
            <a:endParaRPr lang="en-US" altLang="en-US"/>
          </a:p>
        </p:txBody>
      </p:sp>
      <p:sp>
        <p:nvSpPr>
          <p:cNvPr id="1031" name="Rectangle 7"/>
          <p:cNvSpPr>
            <a:spLocks noChangeArrowheads="1"/>
          </p:cNvSpPr>
          <p:nvPr userDrawn="1"/>
        </p:nvSpPr>
        <p:spPr bwMode="auto">
          <a:xfrm>
            <a:off x="5458122" y="304026"/>
            <a:ext cx="292387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a:t>
            </a:r>
            <a:r>
              <a:rPr lang="en-US" altLang="en-US" sz="1800" b="1" dirty="0" smtClean="0"/>
              <a:t>15-20</a:t>
            </a:r>
            <a:r>
              <a:rPr lang="en-US" sz="1800" b="1" dirty="0" smtClean="0"/>
              <a:t>-0237-01-0013</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2" name="Footer Placeholder 4"/>
          <p:cNvSpPr>
            <a:spLocks noGrp="1"/>
          </p:cNvSpPr>
          <p:nvPr>
            <p:ph type="ftr" sz="quarter" idx="3"/>
          </p:nvPr>
        </p:nvSpPr>
        <p:spPr>
          <a:xfrm>
            <a:off x="5943600" y="6475413"/>
            <a:ext cx="2600325"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
        <p:nvSpPr>
          <p:cNvPr id="13" name="Date Placeholder 3"/>
          <p:cNvSpPr txBox="1">
            <a:spLocks/>
          </p:cNvSpPr>
          <p:nvPr userDrawn="1"/>
        </p:nvSpPr>
        <p:spPr bwMode="auto">
          <a:xfrm>
            <a:off x="6096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September 2020</a:t>
            </a:r>
            <a:endParaRPr lang="en-US" altLang="en-US" sz="1600" dirty="0" smtClean="0"/>
          </a:p>
        </p:txBody>
      </p:sp>
    </p:spTree>
  </p:cSld>
  <p:clrMap bg1="lt1" tx1="dk1" bg2="lt2" tx2="dk2" accent1="accent1" accent2="accent2" accent3="accent3" accent4="accent4" accent5="accent5" accent6="accent6" hlink="hlink" folHlink="folHlink"/>
  <p:sldLayoutIdLst>
    <p:sldLayoutId id="2147491220" r:id="rId1"/>
    <p:sldLayoutId id="2147491221" r:id="rId2"/>
    <p:sldLayoutId id="2147491222" r:id="rId3"/>
    <p:sldLayoutId id="2147491223" r:id="rId4"/>
    <p:sldLayoutId id="2147491224" r:id="rId5"/>
    <p:sldLayoutId id="2147491225" r:id="rId6"/>
    <p:sldLayoutId id="2147491226" r:id="rId7"/>
    <p:sldLayoutId id="2147491227" r:id="rId8"/>
    <p:sldLayoutId id="2147491228" r:id="rId9"/>
    <p:sldLayoutId id="2147491229" r:id="rId10"/>
    <p:sldLayoutId id="214749123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5/dcn/10/15-10-0235-25-0000-802-15-operations-manual.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04D58A0-EF71-4C14-B6CC-C21D1250F7FE}" type="slidenum">
              <a:rPr lang="en-US" altLang="en-US" sz="1200" b="0" smtClean="0"/>
              <a:pPr>
                <a:spcBef>
                  <a:spcPct val="0"/>
                </a:spcBef>
                <a:buFontTx/>
                <a:buNone/>
              </a:pPr>
              <a:t>1</a:t>
            </a:fld>
            <a:endParaRPr lang="en-US" altLang="en-US" sz="1200" b="0" smtClean="0"/>
          </a:p>
        </p:txBody>
      </p:sp>
      <p:sp>
        <p:nvSpPr>
          <p:cNvPr id="15364" name="Rectangle 2"/>
          <p:cNvSpPr>
            <a:spLocks noGrp="1" noChangeArrowheads="1"/>
          </p:cNvSpPr>
          <p:nvPr>
            <p:ph type="title"/>
          </p:nvPr>
        </p:nvSpPr>
        <p:spPr>
          <a:xfrm>
            <a:off x="533400" y="1735138"/>
            <a:ext cx="8077200" cy="1066800"/>
          </a:xfrm>
        </p:spPr>
        <p:txBody>
          <a:bodyPr/>
          <a:lstStyle/>
          <a:p>
            <a:r>
              <a:rPr lang="en-US" altLang="en-US" sz="3000" dirty="0" smtClean="0"/>
              <a:t>IEEE 802.15 TG13 </a:t>
            </a:r>
            <a:br>
              <a:rPr lang="en-US" altLang="en-US" sz="3000" dirty="0" smtClean="0"/>
            </a:br>
            <a:r>
              <a:rPr lang="en-US" altLang="en-US" sz="3000" dirty="0" smtClean="0"/>
              <a:t>Multi-</a:t>
            </a:r>
            <a:r>
              <a:rPr lang="en-US" altLang="en-US" sz="3000" dirty="0" err="1" smtClean="0"/>
              <a:t>Gbit</a:t>
            </a:r>
            <a:r>
              <a:rPr lang="en-US" altLang="en-US" sz="3000" dirty="0" smtClean="0"/>
              <a:t>/s Optical Wireless Communication </a:t>
            </a:r>
            <a:br>
              <a:rPr lang="en-US" altLang="en-US" sz="3000" dirty="0" smtClean="0"/>
            </a:br>
            <a:r>
              <a:rPr lang="en-US" altLang="en-US" sz="3000" dirty="0" smtClean="0"/>
              <a:t>September </a:t>
            </a:r>
            <a:r>
              <a:rPr lang="en-US" altLang="en-US" sz="3000" dirty="0" smtClean="0"/>
              <a:t>2020 Virtual Meeting Agenda</a:t>
            </a:r>
          </a:p>
        </p:txBody>
      </p:sp>
      <p:sp>
        <p:nvSpPr>
          <p:cNvPr id="15365" name="Rectangle 6"/>
          <p:cNvSpPr>
            <a:spLocks noGrp="1" noChangeArrowheads="1"/>
          </p:cNvSpPr>
          <p:nvPr>
            <p:ph type="body" idx="1"/>
          </p:nvPr>
        </p:nvSpPr>
        <p:spPr>
          <a:xfrm>
            <a:off x="685800" y="3259138"/>
            <a:ext cx="7772400" cy="381000"/>
          </a:xfrm>
        </p:spPr>
        <p:txBody>
          <a:bodyPr/>
          <a:lstStyle/>
          <a:p>
            <a:pPr algn="ctr">
              <a:buFontTx/>
              <a:buNone/>
            </a:pPr>
            <a:r>
              <a:rPr lang="en-US" altLang="en-US" sz="2000" dirty="0" smtClean="0"/>
              <a:t>Date:</a:t>
            </a:r>
            <a:r>
              <a:rPr lang="en-US" altLang="en-US" sz="2000" b="0" dirty="0" smtClean="0"/>
              <a:t> </a:t>
            </a:r>
            <a:r>
              <a:rPr lang="en-US" altLang="en-US" sz="2000" b="0" dirty="0" smtClean="0"/>
              <a:t>2020-09-15</a:t>
            </a:r>
            <a:endParaRPr lang="en-US" altLang="en-US" sz="2000" b="0" dirty="0" smtClean="0"/>
          </a:p>
        </p:txBody>
      </p:sp>
      <p:graphicFrame>
        <p:nvGraphicFramePr>
          <p:cNvPr id="15366" name="Object 11"/>
          <p:cNvGraphicFramePr>
            <a:graphicFrameLocks noChangeAspect="1"/>
          </p:cNvGraphicFramePr>
          <p:nvPr/>
        </p:nvGraphicFramePr>
        <p:xfrm>
          <a:off x="666750" y="4324350"/>
          <a:ext cx="9026525" cy="1162050"/>
        </p:xfrm>
        <a:graphic>
          <a:graphicData uri="http://schemas.openxmlformats.org/presentationml/2006/ole">
            <mc:AlternateContent xmlns:mc="http://schemas.openxmlformats.org/markup-compatibility/2006">
              <mc:Choice xmlns:v="urn:schemas-microsoft-com:vml" Requires="v">
                <p:oleObj spid="_x0000_s16810" name="Document" r:id="rId4" imgW="8239301" imgH="1079612" progId="Word.Document.8">
                  <p:embed/>
                </p:oleObj>
              </mc:Choice>
              <mc:Fallback>
                <p:oleObj name="Document" r:id="rId4" imgW="8239301" imgH="1079612"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750" y="4324350"/>
                        <a:ext cx="9026525" cy="1162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685800" y="379253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a:t>
            </a:r>
            <a:endParaRPr lang="en-US" altLang="en-US" sz="2000" b="0"/>
          </a:p>
        </p:txBody>
      </p:sp>
      <p:sp>
        <p:nvSpPr>
          <p:cNvPr id="1536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10</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#73</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agenda </a:t>
            </a:r>
            <a:r>
              <a:rPr lang="en-GB" altLang="en-US" smtClean="0">
                <a:sym typeface="Wingdings" panose="05000000000000000000" pitchFamily="2" charset="2"/>
              </a:rPr>
              <a:t>in </a:t>
            </a:r>
            <a:r>
              <a:rPr lang="en-GB" altLang="en-US" smtClean="0">
                <a:sym typeface="Wingdings" panose="05000000000000000000" pitchFamily="2" charset="2"/>
              </a:rPr>
              <a:t>15-20/00237r1.</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Moved by 		</a:t>
            </a:r>
          </a:p>
          <a:p>
            <a:pPr algn="just">
              <a:buFontTx/>
              <a:buNone/>
            </a:pPr>
            <a:r>
              <a:rPr lang="en-GB" altLang="en-US" dirty="0" smtClean="0">
                <a:sym typeface="Wingdings" panose="05000000000000000000" pitchFamily="2" charset="2"/>
              </a:rPr>
              <a:t>Seconded by	</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14581441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11</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Preparation of SA ballot</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None/>
            </a:pPr>
            <a:r>
              <a:rPr lang="de-DE" sz="1800" dirty="0" smtClean="0"/>
              <a:t>TBDs</a:t>
            </a:r>
          </a:p>
          <a:p>
            <a:pPr>
              <a:buNone/>
            </a:pPr>
            <a:endParaRPr lang="de-DE" sz="1800" dirty="0" smtClean="0"/>
          </a:p>
          <a:p>
            <a:pPr>
              <a:buNone/>
            </a:pPr>
            <a:r>
              <a:rPr lang="de-DE" sz="1800" dirty="0" smtClean="0"/>
              <a:t>1) </a:t>
            </a:r>
            <a:r>
              <a:rPr lang="de-DE" sz="1800" dirty="0" err="1" smtClean="0"/>
              <a:t>Balanced</a:t>
            </a:r>
            <a:r>
              <a:rPr lang="de-DE" sz="1800" dirty="0" smtClean="0"/>
              <a:t> </a:t>
            </a:r>
            <a:r>
              <a:rPr lang="de-DE" sz="1800" dirty="0" err="1"/>
              <a:t>voting</a:t>
            </a:r>
            <a:r>
              <a:rPr lang="de-DE" sz="1800" dirty="0"/>
              <a:t> </a:t>
            </a:r>
            <a:r>
              <a:rPr lang="de-DE" sz="1800" dirty="0" err="1"/>
              <a:t>pool</a:t>
            </a:r>
            <a:r>
              <a:rPr lang="de-DE" sz="1800" dirty="0"/>
              <a:t> </a:t>
            </a:r>
            <a:r>
              <a:rPr lang="de-DE" sz="1800" dirty="0" err="1"/>
              <a:t>where</a:t>
            </a:r>
            <a:r>
              <a:rPr lang="de-DE" sz="1800" dirty="0"/>
              <a:t> </a:t>
            </a:r>
            <a:r>
              <a:rPr lang="de-DE" sz="1800" dirty="0" err="1"/>
              <a:t>the</a:t>
            </a:r>
            <a:r>
              <a:rPr lang="de-DE" sz="1800" dirty="0"/>
              <a:t> </a:t>
            </a:r>
            <a:r>
              <a:rPr lang="de-DE" sz="1800" dirty="0" err="1"/>
              <a:t>pool</a:t>
            </a:r>
            <a:r>
              <a:rPr lang="de-DE" sz="1800" dirty="0"/>
              <a:t> </a:t>
            </a:r>
            <a:r>
              <a:rPr lang="de-DE" sz="1800" dirty="0" err="1"/>
              <a:t>closing</a:t>
            </a:r>
            <a:r>
              <a:rPr lang="de-DE" sz="1800" dirty="0"/>
              <a:t> </a:t>
            </a:r>
            <a:r>
              <a:rPr lang="de-DE" sz="1800" dirty="0" err="1"/>
              <a:t>date</a:t>
            </a:r>
            <a:r>
              <a:rPr lang="de-DE" sz="1800" dirty="0"/>
              <a:t> must </a:t>
            </a:r>
            <a:r>
              <a:rPr lang="de-DE" sz="1800" dirty="0" err="1"/>
              <a:t>be</a:t>
            </a:r>
            <a:r>
              <a:rPr lang="de-DE" sz="1800" dirty="0"/>
              <a:t> </a:t>
            </a:r>
            <a:r>
              <a:rPr lang="de-DE" sz="1800" dirty="0" err="1"/>
              <a:t>within</a:t>
            </a:r>
            <a:r>
              <a:rPr lang="de-DE" sz="1800" dirty="0"/>
              <a:t> 6 </a:t>
            </a:r>
            <a:r>
              <a:rPr lang="de-DE" sz="1800" dirty="0" err="1"/>
              <a:t>months</a:t>
            </a:r>
            <a:r>
              <a:rPr lang="de-DE" sz="1800" dirty="0"/>
              <a:t> </a:t>
            </a:r>
            <a:r>
              <a:rPr lang="de-DE" sz="1800" dirty="0" err="1"/>
              <a:t>of</a:t>
            </a:r>
            <a:r>
              <a:rPr lang="de-DE" sz="1800" dirty="0"/>
              <a:t> </a:t>
            </a:r>
            <a:r>
              <a:rPr lang="de-DE" sz="1800" dirty="0" err="1"/>
              <a:t>the</a:t>
            </a:r>
            <a:r>
              <a:rPr lang="de-DE" sz="1800" dirty="0"/>
              <a:t> </a:t>
            </a:r>
            <a:r>
              <a:rPr lang="de-DE" sz="1800" dirty="0" err="1"/>
              <a:t>anticipated</a:t>
            </a:r>
            <a:r>
              <a:rPr lang="de-DE" sz="1800" dirty="0"/>
              <a:t> SA </a:t>
            </a:r>
            <a:r>
              <a:rPr lang="de-DE" sz="1800" dirty="0" err="1"/>
              <a:t>ballot</a:t>
            </a:r>
            <a:r>
              <a:rPr lang="de-DE" sz="1800" dirty="0"/>
              <a:t> </a:t>
            </a:r>
            <a:r>
              <a:rPr lang="de-DE" sz="1800" dirty="0" err="1"/>
              <a:t>start</a:t>
            </a:r>
            <a:r>
              <a:rPr lang="de-DE" sz="1800" dirty="0"/>
              <a:t> </a:t>
            </a:r>
            <a:r>
              <a:rPr lang="de-DE" sz="1800" dirty="0" err="1" smtClean="0"/>
              <a:t>date</a:t>
            </a:r>
            <a:r>
              <a:rPr lang="de-DE" sz="1800" dirty="0" smtClean="0"/>
              <a:t> </a:t>
            </a:r>
            <a:r>
              <a:rPr lang="de-DE" sz="1800" dirty="0" smtClean="0">
                <a:sym typeface="Wingdings" panose="05000000000000000000" pitchFamily="2" charset="2"/>
              </a:rPr>
              <a:t> </a:t>
            </a:r>
            <a:r>
              <a:rPr lang="de-DE" sz="1800" dirty="0" err="1" smtClean="0">
                <a:sym typeface="Wingdings" panose="05000000000000000000" pitchFamily="2" charset="2"/>
              </a:rPr>
              <a:t>needs</a:t>
            </a:r>
            <a:r>
              <a:rPr lang="de-DE" sz="1800" dirty="0" smtClean="0">
                <a:sym typeface="Wingdings" panose="05000000000000000000" pitchFamily="2" charset="2"/>
              </a:rPr>
              <a:t> </a:t>
            </a:r>
            <a:r>
              <a:rPr lang="de-DE" sz="1800" dirty="0" err="1" smtClean="0">
                <a:sym typeface="Wingdings" panose="05000000000000000000" pitchFamily="2" charset="2"/>
              </a:rPr>
              <a:t>the</a:t>
            </a:r>
            <a:r>
              <a:rPr lang="de-DE" sz="1800" dirty="0" smtClean="0">
                <a:sym typeface="Wingdings" panose="05000000000000000000" pitchFamily="2" charset="2"/>
              </a:rPr>
              <a:t> </a:t>
            </a:r>
            <a:r>
              <a:rPr lang="de-DE" sz="1800" dirty="0" err="1" smtClean="0">
                <a:sym typeface="Wingdings" panose="05000000000000000000" pitchFamily="2" charset="2"/>
              </a:rPr>
              <a:t>help</a:t>
            </a:r>
            <a:r>
              <a:rPr lang="de-DE" sz="1800" dirty="0" smtClean="0">
                <a:sym typeface="Wingdings" panose="05000000000000000000" pitchFamily="2" charset="2"/>
              </a:rPr>
              <a:t> </a:t>
            </a:r>
            <a:r>
              <a:rPr lang="de-DE" sz="1800" dirty="0" err="1" smtClean="0">
                <a:sym typeface="Wingdings" panose="05000000000000000000" pitchFamily="2" charset="2"/>
              </a:rPr>
              <a:t>of</a:t>
            </a:r>
            <a:r>
              <a:rPr lang="de-DE" sz="1800" dirty="0" smtClean="0">
                <a:sym typeface="Wingdings" panose="05000000000000000000" pitchFamily="2" charset="2"/>
              </a:rPr>
              <a:t> WG </a:t>
            </a:r>
            <a:r>
              <a:rPr lang="de-DE" sz="1800" dirty="0" err="1" smtClean="0">
                <a:sym typeface="Wingdings" panose="05000000000000000000" pitchFamily="2" charset="2"/>
              </a:rPr>
              <a:t>chair</a:t>
            </a:r>
            <a:r>
              <a:rPr lang="de-DE" sz="1800" dirty="0" smtClean="0">
                <a:sym typeface="Wingdings" panose="05000000000000000000" pitchFamily="2" charset="2"/>
              </a:rPr>
              <a:t>/IEEE</a:t>
            </a:r>
            <a:endParaRPr lang="de-DE" sz="1800" dirty="0"/>
          </a:p>
          <a:p>
            <a:pPr>
              <a:buNone/>
            </a:pPr>
            <a:endParaRPr lang="de-DE" sz="1800" dirty="0"/>
          </a:p>
          <a:p>
            <a:pPr>
              <a:buNone/>
            </a:pPr>
            <a:r>
              <a:rPr lang="de-DE" sz="1800" dirty="0" smtClean="0"/>
              <a:t>2) Power </a:t>
            </a:r>
            <a:r>
              <a:rPr lang="de-DE" sz="1800" dirty="0" err="1"/>
              <a:t>point</a:t>
            </a:r>
            <a:r>
              <a:rPr lang="de-DE" sz="1800" dirty="0"/>
              <a:t> </a:t>
            </a:r>
            <a:r>
              <a:rPr lang="de-DE" sz="1800" dirty="0" err="1"/>
              <a:t>showing</a:t>
            </a:r>
            <a:r>
              <a:rPr lang="de-DE" sz="1800" dirty="0"/>
              <a:t>:</a:t>
            </a:r>
          </a:p>
          <a:p>
            <a:pPr lvl="1">
              <a:buNone/>
            </a:pPr>
            <a:r>
              <a:rPr lang="de-DE" sz="1800" dirty="0"/>
              <a:t>a) All </a:t>
            </a:r>
            <a:r>
              <a:rPr lang="de-DE" sz="1800" dirty="0" err="1"/>
              <a:t>remaining</a:t>
            </a:r>
            <a:r>
              <a:rPr lang="de-DE" sz="1800" dirty="0"/>
              <a:t> “</a:t>
            </a:r>
            <a:r>
              <a:rPr lang="de-DE" sz="1800" dirty="0" err="1"/>
              <a:t>no</a:t>
            </a:r>
            <a:r>
              <a:rPr lang="de-DE" sz="1800" dirty="0"/>
              <a:t>" </a:t>
            </a:r>
            <a:r>
              <a:rPr lang="de-DE" sz="1800" dirty="0" err="1"/>
              <a:t>voters</a:t>
            </a:r>
            <a:r>
              <a:rPr lang="de-DE" sz="1800" dirty="0"/>
              <a:t> </a:t>
            </a:r>
            <a:r>
              <a:rPr lang="de-DE" sz="1800" dirty="0" err="1"/>
              <a:t>with</a:t>
            </a:r>
            <a:r>
              <a:rPr lang="de-DE" sz="1800" dirty="0"/>
              <a:t> </a:t>
            </a:r>
            <a:r>
              <a:rPr lang="de-DE" sz="1800" dirty="0" err="1"/>
              <a:t>their</a:t>
            </a:r>
            <a:r>
              <a:rPr lang="de-DE" sz="1800" dirty="0"/>
              <a:t> "must </a:t>
            </a:r>
            <a:r>
              <a:rPr lang="de-DE" sz="1800" dirty="0" err="1"/>
              <a:t>be</a:t>
            </a:r>
            <a:r>
              <a:rPr lang="de-DE" sz="1800" dirty="0"/>
              <a:t> </a:t>
            </a:r>
            <a:r>
              <a:rPr lang="de-DE" sz="1800" dirty="0" err="1"/>
              <a:t>satisfied</a:t>
            </a:r>
            <a:r>
              <a:rPr lang="de-DE" sz="1800" dirty="0"/>
              <a:t>” (MBS) </a:t>
            </a:r>
            <a:r>
              <a:rPr lang="de-DE" sz="1800" dirty="0" err="1"/>
              <a:t>comments</a:t>
            </a:r>
            <a:r>
              <a:rPr lang="de-DE" sz="1800" dirty="0"/>
              <a:t> </a:t>
            </a:r>
            <a:r>
              <a:rPr lang="de-DE" sz="1800" dirty="0" err="1"/>
              <a:t>and</a:t>
            </a:r>
            <a:r>
              <a:rPr lang="de-DE" sz="1800" dirty="0"/>
              <a:t> </a:t>
            </a:r>
            <a:r>
              <a:rPr lang="de-DE" sz="1800" dirty="0" err="1"/>
              <a:t>the</a:t>
            </a:r>
            <a:r>
              <a:rPr lang="de-DE" sz="1800" dirty="0"/>
              <a:t> </a:t>
            </a:r>
            <a:r>
              <a:rPr lang="de-DE" sz="1800" dirty="0" err="1"/>
              <a:t>BRC’s</a:t>
            </a:r>
            <a:r>
              <a:rPr lang="de-DE" sz="1800" dirty="0"/>
              <a:t> </a:t>
            </a:r>
            <a:r>
              <a:rPr lang="de-DE" sz="1800" dirty="0" err="1"/>
              <a:t>response</a:t>
            </a:r>
            <a:r>
              <a:rPr lang="de-DE" sz="1800" dirty="0"/>
              <a:t> </a:t>
            </a:r>
            <a:r>
              <a:rPr lang="de-DE" sz="1800" dirty="0" err="1"/>
              <a:t>to</a:t>
            </a:r>
            <a:r>
              <a:rPr lang="de-DE" sz="1800" dirty="0"/>
              <a:t> </a:t>
            </a:r>
            <a:r>
              <a:rPr lang="de-DE" sz="1800" dirty="0" err="1"/>
              <a:t>each</a:t>
            </a:r>
            <a:r>
              <a:rPr lang="de-DE" sz="1800" dirty="0"/>
              <a:t> MBS</a:t>
            </a:r>
          </a:p>
          <a:p>
            <a:pPr lvl="1">
              <a:buNone/>
            </a:pPr>
            <a:r>
              <a:rPr lang="de-DE" sz="1800" dirty="0"/>
              <a:t>b) LB </a:t>
            </a:r>
            <a:r>
              <a:rPr lang="de-DE" sz="1800" dirty="0" err="1"/>
              <a:t>voting</a:t>
            </a:r>
            <a:r>
              <a:rPr lang="de-DE" sz="1800" dirty="0"/>
              <a:t> </a:t>
            </a:r>
            <a:r>
              <a:rPr lang="de-DE" sz="1800" dirty="0" err="1"/>
              <a:t>history</a:t>
            </a:r>
            <a:r>
              <a:rPr lang="de-DE" sz="1800" dirty="0"/>
              <a:t> </a:t>
            </a:r>
            <a:r>
              <a:rPr lang="de-DE" sz="1800" dirty="0" err="1"/>
              <a:t>showing</a:t>
            </a:r>
            <a:r>
              <a:rPr lang="de-DE" sz="1800" dirty="0"/>
              <a:t> </a:t>
            </a:r>
            <a:r>
              <a:rPr lang="de-DE" sz="1800" dirty="0" err="1"/>
              <a:t>results</a:t>
            </a:r>
            <a:r>
              <a:rPr lang="de-DE" sz="1800" dirty="0"/>
              <a:t> </a:t>
            </a:r>
            <a:r>
              <a:rPr lang="de-DE" sz="1800" dirty="0" err="1"/>
              <a:t>of</a:t>
            </a:r>
            <a:r>
              <a:rPr lang="de-DE" sz="1800" dirty="0"/>
              <a:t> </a:t>
            </a:r>
            <a:r>
              <a:rPr lang="de-DE" sz="1800" dirty="0" err="1"/>
              <a:t>each</a:t>
            </a:r>
            <a:r>
              <a:rPr lang="de-DE" sz="1800" dirty="0"/>
              <a:t> </a:t>
            </a:r>
            <a:r>
              <a:rPr lang="de-DE" sz="1800" dirty="0" err="1"/>
              <a:t>ballot</a:t>
            </a:r>
            <a:r>
              <a:rPr lang="de-DE" sz="1800" dirty="0"/>
              <a:t> </a:t>
            </a:r>
            <a:r>
              <a:rPr lang="de-DE" sz="1800" dirty="0" err="1"/>
              <a:t>and</a:t>
            </a:r>
            <a:r>
              <a:rPr lang="de-DE" sz="1800" dirty="0"/>
              <a:t> </a:t>
            </a:r>
            <a:r>
              <a:rPr lang="de-DE" sz="1800" dirty="0" err="1"/>
              <a:t>the</a:t>
            </a:r>
            <a:r>
              <a:rPr lang="de-DE" sz="1800" dirty="0"/>
              <a:t> </a:t>
            </a:r>
            <a:r>
              <a:rPr lang="de-DE" sz="1800" dirty="0" err="1"/>
              <a:t>opening</a:t>
            </a:r>
            <a:r>
              <a:rPr lang="de-DE" sz="1800" dirty="0"/>
              <a:t> </a:t>
            </a:r>
            <a:r>
              <a:rPr lang="de-DE" sz="1800" dirty="0" err="1"/>
              <a:t>and</a:t>
            </a:r>
            <a:r>
              <a:rPr lang="de-DE" sz="1800" dirty="0"/>
              <a:t> </a:t>
            </a:r>
            <a:r>
              <a:rPr lang="de-DE" sz="1800" dirty="0" err="1"/>
              <a:t>closing</a:t>
            </a:r>
            <a:r>
              <a:rPr lang="de-DE" sz="1800" dirty="0"/>
              <a:t> </a:t>
            </a:r>
            <a:r>
              <a:rPr lang="de-DE" sz="1800" dirty="0" err="1"/>
              <a:t>dates</a:t>
            </a:r>
            <a:endParaRPr lang="de-DE" sz="1800" dirty="0"/>
          </a:p>
          <a:p>
            <a:pPr lvl="1">
              <a:buNone/>
            </a:pPr>
            <a:r>
              <a:rPr lang="de-DE" sz="1800" dirty="0"/>
              <a:t>c) WG </a:t>
            </a:r>
            <a:r>
              <a:rPr lang="de-DE" sz="1800" dirty="0" err="1"/>
              <a:t>motion</a:t>
            </a:r>
            <a:r>
              <a:rPr lang="de-DE" sz="1800" dirty="0"/>
              <a:t> </a:t>
            </a:r>
            <a:r>
              <a:rPr lang="de-DE" sz="1800" dirty="0" err="1"/>
              <a:t>and</a:t>
            </a:r>
            <a:r>
              <a:rPr lang="de-DE" sz="1800" dirty="0"/>
              <a:t> </a:t>
            </a:r>
            <a:r>
              <a:rPr lang="de-DE" sz="1800" dirty="0" err="1"/>
              <a:t>vote</a:t>
            </a:r>
            <a:r>
              <a:rPr lang="de-DE" sz="1800" dirty="0"/>
              <a:t> </a:t>
            </a:r>
            <a:r>
              <a:rPr lang="de-DE" sz="1800" dirty="0" err="1"/>
              <a:t>results</a:t>
            </a:r>
            <a:r>
              <a:rPr lang="de-DE" sz="1800" dirty="0"/>
              <a:t> </a:t>
            </a:r>
            <a:r>
              <a:rPr lang="de-DE" sz="1800" dirty="0" err="1"/>
              <a:t>of</a:t>
            </a:r>
            <a:r>
              <a:rPr lang="de-DE" sz="1800" dirty="0"/>
              <a:t> </a:t>
            </a:r>
            <a:r>
              <a:rPr lang="de-DE" sz="1800" dirty="0" err="1"/>
              <a:t>request</a:t>
            </a:r>
            <a:r>
              <a:rPr lang="de-DE" sz="1800" dirty="0"/>
              <a:t> </a:t>
            </a:r>
            <a:r>
              <a:rPr lang="de-DE" sz="1800" dirty="0" err="1"/>
              <a:t>for</a:t>
            </a:r>
            <a:r>
              <a:rPr lang="de-DE" sz="1800" dirty="0"/>
              <a:t> EC </a:t>
            </a:r>
            <a:r>
              <a:rPr lang="de-DE" sz="1800" dirty="0" err="1"/>
              <a:t>to</a:t>
            </a:r>
            <a:r>
              <a:rPr lang="de-DE" sz="1800" dirty="0"/>
              <a:t> </a:t>
            </a:r>
            <a:r>
              <a:rPr lang="de-DE" sz="1800" dirty="0" err="1"/>
              <a:t>forward</a:t>
            </a:r>
            <a:r>
              <a:rPr lang="de-DE" sz="1800" dirty="0"/>
              <a:t> </a:t>
            </a:r>
            <a:r>
              <a:rPr lang="de-DE" sz="1800" dirty="0" err="1"/>
              <a:t>draft</a:t>
            </a:r>
            <a:r>
              <a:rPr lang="de-DE" sz="1800" dirty="0"/>
              <a:t> </a:t>
            </a:r>
            <a:r>
              <a:rPr lang="de-DE" sz="1800" dirty="0" err="1"/>
              <a:t>for</a:t>
            </a:r>
            <a:r>
              <a:rPr lang="de-DE" sz="1800" dirty="0"/>
              <a:t> SA </a:t>
            </a:r>
            <a:r>
              <a:rPr lang="de-DE" sz="1800" dirty="0" err="1"/>
              <a:t>balloting</a:t>
            </a:r>
            <a:r>
              <a:rPr lang="de-DE" sz="1800" dirty="0"/>
              <a:t> </a:t>
            </a:r>
            <a:r>
              <a:rPr lang="de-DE" sz="1800" dirty="0" err="1"/>
              <a:t>along</a:t>
            </a:r>
            <a:r>
              <a:rPr lang="de-DE" sz="1800" dirty="0"/>
              <a:t> </a:t>
            </a:r>
            <a:r>
              <a:rPr lang="de-DE" sz="1800" dirty="0" err="1"/>
              <a:t>with</a:t>
            </a:r>
            <a:r>
              <a:rPr lang="de-DE" sz="1800" dirty="0"/>
              <a:t> WG </a:t>
            </a:r>
            <a:r>
              <a:rPr lang="de-DE" sz="1800" dirty="0" err="1"/>
              <a:t>approval</a:t>
            </a:r>
            <a:r>
              <a:rPr lang="de-DE" sz="1800" dirty="0"/>
              <a:t> </a:t>
            </a:r>
            <a:r>
              <a:rPr lang="de-DE" sz="1800" dirty="0" err="1"/>
              <a:t>of</a:t>
            </a:r>
            <a:r>
              <a:rPr lang="de-DE" sz="1800" dirty="0"/>
              <a:t> </a:t>
            </a:r>
            <a:r>
              <a:rPr lang="de-DE" sz="1800" dirty="0" smtClean="0"/>
              <a:t>CSD</a:t>
            </a:r>
            <a:endParaRPr lang="de-DE" sz="1800" dirty="0"/>
          </a:p>
        </p:txBody>
      </p:sp>
    </p:spTree>
    <p:extLst>
      <p:ext uri="{BB962C8B-B14F-4D97-AF65-F5344CB8AC3E}">
        <p14:creationId xmlns:p14="http://schemas.microsoft.com/office/powerpoint/2010/main" val="29699970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12</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#2</a:t>
            </a:r>
          </a:p>
          <a:p>
            <a:pPr algn="just">
              <a:buFontTx/>
              <a:buNone/>
            </a:pPr>
            <a:r>
              <a:rPr lang="en-US" altLang="en-US" sz="3600" dirty="0" smtClean="0"/>
              <a:t>Thursday PM1, July 16, 2020</a:t>
            </a:r>
            <a:endParaRPr lang="en-US" altLang="en-US" sz="3600"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2555997697"/>
              </p:ext>
            </p:extLst>
          </p:nvPr>
        </p:nvGraphicFramePr>
        <p:xfrm>
          <a:off x="685800" y="2362200"/>
          <a:ext cx="8229600" cy="2316524"/>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Comment resolution</a:t>
                      </a:r>
                      <a:endParaRPr lang="en-US" altLang="en-US" sz="1800" baseline="0" dirty="0" smtClean="0"/>
                    </a:p>
                  </a:txBody>
                  <a:tcPr marT="45764" marB="45764"/>
                </a:tc>
                <a:tc>
                  <a:txBody>
                    <a:bodyPr/>
                    <a:lstStyle/>
                    <a:p>
                      <a:r>
                        <a:rPr lang="en-US" sz="1800" baseline="0" dirty="0" smtClean="0"/>
                        <a:t>100</a:t>
                      </a:r>
                      <a:endParaRPr lang="en-US" sz="1800" baseline="0" dirty="0"/>
                    </a:p>
                  </a:txBody>
                  <a:tcPr marT="45764" marB="45764"/>
                </a:tc>
                <a:extLst>
                  <a:ext uri="{0D108BD9-81ED-4DB2-BD59-A6C34878D82A}">
                    <a16:rowId xmlns:a16="http://schemas.microsoft.com/office/drawing/2014/main" val="4282689126"/>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Motions </a:t>
                      </a:r>
                      <a:r>
                        <a:rPr lang="en-US" altLang="en-US" sz="1800" baseline="0" dirty="0" smtClean="0"/>
                        <a:t>to change draft</a:t>
                      </a:r>
                      <a:endParaRPr lang="en-US" altLang="en-US" sz="1800" baseline="0" dirty="0" smtClean="0"/>
                    </a:p>
                  </a:txBody>
                  <a:tcPr marT="45764" marB="45764"/>
                </a:tc>
                <a:tc>
                  <a:txBody>
                    <a:bodyPr/>
                    <a:lstStyle/>
                    <a:p>
                      <a:r>
                        <a:rPr lang="en-US" sz="1800" baseline="0" dirty="0" smtClean="0"/>
                        <a:t>10</a:t>
                      </a:r>
                      <a:endParaRPr lang="en-US" sz="1800" baseline="0" dirty="0"/>
                    </a:p>
                  </a:txBody>
                  <a:tcPr marT="45764" marB="45764"/>
                </a:tc>
                <a:extLst>
                  <a:ext uri="{0D108BD9-81ED-4DB2-BD59-A6C34878D82A}">
                    <a16:rowId xmlns:a16="http://schemas.microsoft.com/office/drawing/2014/main" val="3222538494"/>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25719759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a:t>
            </a:r>
            <a:r>
              <a:rPr lang="de-DE" dirty="0" err="1" smtClean="0"/>
              <a:t>finalization</a:t>
            </a:r>
            <a:r>
              <a:rPr lang="de-DE" dirty="0" smtClean="0"/>
              <a:t> </a:t>
            </a:r>
            <a:r>
              <a:rPr lang="de-DE" dirty="0" err="1" smtClean="0"/>
              <a:t>of</a:t>
            </a:r>
            <a:r>
              <a:rPr lang="de-DE" dirty="0" smtClean="0"/>
              <a:t> TG13 </a:t>
            </a:r>
            <a:r>
              <a:rPr lang="de-DE" dirty="0" err="1" smtClean="0"/>
              <a:t>Spec</a:t>
            </a:r>
            <a:endParaRPr lang="de-DE" dirty="0"/>
          </a:p>
        </p:txBody>
      </p:sp>
      <p:sp>
        <p:nvSpPr>
          <p:cNvPr id="3" name="Inhaltsplatzhalter 2"/>
          <p:cNvSpPr>
            <a:spLocks noGrp="1"/>
          </p:cNvSpPr>
          <p:nvPr>
            <p:ph idx="1"/>
          </p:nvPr>
        </p:nvSpPr>
        <p:spPr>
          <a:xfrm>
            <a:off x="381000" y="1981200"/>
            <a:ext cx="8534400" cy="2286000"/>
          </a:xfrm>
        </p:spPr>
        <p:txBody>
          <a:bodyPr/>
          <a:lstStyle/>
          <a:p>
            <a:r>
              <a:rPr lang="de-DE" sz="2800" b="0" dirty="0"/>
              <a:t>a</a:t>
            </a:r>
            <a:r>
              <a:rPr lang="de-DE" sz="2800" b="0" dirty="0" smtClean="0"/>
              <a:t>fter </a:t>
            </a:r>
            <a:r>
              <a:rPr lang="de-DE" sz="2800" b="0" dirty="0" smtClean="0"/>
              <a:t>September</a:t>
            </a:r>
            <a:endParaRPr lang="de-DE" sz="2800" b="0" dirty="0" smtClean="0"/>
          </a:p>
          <a:p>
            <a:pPr lvl="1"/>
            <a:r>
              <a:rPr lang="de-DE" b="0" dirty="0" smtClean="0"/>
              <a:t>Work </a:t>
            </a:r>
            <a:r>
              <a:rPr lang="de-DE" b="0" dirty="0" err="1" smtClean="0"/>
              <a:t>comments</a:t>
            </a:r>
            <a:r>
              <a:rPr lang="de-DE" b="0" dirty="0" smtClean="0"/>
              <a:t> </a:t>
            </a:r>
            <a:r>
              <a:rPr lang="de-DE" b="0" dirty="0" err="1" smtClean="0"/>
              <a:t>into</a:t>
            </a:r>
            <a:r>
              <a:rPr lang="de-DE" b="0" dirty="0" smtClean="0"/>
              <a:t> </a:t>
            </a:r>
            <a:r>
              <a:rPr lang="de-DE" b="0" dirty="0" err="1" smtClean="0"/>
              <a:t>draft</a:t>
            </a:r>
            <a:endParaRPr lang="de-DE" b="0" dirty="0" smtClean="0"/>
          </a:p>
          <a:p>
            <a:pPr lvl="1"/>
            <a:r>
              <a:rPr lang="de-DE" dirty="0" smtClean="0"/>
              <a:t>Start </a:t>
            </a:r>
            <a:r>
              <a:rPr lang="de-DE" dirty="0" err="1" smtClean="0"/>
              <a:t>recirculation</a:t>
            </a:r>
            <a:endParaRPr lang="de-DE" dirty="0" smtClean="0"/>
          </a:p>
          <a:p>
            <a:pPr lvl="1"/>
            <a:r>
              <a:rPr lang="de-DE" b="0" dirty="0" smtClean="0"/>
              <a:t>Start SA </a:t>
            </a:r>
            <a:r>
              <a:rPr lang="de-DE" b="0" dirty="0" err="1" smtClean="0"/>
              <a:t>ballot</a:t>
            </a:r>
            <a:r>
              <a:rPr lang="de-DE" b="0" dirty="0" smtClean="0"/>
              <a:t> </a:t>
            </a:r>
            <a:r>
              <a:rPr lang="de-DE" b="0" dirty="0" err="1" smtClean="0"/>
              <a:t>group</a:t>
            </a:r>
            <a:endParaRPr lang="de-DE" b="0" dirty="0" smtClean="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13</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7992049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F83107E0-218B-4453-B106-91E1881773EB}" type="slidenum">
              <a:rPr lang="en-US" altLang="en-US" sz="1200" b="0" smtClean="0"/>
              <a:pPr>
                <a:spcBef>
                  <a:spcPct val="0"/>
                </a:spcBef>
                <a:buFontTx/>
                <a:buNone/>
              </a:pPr>
              <a:t>2</a:t>
            </a:fld>
            <a:endParaRPr lang="en-US" altLang="en-US" sz="1200" b="0" smtClean="0"/>
          </a:p>
        </p:txBody>
      </p:sp>
      <p:sp>
        <p:nvSpPr>
          <p:cNvPr id="1741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dirty="0"/>
              <a:t>This presentation contains the IEEE 802.15 TG13 Multi- </a:t>
            </a:r>
            <a:r>
              <a:rPr lang="en-US" altLang="en-US" dirty="0" err="1"/>
              <a:t>Gbit</a:t>
            </a:r>
            <a:r>
              <a:rPr lang="en-US" altLang="en-US" dirty="0"/>
              <a:t>/s Optical Wireless Communication meeting </a:t>
            </a:r>
            <a:r>
              <a:rPr lang="en-US" altLang="en-US" dirty="0" smtClean="0"/>
              <a:t>agenda for </a:t>
            </a:r>
            <a:r>
              <a:rPr lang="en-US" altLang="en-US" dirty="0"/>
              <a:t>the </a:t>
            </a:r>
            <a:r>
              <a:rPr lang="en-US" altLang="en-US" dirty="0" smtClean="0"/>
              <a:t>September </a:t>
            </a:r>
            <a:r>
              <a:rPr lang="en-US" altLang="en-US" dirty="0" smtClean="0"/>
              <a:t>2020 virtual plenary meeting.</a:t>
            </a:r>
            <a:endParaRPr lang="en-US" altLang="en-US" dirty="0"/>
          </a:p>
          <a:p>
            <a:pPr algn="just">
              <a:buFontTx/>
              <a:buNone/>
            </a:pPr>
            <a:endParaRPr lang="en-US" altLang="en-US" dirty="0"/>
          </a:p>
          <a:p>
            <a:pPr algn="just">
              <a:buFontTx/>
              <a:buNone/>
            </a:pPr>
            <a:endParaRPr lang="de-DE" altLang="en-US" dirty="0"/>
          </a:p>
          <a:p>
            <a:pPr algn="just">
              <a:buFontTx/>
              <a:buNone/>
            </a:pPr>
            <a:endParaRPr lang="en-US" altLang="en-US" dirty="0"/>
          </a:p>
          <a:p>
            <a:pPr lvl="1"/>
            <a:endParaRPr lang="en-US" altLang="en-US" dirty="0"/>
          </a:p>
          <a:p>
            <a:pPr lvl="1"/>
            <a:endParaRPr lang="en-US" altLang="en-US" dirty="0"/>
          </a:p>
        </p:txBody>
      </p:sp>
      <p:sp>
        <p:nvSpPr>
          <p:cNvPr id="1741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7413"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01E8C02-CB68-4201-937A-21A320AF5C46}" type="slidenum">
              <a:rPr lang="en-US" altLang="en-US" sz="1200" b="0" smtClean="0"/>
              <a:pPr>
                <a:spcBef>
                  <a:spcPct val="0"/>
                </a:spcBef>
                <a:buFontTx/>
                <a:buNone/>
              </a:pPr>
              <a:t>3</a:t>
            </a:fld>
            <a:endParaRPr lang="en-US" altLang="en-US" sz="1200" b="0" smtClean="0"/>
          </a:p>
        </p:txBody>
      </p:sp>
      <p:sp>
        <p:nvSpPr>
          <p:cNvPr id="1945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9460" name="Rectangle 1026"/>
          <p:cNvSpPr>
            <a:spLocks noGrp="1" noChangeArrowheads="1"/>
          </p:cNvSpPr>
          <p:nvPr/>
        </p:nvSpPr>
        <p:spPr bwMode="auto">
          <a:xfrm>
            <a:off x="228600" y="571500"/>
            <a:ext cx="8686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08585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42875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177165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2288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6860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1432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6004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Call for Potentially Essential Patents</a:t>
            </a:r>
          </a:p>
        </p:txBody>
      </p:sp>
      <p:sp>
        <p:nvSpPr>
          <p:cNvPr id="9" name="Rectangle 1027"/>
          <p:cNvSpPr>
            <a:spLocks noGrp="1" noChangeArrowheads="1"/>
          </p:cNvSpPr>
          <p:nvPr/>
        </p:nvSpPr>
        <p:spPr bwMode="auto">
          <a:xfrm>
            <a:off x="609600" y="17526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sz="2000" dirty="0">
                <a:solidFill>
                  <a:schemeClr val="accent6"/>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defRPr/>
            </a:pPr>
            <a:r>
              <a:rPr lang="en-US" altLang="en-US" sz="1600" dirty="0">
                <a:solidFill>
                  <a:schemeClr val="accent6"/>
                </a:solidFill>
                <a:ea typeface="MS PGothic" pitchFamily="34" charset="-128"/>
              </a:rPr>
              <a:t>Either speak up now or</a:t>
            </a:r>
          </a:p>
          <a:p>
            <a:pPr lvl="1">
              <a:defRPr/>
            </a:pPr>
            <a:r>
              <a:rPr lang="en-US" altLang="en-US" sz="1600" dirty="0">
                <a:solidFill>
                  <a:schemeClr val="accent6"/>
                </a:solidFill>
                <a:ea typeface="MS PGothic" pitchFamily="34" charset="-128"/>
              </a:rPr>
              <a:t>Provide the chair of this group with the identity of the holder(s) of any and all such claims as soon as possible or</a:t>
            </a:r>
          </a:p>
          <a:p>
            <a:pPr lvl="1">
              <a:defRPr/>
            </a:pPr>
            <a:r>
              <a:rPr lang="en-US" altLang="en-US" sz="1600" dirty="0">
                <a:solidFill>
                  <a:schemeClr val="accent6"/>
                </a:solidFill>
                <a:ea typeface="MS PGothic" pitchFamily="34" charset="-128"/>
              </a:rPr>
              <a:t>Cause an LOA to be submitted</a:t>
            </a:r>
          </a:p>
        </p:txBody>
      </p:sp>
      <p:sp>
        <p:nvSpPr>
          <p:cNvPr id="8" name="Rectangle 3"/>
          <p:cNvSpPr txBox="1">
            <a:spLocks noChangeArrowheads="1"/>
          </p:cNvSpPr>
          <p:nvPr/>
        </p:nvSpPr>
        <p:spPr bwMode="auto">
          <a:xfrm>
            <a:off x="685800" y="45720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defRPr/>
            </a:pPr>
            <a:endParaRPr lang="en-US" altLang="en-US" kern="0" dirty="0" smtClean="0"/>
          </a:p>
          <a:p>
            <a:pPr lvl="1">
              <a:defRPr/>
            </a:pPr>
            <a:endParaRPr lang="en-US" altLang="en-US" kern="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11D7E7D6-B598-4399-BF65-A9B5591E5D78}" type="slidenum">
              <a:rPr lang="en-US" altLang="en-US" sz="1200" b="0" smtClean="0"/>
              <a:pPr>
                <a:spcBef>
                  <a:spcPct val="0"/>
                </a:spcBef>
                <a:buFontTx/>
                <a:buNone/>
              </a:pPr>
              <a:t>4</a:t>
            </a:fld>
            <a:endParaRPr lang="en-US" altLang="en-US" sz="1200" b="0" smtClean="0"/>
          </a:p>
        </p:txBody>
      </p:sp>
      <p:sp>
        <p:nvSpPr>
          <p:cNvPr id="21507" name="Rectangle 3"/>
          <p:cNvSpPr>
            <a:spLocks noGrp="1" noChangeArrowheads="1"/>
          </p:cNvSpPr>
          <p:nvPr>
            <p:ph type="body" idx="4294967295"/>
          </p:nvPr>
        </p:nvSpPr>
        <p:spPr>
          <a:xfrm>
            <a:off x="766119" y="1524000"/>
            <a:ext cx="7772400" cy="4114800"/>
          </a:xfrm>
        </p:spPr>
        <p:txBody>
          <a:bodyPr/>
          <a:lstStyle/>
          <a:p>
            <a:pPr algn="just"/>
            <a:r>
              <a:rPr lang="en-US" altLang="en-US" dirty="0" smtClean="0"/>
              <a:t>Attendance recording procedures</a:t>
            </a:r>
          </a:p>
          <a:p>
            <a:pPr lvl="1"/>
            <a:r>
              <a:rPr lang="en-US" altLang="en-US" dirty="0" smtClean="0">
                <a:hlinkClick r:id="rId3"/>
              </a:rPr>
              <a:t>https://imat.ieee.org/my-site/home</a:t>
            </a:r>
            <a:r>
              <a:rPr lang="en-US" altLang="en-US" dirty="0" smtClean="0"/>
              <a:t>   </a:t>
            </a:r>
            <a:endParaRPr lang="en-US" altLang="en-US" sz="1800" dirty="0" smtClean="0"/>
          </a:p>
          <a:p>
            <a:pPr lvl="1"/>
            <a:r>
              <a:rPr lang="de-DE" altLang="en-US" dirty="0" smtClean="0"/>
              <a:t>Login </a:t>
            </a:r>
            <a:r>
              <a:rPr lang="de-DE" altLang="en-US" dirty="0" err="1" smtClean="0"/>
              <a:t>using</a:t>
            </a:r>
            <a:r>
              <a:rPr lang="de-DE" altLang="en-US" dirty="0" smtClean="0"/>
              <a:t> </a:t>
            </a:r>
            <a:r>
              <a:rPr lang="de-DE" altLang="en-US" dirty="0" err="1" smtClean="0"/>
              <a:t>your</a:t>
            </a:r>
            <a:r>
              <a:rPr lang="de-DE" altLang="en-US" dirty="0" smtClean="0"/>
              <a:t> IEEE </a:t>
            </a:r>
            <a:r>
              <a:rPr lang="de-DE" altLang="en-US" dirty="0" err="1" smtClean="0"/>
              <a:t>account</a:t>
            </a:r>
            <a:r>
              <a:rPr lang="de-DE" altLang="en-US" dirty="0" smtClean="0"/>
              <a:t> also </a:t>
            </a:r>
            <a:r>
              <a:rPr lang="de-DE" altLang="en-US" dirty="0" err="1" smtClean="0"/>
              <a:t>used</a:t>
            </a:r>
            <a:r>
              <a:rPr lang="de-DE" altLang="en-US" dirty="0" smtClean="0"/>
              <a:t> </a:t>
            </a:r>
            <a:r>
              <a:rPr lang="de-DE" altLang="en-US" dirty="0" err="1" smtClean="0"/>
              <a:t>for</a:t>
            </a:r>
            <a:r>
              <a:rPr lang="de-DE" altLang="en-US" dirty="0" smtClean="0"/>
              <a:t> </a:t>
            </a:r>
            <a:r>
              <a:rPr lang="de-DE" altLang="en-US" dirty="0" err="1" smtClean="0"/>
              <a:t>registration</a:t>
            </a:r>
            <a:endParaRPr lang="en-US" altLang="en-US" dirty="0" smtClean="0"/>
          </a:p>
          <a:p>
            <a:pPr lvl="1"/>
            <a:r>
              <a:rPr lang="en-US" altLang="en-US" dirty="0" smtClean="0"/>
              <a:t>Must log attendance during each 2-hour session</a:t>
            </a:r>
          </a:p>
          <a:p>
            <a:pPr lvl="1"/>
            <a:r>
              <a:rPr lang="de-DE" altLang="en-US" dirty="0" err="1" smtClean="0"/>
              <a:t>Attendance</a:t>
            </a:r>
            <a:r>
              <a:rPr lang="de-DE" altLang="en-US" dirty="0" smtClean="0"/>
              <a:t> </a:t>
            </a:r>
            <a:r>
              <a:rPr lang="de-DE" altLang="en-US" dirty="0" err="1" smtClean="0"/>
              <a:t>counts</a:t>
            </a:r>
            <a:r>
              <a:rPr lang="de-DE" altLang="en-US" dirty="0" smtClean="0"/>
              <a:t> </a:t>
            </a:r>
            <a:r>
              <a:rPr lang="de-DE" altLang="en-US" dirty="0" err="1" smtClean="0"/>
              <a:t>to</a:t>
            </a:r>
            <a:r>
              <a:rPr lang="de-DE" altLang="en-US" dirty="0" smtClean="0"/>
              <a:t> </a:t>
            </a:r>
            <a:r>
              <a:rPr lang="de-DE" altLang="en-US" dirty="0" err="1" smtClean="0"/>
              <a:t>achieving</a:t>
            </a:r>
            <a:r>
              <a:rPr lang="de-DE" altLang="en-US" dirty="0" smtClean="0"/>
              <a:t>/</a:t>
            </a:r>
            <a:r>
              <a:rPr lang="de-DE" altLang="en-US" dirty="0" err="1" smtClean="0"/>
              <a:t>maintaining</a:t>
            </a:r>
            <a:r>
              <a:rPr lang="de-DE" altLang="en-US" dirty="0" smtClean="0"/>
              <a:t> </a:t>
            </a:r>
            <a:r>
              <a:rPr lang="de-DE" altLang="en-US" dirty="0" err="1" smtClean="0"/>
              <a:t>your</a:t>
            </a:r>
            <a:r>
              <a:rPr lang="de-DE" altLang="en-US" dirty="0" smtClean="0"/>
              <a:t> </a:t>
            </a:r>
            <a:r>
              <a:rPr lang="de-DE" altLang="en-US" dirty="0" err="1" smtClean="0"/>
              <a:t>voting</a:t>
            </a:r>
            <a:r>
              <a:rPr lang="de-DE" altLang="en-US" dirty="0" smtClean="0"/>
              <a:t> </a:t>
            </a:r>
            <a:r>
              <a:rPr lang="de-DE" altLang="en-US" dirty="0" err="1" smtClean="0"/>
              <a:t>rights</a:t>
            </a:r>
            <a:r>
              <a:rPr lang="de-DE" altLang="en-US" dirty="0" smtClean="0"/>
              <a:t> </a:t>
            </a:r>
            <a:endParaRPr lang="en-US" altLang="en-US" dirty="0" smtClean="0"/>
          </a:p>
          <a:p>
            <a:pPr>
              <a:spcBef>
                <a:spcPts val="1800"/>
              </a:spcBef>
            </a:pPr>
            <a:r>
              <a:rPr lang="en-US" altLang="en-US" dirty="0" smtClean="0"/>
              <a:t>Documentation</a:t>
            </a:r>
          </a:p>
          <a:p>
            <a:pPr lvl="1"/>
            <a:r>
              <a:rPr lang="en-US" altLang="en-US" dirty="0" smtClean="0">
                <a:hlinkClick r:id="rId4"/>
              </a:rPr>
              <a:t>http://mentor.ieee.org</a:t>
            </a:r>
            <a:endParaRPr lang="en-US" altLang="en-US" dirty="0" smtClean="0"/>
          </a:p>
          <a:p>
            <a:pPr lvl="1"/>
            <a:r>
              <a:rPr lang="en-US" altLang="en-US" dirty="0" smtClean="0"/>
              <a:t>Use “TG13”</a:t>
            </a:r>
            <a:r>
              <a:rPr lang="en-US" altLang="ja-JP" dirty="0" smtClean="0"/>
              <a:t> for submission</a:t>
            </a:r>
          </a:p>
          <a:p>
            <a:pPr lvl="1"/>
            <a:r>
              <a:rPr lang="en-US" altLang="en-US" dirty="0" smtClean="0"/>
              <a:t>If you plan to make a submission be sure it does not contain company logos or advertising</a:t>
            </a:r>
          </a:p>
          <a:p>
            <a:pPr lvl="1"/>
            <a:endParaRPr lang="en-US" altLang="en-US" dirty="0" smtClean="0"/>
          </a:p>
          <a:p>
            <a:pPr lvl="1"/>
            <a:endParaRPr lang="en-US" altLang="en-US" dirty="0" smtClean="0"/>
          </a:p>
        </p:txBody>
      </p:sp>
      <p:sp>
        <p:nvSpPr>
          <p:cNvPr id="21508"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a:t>
            </a:r>
          </a:p>
        </p:txBody>
      </p:sp>
      <p:sp>
        <p:nvSpPr>
          <p:cNvPr id="2150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31788D9C-E751-4CA1-A737-0055BB1AED9A}" type="slidenum">
              <a:rPr lang="en-US" altLang="en-US" sz="1200" b="0" smtClean="0"/>
              <a:pPr>
                <a:spcBef>
                  <a:spcPct val="0"/>
                </a:spcBef>
                <a:buFontTx/>
                <a:buNone/>
              </a:pPr>
              <a:t>5</a:t>
            </a:fld>
            <a:endParaRPr lang="en-US" altLang="en-US" sz="1200" b="0" smtClean="0"/>
          </a:p>
        </p:txBody>
      </p:sp>
      <p:graphicFrame>
        <p:nvGraphicFramePr>
          <p:cNvPr id="8" name="Table 7"/>
          <p:cNvGraphicFramePr>
            <a:graphicFrameLocks noGrp="1"/>
          </p:cNvGraphicFramePr>
          <p:nvPr>
            <p:extLst>
              <p:ext uri="{D42A27DB-BD31-4B8C-83A1-F6EECF244321}">
                <p14:modId xmlns:p14="http://schemas.microsoft.com/office/powerpoint/2010/main" val="3320209186"/>
              </p:ext>
            </p:extLst>
          </p:nvPr>
        </p:nvGraphicFramePr>
        <p:xfrm>
          <a:off x="762000" y="1524000"/>
          <a:ext cx="7696200" cy="2152331"/>
        </p:xfrm>
        <a:graphic>
          <a:graphicData uri="http://schemas.openxmlformats.org/drawingml/2006/table">
            <a:tbl>
              <a:tblPr firstRow="1" bandRow="1">
                <a:tableStyleId>{21E4AEA4-8DFA-4A89-87EB-49C32662AFE0}</a:tableStyleId>
              </a:tblPr>
              <a:tblGrid>
                <a:gridCol w="3124200">
                  <a:extLst>
                    <a:ext uri="{9D8B030D-6E8A-4147-A177-3AD203B41FA5}">
                      <a16:colId xmlns:a16="http://schemas.microsoft.com/office/drawing/2014/main" val="20000"/>
                    </a:ext>
                  </a:extLst>
                </a:gridCol>
                <a:gridCol w="4572000">
                  <a:extLst>
                    <a:ext uri="{9D8B030D-6E8A-4147-A177-3AD203B41FA5}">
                      <a16:colId xmlns:a16="http://schemas.microsoft.com/office/drawing/2014/main" val="20001"/>
                    </a:ext>
                  </a:extLst>
                </a:gridCol>
              </a:tblGrid>
              <a:tr h="370427">
                <a:tc>
                  <a:txBody>
                    <a:bodyPr/>
                    <a:lstStyle/>
                    <a:p>
                      <a:r>
                        <a:rPr lang="en-US" sz="1500" dirty="0"/>
                        <a:t>Position(s)</a:t>
                      </a:r>
                    </a:p>
                  </a:txBody>
                  <a:tcPr marT="45671" marB="45671"/>
                </a:tc>
                <a:tc>
                  <a:txBody>
                    <a:bodyPr/>
                    <a:lstStyle/>
                    <a:p>
                      <a:r>
                        <a:rPr lang="en-US" sz="1500" dirty="0"/>
                        <a:t>Officer(s)</a:t>
                      </a:r>
                    </a:p>
                  </a:txBody>
                  <a:tcPr marT="45671" marB="45671"/>
                </a:tc>
                <a:extLst>
                  <a:ext uri="{0D108BD9-81ED-4DB2-BD59-A6C34878D82A}">
                    <a16:rowId xmlns:a16="http://schemas.microsoft.com/office/drawing/2014/main" val="10000"/>
                  </a:ext>
                </a:extLst>
              </a:tr>
              <a:tr h="349638">
                <a:tc>
                  <a:txBody>
                    <a:bodyPr/>
                    <a:lstStyle/>
                    <a:p>
                      <a:r>
                        <a:rPr lang="en-US" sz="1500" dirty="0"/>
                        <a:t>Chair</a:t>
                      </a:r>
                    </a:p>
                  </a:txBody>
                  <a:tcPr marT="45671" marB="45671"/>
                </a:tc>
                <a:tc>
                  <a:txBody>
                    <a:bodyPr/>
                    <a:lstStyle/>
                    <a:p>
                      <a:r>
                        <a:rPr lang="en-US" sz="1500" b="0" dirty="0" smtClean="0"/>
                        <a:t>Volker Jungnickel</a:t>
                      </a:r>
                      <a:endParaRPr lang="en-US" sz="1500" b="0" dirty="0"/>
                    </a:p>
                  </a:txBody>
                  <a:tcPr marT="45671" marB="45671"/>
                </a:tc>
                <a:extLst>
                  <a:ext uri="{0D108BD9-81ED-4DB2-BD59-A6C34878D82A}">
                    <a16:rowId xmlns:a16="http://schemas.microsoft.com/office/drawing/2014/main" val="10001"/>
                  </a:ext>
                </a:extLst>
              </a:tr>
              <a:tr h="548542">
                <a:tc>
                  <a:txBody>
                    <a:bodyPr/>
                    <a:lstStyle/>
                    <a:p>
                      <a:r>
                        <a:rPr lang="en-US" sz="1500" b="0" dirty="0"/>
                        <a:t>Vice </a:t>
                      </a:r>
                      <a:r>
                        <a:rPr lang="en-US" sz="1500" b="0" dirty="0" smtClean="0"/>
                        <a:t>Chairs</a:t>
                      </a:r>
                      <a:endParaRPr lang="en-US" sz="1500" b="0" dirty="0"/>
                    </a:p>
                  </a:txBody>
                  <a:tcPr marT="45671" marB="45671"/>
                </a:tc>
                <a:tc>
                  <a:txBody>
                    <a:bodyPr/>
                    <a:lstStyle/>
                    <a:p>
                      <a:r>
                        <a:rPr lang="en-US" sz="1500" b="0" dirty="0" smtClean="0"/>
                        <a:t>Sang-Kyu Lim, Nikola </a:t>
                      </a:r>
                      <a:r>
                        <a:rPr lang="en-US" sz="1500" b="0" dirty="0" err="1" smtClean="0"/>
                        <a:t>Serafimovski</a:t>
                      </a:r>
                      <a:endParaRPr lang="en-US" sz="1500" b="0" dirty="0"/>
                    </a:p>
                  </a:txBody>
                  <a:tcPr marT="45671" marB="45671"/>
                </a:tc>
                <a:extLst>
                  <a:ext uri="{0D108BD9-81ED-4DB2-BD59-A6C34878D82A}">
                    <a16:rowId xmlns:a16="http://schemas.microsoft.com/office/drawing/2014/main" val="10002"/>
                  </a:ext>
                </a:extLst>
              </a:tr>
              <a:tr h="548542">
                <a:tc>
                  <a:txBody>
                    <a:bodyPr/>
                    <a:lstStyle/>
                    <a:p>
                      <a:r>
                        <a:rPr lang="en-US" sz="1500" dirty="0"/>
                        <a:t>Secretary</a:t>
                      </a:r>
                    </a:p>
                  </a:txBody>
                  <a:tcPr marT="45671" marB="4567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b="0" dirty="0" smtClean="0"/>
                        <a:t>Sang-Kyu Lim, </a:t>
                      </a:r>
                      <a:r>
                        <a:rPr lang="en-US" sz="1500" b="0" dirty="0" err="1" smtClean="0"/>
                        <a:t>Tuncer</a:t>
                      </a:r>
                      <a:r>
                        <a:rPr lang="en-US" sz="1500" b="0" dirty="0" smtClean="0"/>
                        <a:t> </a:t>
                      </a:r>
                      <a:r>
                        <a:rPr lang="en-US" sz="1500" b="0" dirty="0" err="1" smtClean="0"/>
                        <a:t>Baykas</a:t>
                      </a:r>
                      <a:endParaRPr lang="en-US" sz="1500" b="0" dirty="0" smtClean="0"/>
                    </a:p>
                  </a:txBody>
                  <a:tcPr marT="45671" marB="45671"/>
                </a:tc>
                <a:extLst>
                  <a:ext uri="{0D108BD9-81ED-4DB2-BD59-A6C34878D82A}">
                    <a16:rowId xmlns:a16="http://schemas.microsoft.com/office/drawing/2014/main" val="10003"/>
                  </a:ext>
                </a:extLst>
              </a:tr>
              <a:tr h="240251">
                <a:tc>
                  <a:txBody>
                    <a:bodyPr/>
                    <a:lstStyle/>
                    <a:p>
                      <a:r>
                        <a:rPr lang="en-US" sz="1500" dirty="0" smtClean="0"/>
                        <a:t>TG</a:t>
                      </a:r>
                      <a:r>
                        <a:rPr lang="en-US" sz="1500" baseline="0" dirty="0" smtClean="0"/>
                        <a:t> Technical </a:t>
                      </a:r>
                      <a:r>
                        <a:rPr lang="en-US" sz="1500" dirty="0"/>
                        <a:t>Editor</a:t>
                      </a:r>
                    </a:p>
                  </a:txBody>
                  <a:tcPr marT="45671" marB="45671"/>
                </a:tc>
                <a:tc>
                  <a:txBody>
                    <a:bodyPr/>
                    <a:lstStyle/>
                    <a:p>
                      <a:r>
                        <a:rPr lang="en-GB" sz="1600" dirty="0" smtClean="0"/>
                        <a:t>Kai Lennert Bober</a:t>
                      </a:r>
                      <a:endParaRPr lang="en-US" sz="1500" dirty="0"/>
                    </a:p>
                  </a:txBody>
                  <a:tcPr marT="45671" marB="45671"/>
                </a:tc>
                <a:extLst>
                  <a:ext uri="{0D108BD9-81ED-4DB2-BD59-A6C34878D82A}">
                    <a16:rowId xmlns:a16="http://schemas.microsoft.com/office/drawing/2014/main" val="10004"/>
                  </a:ext>
                </a:extLst>
              </a:tr>
            </a:tbl>
          </a:graphicData>
        </a:graphic>
      </p:graphicFrame>
      <p:sp>
        <p:nvSpPr>
          <p:cNvPr id="2357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 (2)</a:t>
            </a:r>
          </a:p>
        </p:txBody>
      </p:sp>
      <p:sp>
        <p:nvSpPr>
          <p:cNvPr id="23576"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0" name="Rectangle 3"/>
          <p:cNvSpPr txBox="1">
            <a:spLocks noChangeArrowheads="1"/>
          </p:cNvSpPr>
          <p:nvPr/>
        </p:nvSpPr>
        <p:spPr bwMode="auto">
          <a:xfrm>
            <a:off x="685800" y="3810000"/>
            <a:ext cx="77724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FontTx/>
              <a:buNone/>
              <a:defRPr/>
            </a:pPr>
            <a:r>
              <a:rPr lang="de-DE" sz="1100" dirty="0" err="1" smtClean="0"/>
              <a:t>From</a:t>
            </a:r>
            <a:r>
              <a:rPr lang="de-DE" sz="1100" dirty="0" smtClean="0"/>
              <a:t> 802.15 </a:t>
            </a:r>
            <a:r>
              <a:rPr lang="de-DE" sz="1100" dirty="0" err="1" smtClean="0"/>
              <a:t>Operations</a:t>
            </a:r>
            <a:r>
              <a:rPr lang="de-DE" sz="1100" dirty="0" smtClean="0"/>
              <a:t>  Manual</a:t>
            </a:r>
            <a:endParaRPr lang="en-US" sz="1100" dirty="0"/>
          </a:p>
          <a:p>
            <a:pPr marL="0" indent="0">
              <a:buFontTx/>
              <a:buNone/>
              <a:defRPr/>
            </a:pPr>
            <a:r>
              <a:rPr lang="en-US" sz="1400" i="1" dirty="0"/>
              <a:t>Task Group Chair</a:t>
            </a:r>
          </a:p>
          <a:p>
            <a:pPr>
              <a:defRPr/>
            </a:pPr>
            <a:r>
              <a:rPr lang="en-US" sz="1100" dirty="0"/>
              <a:t>The TG Chair shall be appointed by the WG Chair and confirmed by a TG majority approval. </a:t>
            </a:r>
            <a:r>
              <a:rPr lang="en-US" sz="1100" dirty="0" smtClean="0"/>
              <a:t>The </a:t>
            </a:r>
            <a:r>
              <a:rPr lang="en-US" sz="1100" dirty="0"/>
              <a:t>TG Chair is required to confirm that the function of secretary is performed for each TG meeting. </a:t>
            </a:r>
            <a:endParaRPr lang="en-US" sz="1100" dirty="0" smtClean="0"/>
          </a:p>
          <a:p>
            <a:pPr marL="0" indent="0">
              <a:buFontTx/>
              <a:buNone/>
              <a:defRPr/>
            </a:pPr>
            <a:r>
              <a:rPr lang="en-US" sz="1200" i="1" dirty="0" smtClean="0"/>
              <a:t>Task </a:t>
            </a:r>
            <a:r>
              <a:rPr lang="en-US" sz="1200" i="1" dirty="0"/>
              <a:t>Group Vice-Chair</a:t>
            </a:r>
          </a:p>
          <a:p>
            <a:pPr>
              <a:defRPr/>
            </a:pPr>
            <a:r>
              <a:rPr lang="en-US" sz="1100" dirty="0"/>
              <a:t>TG Vice-Chair (an optional position) is appointed by the TG Chair and confirmed by a TG </a:t>
            </a:r>
            <a:r>
              <a:rPr lang="en-US" sz="1100" dirty="0" smtClean="0"/>
              <a:t>majority.</a:t>
            </a:r>
          </a:p>
          <a:p>
            <a:pPr marL="0" indent="0">
              <a:buFontTx/>
              <a:buNone/>
              <a:defRPr/>
            </a:pPr>
            <a:r>
              <a:rPr lang="en-US" sz="1200" i="1" dirty="0" smtClean="0"/>
              <a:t>Task </a:t>
            </a:r>
            <a:r>
              <a:rPr lang="en-US" sz="1200" i="1" dirty="0"/>
              <a:t>Group Secretary</a:t>
            </a:r>
          </a:p>
          <a:p>
            <a:pPr>
              <a:defRPr/>
            </a:pPr>
            <a:r>
              <a:rPr lang="en-US" sz="1100" dirty="0"/>
              <a:t>The TG Secretary shall be appointed by the TG Chair, who may also act as Secretary. TG meetings are not allowed to function without a secretary</a:t>
            </a:r>
            <a:r>
              <a:rPr lang="en-US" sz="1100" dirty="0" smtClean="0"/>
              <a:t>. </a:t>
            </a:r>
            <a:r>
              <a:rPr lang="en-US" sz="1100" dirty="0"/>
              <a:t> </a:t>
            </a:r>
            <a:r>
              <a:rPr lang="en-US" sz="1100" dirty="0" smtClean="0"/>
              <a:t>The </a:t>
            </a:r>
            <a:r>
              <a:rPr lang="en-US" sz="1100" dirty="0"/>
              <a:t>minutes of meetings taken by the TG Secretary (or designee) are to be provided to the TG Chair in time to be available to the WG Chair for publication, i.e. within 30 days after the close of the </a:t>
            </a:r>
            <a:r>
              <a:rPr lang="en-US" sz="1100" dirty="0" smtClean="0"/>
              <a:t>session.</a:t>
            </a:r>
          </a:p>
          <a:p>
            <a:pPr marL="0" indent="0">
              <a:buFontTx/>
              <a:buNone/>
              <a:defRPr/>
            </a:pPr>
            <a:r>
              <a:rPr lang="en-US" sz="1200" i="1" dirty="0" smtClean="0"/>
              <a:t>Task </a:t>
            </a:r>
            <a:r>
              <a:rPr lang="en-US" sz="1200" i="1" dirty="0"/>
              <a:t>Group Technical Editor</a:t>
            </a:r>
          </a:p>
          <a:p>
            <a:pPr>
              <a:defRPr/>
            </a:pPr>
            <a:r>
              <a:rPr lang="en-US" sz="1100" dirty="0"/>
              <a:t>The TG Technical Editor shall be appointed by the TG Chair and confirmed by a TG majority approval.</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48E48DE-CDCE-47C2-B6EB-065897CAA416}" type="slidenum">
              <a:rPr lang="en-US" altLang="en-US" sz="1200" b="0" smtClean="0"/>
              <a:pPr>
                <a:spcBef>
                  <a:spcPct val="0"/>
                </a:spcBef>
                <a:buFontTx/>
                <a:buNone/>
              </a:pPr>
              <a:t>6</a:t>
            </a:fld>
            <a:endParaRPr lang="en-US" altLang="en-US" sz="1200" b="0" smtClean="0"/>
          </a:p>
        </p:txBody>
      </p:sp>
      <p:sp>
        <p:nvSpPr>
          <p:cNvPr id="25603" name="Rectangle 2"/>
          <p:cNvSpPr>
            <a:spLocks noGrp="1" noChangeArrowheads="1"/>
          </p:cNvSpPr>
          <p:nvPr>
            <p:ph type="title"/>
          </p:nvPr>
        </p:nvSpPr>
        <p:spPr>
          <a:noFill/>
        </p:spPr>
        <p:txBody>
          <a:bodyPr/>
          <a:lstStyle/>
          <a:p>
            <a:r>
              <a:rPr lang="en-US" altLang="en-US" smtClean="0"/>
              <a:t>Task Group Operating Rules</a:t>
            </a:r>
          </a:p>
        </p:txBody>
      </p:sp>
      <p:sp>
        <p:nvSpPr>
          <p:cNvPr id="8" name="Rectangle 3"/>
          <p:cNvSpPr txBox="1">
            <a:spLocks noChangeArrowheads="1"/>
          </p:cNvSpPr>
          <p:nvPr/>
        </p:nvSpPr>
        <p:spPr bwMode="auto">
          <a:xfrm>
            <a:off x="685800" y="1981200"/>
            <a:ext cx="8229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kern="0" dirty="0"/>
              <a:t>Anybody </a:t>
            </a:r>
            <a:r>
              <a:rPr lang="en-US" altLang="en-US" kern="0" dirty="0" smtClean="0"/>
              <a:t>can present and contribute to discussions</a:t>
            </a:r>
          </a:p>
          <a:p>
            <a:pPr>
              <a:defRPr/>
            </a:pPr>
            <a:r>
              <a:rPr lang="en-US" altLang="en-US" kern="0" dirty="0" smtClean="0"/>
              <a:t>WG members with voting right can vote and </a:t>
            </a:r>
            <a:r>
              <a:rPr lang="en-US" altLang="en-US" kern="0" dirty="0"/>
              <a:t>make </a:t>
            </a:r>
            <a:r>
              <a:rPr lang="en-US" altLang="en-US" kern="0" dirty="0" smtClean="0"/>
              <a:t>motions</a:t>
            </a:r>
            <a:endParaRPr lang="en-US" altLang="en-US" kern="0" dirty="0"/>
          </a:p>
          <a:p>
            <a:pPr>
              <a:defRPr/>
            </a:pPr>
            <a:r>
              <a:rPr lang="de-DE" altLang="en-US" kern="0" dirty="0" smtClean="0"/>
              <a:t>See IEEE 802.15 </a:t>
            </a:r>
            <a:r>
              <a:rPr lang="de-DE" altLang="en-US" kern="0" dirty="0" err="1" smtClean="0"/>
              <a:t>Operations</a:t>
            </a:r>
            <a:r>
              <a:rPr lang="de-DE" altLang="en-US" kern="0" dirty="0" smtClean="0"/>
              <a:t> Manual </a:t>
            </a:r>
            <a:r>
              <a:rPr lang="de-DE" altLang="en-US" kern="0" dirty="0" err="1" smtClean="0"/>
              <a:t>for</a:t>
            </a:r>
            <a:r>
              <a:rPr lang="de-DE" altLang="en-US" kern="0" dirty="0" smtClean="0"/>
              <a:t> </a:t>
            </a:r>
            <a:r>
              <a:rPr lang="de-DE" altLang="en-US" kern="0" dirty="0" err="1" smtClean="0"/>
              <a:t>detailed</a:t>
            </a:r>
            <a:r>
              <a:rPr lang="de-DE" altLang="en-US" kern="0" dirty="0" smtClean="0"/>
              <a:t> </a:t>
            </a:r>
            <a:r>
              <a:rPr lang="de-DE" altLang="en-US" kern="0" dirty="0" err="1" smtClean="0"/>
              <a:t>rules</a:t>
            </a:r>
            <a:r>
              <a:rPr lang="de-DE" altLang="en-US" kern="0" dirty="0" smtClean="0"/>
              <a:t> </a:t>
            </a:r>
            <a:r>
              <a:rPr lang="en-US" altLang="en-US" sz="2000" b="0" kern="0" dirty="0">
                <a:hlinkClick r:id="rId3"/>
              </a:rPr>
              <a:t>https://</a:t>
            </a:r>
            <a:r>
              <a:rPr lang="en-US" altLang="en-US" sz="2000" b="0" kern="0" dirty="0" smtClean="0">
                <a:hlinkClick r:id="rId3"/>
              </a:rPr>
              <a:t>mentor.ieee.org/802.15/dcn/10/15-10-0235-25-0000-802-15-operations-manual.docx</a:t>
            </a:r>
            <a:endParaRPr lang="en-US" altLang="en-US" sz="2000" b="0" kern="0" dirty="0" smtClean="0"/>
          </a:p>
          <a:p>
            <a:pPr marL="0" indent="0">
              <a:buFontTx/>
              <a:buNone/>
              <a:defRPr/>
            </a:pPr>
            <a:endParaRPr lang="en-US" altLang="en-US" sz="2000" b="0" kern="0" dirty="0"/>
          </a:p>
        </p:txBody>
      </p:sp>
      <p:sp>
        <p:nvSpPr>
          <p:cNvPr id="25605"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6EC035D-6983-44A7-9182-D0B7115AE266}" type="slidenum">
              <a:rPr lang="en-US" altLang="en-US" sz="1200" b="0" smtClean="0"/>
              <a:pPr>
                <a:spcBef>
                  <a:spcPct val="0"/>
                </a:spcBef>
                <a:buFontTx/>
                <a:buNone/>
              </a:pPr>
              <a:t>7</a:t>
            </a:fld>
            <a:endParaRPr lang="en-US" altLang="en-US" sz="1200" b="0" smtClean="0"/>
          </a:p>
        </p:txBody>
      </p:sp>
      <p:sp>
        <p:nvSpPr>
          <p:cNvPr id="2765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schedule </a:t>
            </a:r>
            <a:r>
              <a:rPr lang="en-US" altLang="en-US" sz="3200" dirty="0" smtClean="0">
                <a:solidFill>
                  <a:schemeClr val="tx2"/>
                </a:solidFill>
              </a:rPr>
              <a:t>for </a:t>
            </a:r>
            <a:r>
              <a:rPr lang="en-US" altLang="en-US" sz="3200" dirty="0" smtClean="0">
                <a:solidFill>
                  <a:schemeClr val="tx2"/>
                </a:solidFill>
              </a:rPr>
              <a:t>September</a:t>
            </a:r>
            <a:endParaRPr lang="en-US" altLang="en-US" sz="3200" dirty="0">
              <a:solidFill>
                <a:schemeClr val="tx2"/>
              </a:solidFill>
            </a:endParaRPr>
          </a:p>
        </p:txBody>
      </p:sp>
      <p:sp>
        <p:nvSpPr>
          <p:cNvPr id="2765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le 1"/>
          <p:cNvGraphicFramePr>
            <a:graphicFrameLocks noGrp="1"/>
          </p:cNvGraphicFramePr>
          <p:nvPr>
            <p:extLst>
              <p:ext uri="{D42A27DB-BD31-4B8C-83A1-F6EECF244321}">
                <p14:modId xmlns:p14="http://schemas.microsoft.com/office/powerpoint/2010/main" val="2477590803"/>
              </p:ext>
            </p:extLst>
          </p:nvPr>
        </p:nvGraphicFramePr>
        <p:xfrm>
          <a:off x="990600" y="1600200"/>
          <a:ext cx="7162800" cy="3755440"/>
        </p:xfrm>
        <a:graphic>
          <a:graphicData uri="http://schemas.openxmlformats.org/drawingml/2006/table">
            <a:tbl>
              <a:tblPr firstRow="1" bandRow="1">
                <a:tableStyleId>{21E4AEA4-8DFA-4A89-87EB-49C32662AFE0}</a:tableStyleId>
              </a:tblPr>
              <a:tblGrid>
                <a:gridCol w="1193800">
                  <a:extLst>
                    <a:ext uri="{9D8B030D-6E8A-4147-A177-3AD203B41FA5}">
                      <a16:colId xmlns:a16="http://schemas.microsoft.com/office/drawing/2014/main" val="20000"/>
                    </a:ext>
                  </a:extLst>
                </a:gridCol>
                <a:gridCol w="1193800">
                  <a:extLst>
                    <a:ext uri="{9D8B030D-6E8A-4147-A177-3AD203B41FA5}">
                      <a16:colId xmlns:a16="http://schemas.microsoft.com/office/drawing/2014/main" val="20001"/>
                    </a:ext>
                  </a:extLst>
                </a:gridCol>
                <a:gridCol w="1193800">
                  <a:extLst>
                    <a:ext uri="{9D8B030D-6E8A-4147-A177-3AD203B41FA5}">
                      <a16:colId xmlns:a16="http://schemas.microsoft.com/office/drawing/2014/main" val="20002"/>
                    </a:ext>
                  </a:extLst>
                </a:gridCol>
                <a:gridCol w="1193800">
                  <a:extLst>
                    <a:ext uri="{9D8B030D-6E8A-4147-A177-3AD203B41FA5}">
                      <a16:colId xmlns:a16="http://schemas.microsoft.com/office/drawing/2014/main" val="20003"/>
                    </a:ext>
                  </a:extLst>
                </a:gridCol>
                <a:gridCol w="1193800">
                  <a:extLst>
                    <a:ext uri="{9D8B030D-6E8A-4147-A177-3AD203B41FA5}">
                      <a16:colId xmlns:a16="http://schemas.microsoft.com/office/drawing/2014/main" val="20004"/>
                    </a:ext>
                  </a:extLst>
                </a:gridCol>
                <a:gridCol w="1193800">
                  <a:extLst>
                    <a:ext uri="{9D8B030D-6E8A-4147-A177-3AD203B41FA5}">
                      <a16:colId xmlns:a16="http://schemas.microsoft.com/office/drawing/2014/main" val="346951140"/>
                    </a:ext>
                  </a:extLst>
                </a:gridCol>
              </a:tblGrid>
              <a:tr h="751088">
                <a:tc>
                  <a:txBody>
                    <a:bodyPr/>
                    <a:lstStyle/>
                    <a:p>
                      <a:endParaRPr lang="en-US" sz="1800" dirty="0"/>
                    </a:p>
                  </a:txBody>
                  <a:tcPr marT="45744" marB="45744"/>
                </a:tc>
                <a:tc>
                  <a:txBody>
                    <a:bodyPr/>
                    <a:lstStyle/>
                    <a:p>
                      <a:pPr algn="ctr"/>
                      <a:r>
                        <a:rPr lang="en-US" sz="1800" dirty="0"/>
                        <a:t>MON</a:t>
                      </a:r>
                    </a:p>
                  </a:txBody>
                  <a:tcPr marT="45744" marB="45744"/>
                </a:tc>
                <a:tc>
                  <a:txBody>
                    <a:bodyPr/>
                    <a:lstStyle/>
                    <a:p>
                      <a:pPr algn="ctr"/>
                      <a:r>
                        <a:rPr lang="en-US" sz="1800" dirty="0"/>
                        <a:t>TUE</a:t>
                      </a:r>
                    </a:p>
                  </a:txBody>
                  <a:tcPr marT="45744" marB="45744"/>
                </a:tc>
                <a:tc>
                  <a:txBody>
                    <a:bodyPr/>
                    <a:lstStyle/>
                    <a:p>
                      <a:pPr algn="ctr"/>
                      <a:r>
                        <a:rPr lang="en-US" sz="1800" dirty="0"/>
                        <a:t>WED</a:t>
                      </a:r>
                    </a:p>
                  </a:txBody>
                  <a:tcPr marT="45744" marB="45744"/>
                </a:tc>
                <a:tc>
                  <a:txBody>
                    <a:bodyPr/>
                    <a:lstStyle/>
                    <a:p>
                      <a:pPr algn="ctr"/>
                      <a:r>
                        <a:rPr lang="en-US" sz="1800" dirty="0"/>
                        <a:t>THU</a:t>
                      </a:r>
                    </a:p>
                  </a:txBody>
                  <a:tcPr marT="45744" marB="45744"/>
                </a:tc>
                <a:tc>
                  <a:txBody>
                    <a:bodyPr/>
                    <a:lstStyle/>
                    <a:p>
                      <a:pPr algn="ctr"/>
                      <a:r>
                        <a:rPr lang="en-US" sz="1800" dirty="0" smtClean="0"/>
                        <a:t>FRI</a:t>
                      </a:r>
                      <a:endParaRPr lang="en-US" sz="1800" dirty="0"/>
                    </a:p>
                  </a:txBody>
                  <a:tcPr marT="45744" marB="45744"/>
                </a:tc>
                <a:extLst>
                  <a:ext uri="{0D108BD9-81ED-4DB2-BD59-A6C34878D82A}">
                    <a16:rowId xmlns:a16="http://schemas.microsoft.com/office/drawing/2014/main" val="10000"/>
                  </a:ext>
                </a:extLst>
              </a:tr>
              <a:tr h="751088">
                <a:tc>
                  <a:txBody>
                    <a:bodyPr/>
                    <a:lstStyle/>
                    <a:p>
                      <a:pPr algn="ctr"/>
                      <a:r>
                        <a:rPr lang="en-US" sz="1800" dirty="0"/>
                        <a:t>AM1</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400" b="1" dirty="0" smtClean="0"/>
                        <a:t>TG13#1</a:t>
                      </a:r>
                      <a:endParaRPr lang="en-US" sz="1200" b="0"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de-DE" sz="1600" i="1" dirty="0" smtClean="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smtClean="0"/>
                        <a:t>TG13#2</a:t>
                      </a:r>
                      <a:endParaRPr lang="en-US" sz="1400" b="0" dirty="0" smtClean="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0" dirty="0" smtClean="0">
                        <a:solidFill>
                          <a:schemeClr val="tx1"/>
                        </a:solidFill>
                      </a:endParaRPr>
                    </a:p>
                  </a:txBody>
                  <a:tcPr marT="45744" marB="45744" anchor="ctr"/>
                </a:tc>
                <a:extLst>
                  <a:ext uri="{0D108BD9-81ED-4DB2-BD59-A6C34878D82A}">
                    <a16:rowId xmlns:a16="http://schemas.microsoft.com/office/drawing/2014/main" val="10001"/>
                  </a:ext>
                </a:extLst>
              </a:tr>
              <a:tr h="751088">
                <a:tc>
                  <a:txBody>
                    <a:bodyPr/>
                    <a:lstStyle/>
                    <a:p>
                      <a:pPr algn="ctr"/>
                      <a:r>
                        <a:rPr lang="en-US" sz="1800" dirty="0"/>
                        <a:t>AM2</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0"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smtClean="0"/>
                        <a:t>WG15 opening</a:t>
                      </a:r>
                      <a:endParaRPr lang="en-US" sz="1400" b="0" dirty="0" smtClean="0"/>
                    </a:p>
                  </a:txBody>
                  <a:tcPr marT="45744" marB="45744" anchor="ctr"/>
                </a:tc>
                <a:tc>
                  <a:txBody>
                    <a:bodyPr/>
                    <a:lstStyle/>
                    <a:p>
                      <a:pPr algn="ctr"/>
                      <a:endParaRPr lang="en-US" sz="1400" i="1"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de-DE" sz="1400" i="1" dirty="0" smtClean="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smtClean="0">
                          <a:solidFill>
                            <a:schemeClr val="tx1"/>
                          </a:solidFill>
                        </a:rPr>
                        <a:t>WG15 closing</a:t>
                      </a:r>
                    </a:p>
                  </a:txBody>
                  <a:tcPr marT="45744" marB="45744" anchor="ctr"/>
                </a:tc>
                <a:extLst>
                  <a:ext uri="{0D108BD9-81ED-4DB2-BD59-A6C34878D82A}">
                    <a16:rowId xmlns:a16="http://schemas.microsoft.com/office/drawing/2014/main" val="10002"/>
                  </a:ext>
                </a:extLst>
              </a:tr>
              <a:tr h="751088">
                <a:tc>
                  <a:txBody>
                    <a:bodyPr/>
                    <a:lstStyle/>
                    <a:p>
                      <a:pPr algn="ctr"/>
                      <a:r>
                        <a:rPr lang="en-US" sz="1800" dirty="0"/>
                        <a:t>PM1</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0"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0" dirty="0" smtClean="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1" dirty="0" smtClean="0">
                        <a:solidFill>
                          <a:schemeClr val="tx1"/>
                        </a:solidFill>
                      </a:endParaRPr>
                    </a:p>
                  </a:txBody>
                  <a:tcPr marT="45744" marB="45744" anchor="ctr"/>
                </a:tc>
                <a:extLst>
                  <a:ext uri="{0D108BD9-81ED-4DB2-BD59-A6C34878D82A}">
                    <a16:rowId xmlns:a16="http://schemas.microsoft.com/office/drawing/2014/main" val="10003"/>
                  </a:ext>
                </a:extLst>
              </a:tr>
              <a:tr h="751088">
                <a:tc>
                  <a:txBody>
                    <a:bodyPr/>
                    <a:lstStyle/>
                    <a:p>
                      <a:pPr algn="ctr"/>
                      <a:r>
                        <a:rPr lang="en-US" sz="1800" dirty="0"/>
                        <a:t>PM2</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0"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0"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de-DE" sz="1400" i="0" dirty="0" smtClean="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0" i="1" dirty="0" smtClean="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0" i="1" dirty="0" smtClean="0">
                        <a:solidFill>
                          <a:schemeClr val="tx1"/>
                        </a:solidFill>
                      </a:endParaRPr>
                    </a:p>
                  </a:txBody>
                  <a:tcPr marT="45744" marB="45744" anchor="ctr"/>
                </a:tc>
                <a:extLst>
                  <a:ext uri="{0D108BD9-81ED-4DB2-BD59-A6C34878D82A}">
                    <a16:rowId xmlns:a16="http://schemas.microsoft.com/office/drawing/2014/main" val="10004"/>
                  </a:ext>
                </a:extLst>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600200"/>
            <a:ext cx="8153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sz="2000" dirty="0" smtClean="0"/>
              <a:t>Agenda </a:t>
            </a:r>
            <a:r>
              <a:rPr lang="de-DE" sz="2000" dirty="0" smtClean="0"/>
              <a:t>in </a:t>
            </a:r>
            <a:r>
              <a:rPr lang="de-DE" sz="2000" dirty="0" err="1" smtClean="0"/>
              <a:t>doc</a:t>
            </a:r>
            <a:r>
              <a:rPr lang="de-DE" sz="2000" dirty="0" smtClean="0"/>
              <a:t>. </a:t>
            </a:r>
            <a:r>
              <a:rPr lang="de-DE" sz="2000" dirty="0" smtClean="0"/>
              <a:t>15-20/0237r0</a:t>
            </a:r>
            <a:endParaRPr lang="de-DE" sz="2000" dirty="0" smtClean="0"/>
          </a:p>
          <a:p>
            <a:pPr marL="342900" indent="-342900" algn="just">
              <a:buFont typeface="Arial" panose="020B0604020202020204" pitchFamily="34" charset="0"/>
              <a:buChar char="•"/>
              <a:defRPr/>
            </a:pPr>
            <a:r>
              <a:rPr lang="de-DE" sz="2000" dirty="0" smtClean="0"/>
              <a:t>2 </a:t>
            </a:r>
            <a:r>
              <a:rPr lang="de-DE" sz="2000" dirty="0" err="1" smtClean="0"/>
              <a:t>slots</a:t>
            </a:r>
            <a:endParaRPr lang="de-DE" sz="2000" dirty="0" smtClean="0"/>
          </a:p>
          <a:p>
            <a:pPr marL="342900" indent="-342900" algn="just">
              <a:buFont typeface="Arial" panose="020B0604020202020204" pitchFamily="34" charset="0"/>
              <a:buChar char="•"/>
              <a:defRPr/>
            </a:pPr>
            <a:r>
              <a:rPr lang="de-DE" sz="2000" dirty="0" smtClean="0"/>
              <a:t>TUESDAY AM1 </a:t>
            </a:r>
          </a:p>
          <a:p>
            <a:pPr marL="1085850" lvl="1" indent="-342900" algn="just">
              <a:buFont typeface="Arial" panose="020B0604020202020204" pitchFamily="34" charset="0"/>
              <a:buChar char="•"/>
              <a:defRPr/>
            </a:pPr>
            <a:r>
              <a:rPr lang="de-DE" sz="1800" dirty="0"/>
              <a:t>TG13 </a:t>
            </a:r>
            <a:r>
              <a:rPr lang="de-DE" sz="1800" dirty="0" err="1"/>
              <a:t>draft</a:t>
            </a:r>
            <a:r>
              <a:rPr lang="de-DE" sz="1800" dirty="0"/>
              <a:t> </a:t>
            </a:r>
            <a:r>
              <a:rPr lang="de-DE" sz="1800" dirty="0" err="1"/>
              <a:t>has</a:t>
            </a:r>
            <a:r>
              <a:rPr lang="de-DE" sz="1800" dirty="0"/>
              <a:t> </a:t>
            </a:r>
            <a:r>
              <a:rPr lang="de-DE" sz="1800" dirty="0" err="1"/>
              <a:t>passed</a:t>
            </a:r>
            <a:r>
              <a:rPr lang="de-DE" sz="1800" dirty="0"/>
              <a:t> MEC </a:t>
            </a:r>
            <a:r>
              <a:rPr lang="de-DE" sz="1800" dirty="0" err="1"/>
              <a:t>review</a:t>
            </a:r>
            <a:endParaRPr lang="de-DE" sz="1800" dirty="0"/>
          </a:p>
          <a:p>
            <a:pPr marL="1085850" lvl="1" indent="-342900" algn="just">
              <a:buFont typeface="Arial" panose="020B0604020202020204" pitchFamily="34" charset="0"/>
              <a:buChar char="•"/>
              <a:defRPr/>
            </a:pPr>
            <a:r>
              <a:rPr lang="de-DE" sz="1800" dirty="0"/>
              <a:t>Comments </a:t>
            </a:r>
            <a:r>
              <a:rPr lang="de-DE" sz="1800" dirty="0" err="1"/>
              <a:t>to</a:t>
            </a:r>
            <a:r>
              <a:rPr lang="de-DE" sz="1800" dirty="0"/>
              <a:t> </a:t>
            </a:r>
            <a:r>
              <a:rPr lang="de-DE" sz="1800" dirty="0" err="1"/>
              <a:t>be</a:t>
            </a:r>
            <a:r>
              <a:rPr lang="de-DE" sz="1800" dirty="0"/>
              <a:t> </a:t>
            </a:r>
            <a:r>
              <a:rPr lang="de-DE" sz="1800" dirty="0" err="1" smtClean="0"/>
              <a:t>addressed</a:t>
            </a:r>
            <a:endParaRPr lang="de-DE" sz="1800" dirty="0"/>
          </a:p>
          <a:p>
            <a:pPr marL="1085850" lvl="1" indent="-342900" algn="just">
              <a:buFont typeface="Arial" panose="020B0604020202020204" pitchFamily="34" charset="0"/>
              <a:buChar char="•"/>
              <a:defRPr/>
            </a:pPr>
            <a:r>
              <a:rPr lang="de-DE" sz="1800" dirty="0" err="1" smtClean="0"/>
              <a:t>Resolve</a:t>
            </a:r>
            <a:r>
              <a:rPr lang="de-DE" sz="1800" dirty="0" smtClean="0"/>
              <a:t> </a:t>
            </a:r>
            <a:r>
              <a:rPr lang="de-DE" sz="1800" dirty="0" err="1" smtClean="0"/>
              <a:t>comments</a:t>
            </a:r>
            <a:r>
              <a:rPr lang="de-DE" sz="1800" dirty="0" smtClean="0"/>
              <a:t> </a:t>
            </a:r>
            <a:r>
              <a:rPr lang="de-DE" sz="1800" dirty="0" err="1" smtClean="0"/>
              <a:t>against</a:t>
            </a:r>
            <a:r>
              <a:rPr lang="de-DE" sz="1800" dirty="0" smtClean="0"/>
              <a:t> D3</a:t>
            </a:r>
            <a:endParaRPr lang="de-DE" sz="1800" dirty="0" smtClean="0"/>
          </a:p>
          <a:p>
            <a:pPr marL="342900" indent="-342900" algn="just">
              <a:buFont typeface="Arial" panose="020B0604020202020204" pitchFamily="34" charset="0"/>
              <a:buChar char="•"/>
              <a:defRPr/>
            </a:pPr>
            <a:r>
              <a:rPr lang="de-DE" sz="2000" dirty="0" smtClean="0"/>
              <a:t>THURSDAY </a:t>
            </a:r>
            <a:r>
              <a:rPr lang="de-DE" sz="2000" dirty="0" smtClean="0"/>
              <a:t>AM1</a:t>
            </a:r>
            <a:endParaRPr lang="de-DE" sz="2000" dirty="0" smtClean="0"/>
          </a:p>
          <a:p>
            <a:pPr marL="1085850" lvl="1" indent="-342900" algn="just">
              <a:buFont typeface="Arial" panose="020B0604020202020204" pitchFamily="34" charset="0"/>
              <a:buChar char="•"/>
              <a:defRPr/>
            </a:pPr>
            <a:r>
              <a:rPr lang="de-DE" sz="1800" dirty="0" err="1" smtClean="0"/>
              <a:t>Resolve</a:t>
            </a:r>
            <a:r>
              <a:rPr lang="de-DE" sz="1800" dirty="0" smtClean="0"/>
              <a:t> </a:t>
            </a:r>
            <a:r>
              <a:rPr lang="de-DE" sz="1800" dirty="0" err="1" smtClean="0"/>
              <a:t>comments</a:t>
            </a:r>
            <a:r>
              <a:rPr lang="de-DE" sz="1800" dirty="0" smtClean="0"/>
              <a:t> </a:t>
            </a:r>
            <a:r>
              <a:rPr lang="de-DE" sz="1800" dirty="0" err="1" smtClean="0"/>
              <a:t>against</a:t>
            </a:r>
            <a:r>
              <a:rPr lang="de-DE" sz="1800" dirty="0" smtClean="0"/>
              <a:t> D3</a:t>
            </a:r>
          </a:p>
          <a:p>
            <a:pPr marL="1085850" lvl="1" indent="-342900" algn="just">
              <a:buFont typeface="Arial" panose="020B0604020202020204" pitchFamily="34" charset="0"/>
              <a:buChar char="•"/>
              <a:defRPr/>
            </a:pPr>
            <a:r>
              <a:rPr lang="de-DE" altLang="en-US" sz="1800" dirty="0" smtClean="0"/>
              <a:t>Move </a:t>
            </a:r>
            <a:r>
              <a:rPr lang="de-DE" altLang="en-US" sz="1800" dirty="0" err="1" smtClean="0"/>
              <a:t>to</a:t>
            </a:r>
            <a:r>
              <a:rPr lang="de-DE" altLang="en-US" sz="1800" dirty="0" smtClean="0"/>
              <a:t> </a:t>
            </a:r>
            <a:r>
              <a:rPr lang="de-DE" altLang="en-US" sz="1800" dirty="0" err="1" smtClean="0"/>
              <a:t>include</a:t>
            </a:r>
            <a:r>
              <a:rPr lang="de-DE" altLang="en-US" sz="1800" dirty="0" smtClean="0"/>
              <a:t> </a:t>
            </a:r>
            <a:r>
              <a:rPr lang="de-DE" altLang="en-US" sz="1800" dirty="0" err="1" smtClean="0"/>
              <a:t>comment</a:t>
            </a:r>
            <a:r>
              <a:rPr lang="de-DE" altLang="en-US" sz="1800" dirty="0" smtClean="0"/>
              <a:t> </a:t>
            </a:r>
            <a:r>
              <a:rPr lang="de-DE" altLang="en-US" sz="1800" dirty="0" err="1" smtClean="0"/>
              <a:t>resoluntion</a:t>
            </a:r>
            <a:r>
              <a:rPr lang="de-DE" altLang="en-US" sz="1800" dirty="0" smtClean="0"/>
              <a:t> </a:t>
            </a:r>
            <a:r>
              <a:rPr lang="de-DE" altLang="en-US" sz="1800" dirty="0" err="1" smtClean="0"/>
              <a:t>into</a:t>
            </a:r>
            <a:r>
              <a:rPr lang="de-DE" altLang="en-US" sz="1800" dirty="0" smtClean="0"/>
              <a:t> </a:t>
            </a:r>
            <a:r>
              <a:rPr lang="de-DE" altLang="en-US" sz="1800" dirty="0" err="1" smtClean="0"/>
              <a:t>draft</a:t>
            </a:r>
            <a:endParaRPr lang="de-DE" altLang="en-US" sz="1800" dirty="0" smtClean="0"/>
          </a:p>
          <a:p>
            <a:pPr marL="1085850" lvl="1" indent="-342900" algn="just">
              <a:buFont typeface="Arial" panose="020B0604020202020204" pitchFamily="34" charset="0"/>
              <a:buChar char="•"/>
              <a:defRPr/>
            </a:pPr>
            <a:r>
              <a:rPr lang="de-DE" altLang="en-US" sz="1800" dirty="0" smtClean="0"/>
              <a:t>Move </a:t>
            </a:r>
            <a:r>
              <a:rPr lang="de-DE" altLang="en-US" sz="1800" dirty="0" err="1" smtClean="0"/>
              <a:t>draft</a:t>
            </a:r>
            <a:r>
              <a:rPr lang="de-DE" altLang="en-US" sz="1800" dirty="0" smtClean="0"/>
              <a:t> </a:t>
            </a:r>
            <a:r>
              <a:rPr lang="de-DE" altLang="en-US" sz="1800" dirty="0" err="1" smtClean="0"/>
              <a:t>to</a:t>
            </a:r>
            <a:r>
              <a:rPr lang="de-DE" altLang="en-US" sz="1800" dirty="0" smtClean="0"/>
              <a:t> </a:t>
            </a:r>
            <a:r>
              <a:rPr lang="de-DE" altLang="en-US" sz="1800" dirty="0" err="1" smtClean="0"/>
              <a:t>next</a:t>
            </a:r>
            <a:r>
              <a:rPr lang="de-DE" altLang="en-US" sz="1800" dirty="0" smtClean="0"/>
              <a:t> </a:t>
            </a:r>
            <a:r>
              <a:rPr lang="de-DE" altLang="en-US" sz="1800" dirty="0" err="1" smtClean="0"/>
              <a:t>recirculation</a:t>
            </a:r>
            <a:endParaRPr lang="de-DE" altLang="en-US" sz="1800" dirty="0" smtClean="0"/>
          </a:p>
          <a:p>
            <a:pPr marL="1085850" lvl="1" indent="-342900" algn="just">
              <a:buFont typeface="Arial" panose="020B0604020202020204" pitchFamily="34" charset="0"/>
              <a:buChar char="•"/>
              <a:defRPr/>
            </a:pPr>
            <a:endParaRPr lang="en-GB" altLang="en-US" sz="1400" dirty="0" smtClean="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8</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activities this week</a:t>
            </a: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F3A9A60-05B2-4253-9F90-0E6A530182DC}" type="slidenum">
              <a:rPr lang="en-US" altLang="en-US" sz="1200" b="0" smtClean="0"/>
              <a:pPr>
                <a:spcBef>
                  <a:spcPct val="0"/>
                </a:spcBef>
                <a:buFontTx/>
                <a:buNone/>
              </a:pPr>
              <a:t>9</a:t>
            </a:fld>
            <a:endParaRPr lang="en-US" altLang="en-US" sz="1200" b="0" smtClean="0"/>
          </a:p>
        </p:txBody>
      </p:sp>
      <p:sp>
        <p:nvSpPr>
          <p:cNvPr id="31747"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#1</a:t>
            </a:r>
            <a:endParaRPr lang="en-US" altLang="en-US" sz="3600" dirty="0"/>
          </a:p>
          <a:p>
            <a:pPr algn="just">
              <a:buFontTx/>
              <a:buNone/>
            </a:pPr>
            <a:r>
              <a:rPr lang="en-US" altLang="en-US" sz="3600" dirty="0" smtClean="0"/>
              <a:t>Tuesday AM1, </a:t>
            </a:r>
            <a:r>
              <a:rPr lang="en-US" altLang="en-US" sz="3600" dirty="0" smtClean="0"/>
              <a:t>Sept 15, </a:t>
            </a:r>
            <a:r>
              <a:rPr lang="en-US" altLang="en-US" sz="3600" dirty="0" smtClean="0"/>
              <a:t>2020</a:t>
            </a:r>
            <a:endParaRPr lang="en-US" altLang="en-US" dirty="0"/>
          </a:p>
        </p:txBody>
      </p:sp>
      <p:sp>
        <p:nvSpPr>
          <p:cNvPr id="3174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2" name="Tabelle 1"/>
          <p:cNvGraphicFramePr>
            <a:graphicFrameLocks noGrp="1"/>
          </p:cNvGraphicFramePr>
          <p:nvPr>
            <p:extLst>
              <p:ext uri="{D42A27DB-BD31-4B8C-83A1-F6EECF244321}">
                <p14:modId xmlns:p14="http://schemas.microsoft.com/office/powerpoint/2010/main" val="2293145595"/>
              </p:ext>
            </p:extLst>
          </p:nvPr>
        </p:nvGraphicFramePr>
        <p:xfrm>
          <a:off x="571500" y="2215189"/>
          <a:ext cx="8077200" cy="2926784"/>
        </p:xfrm>
        <a:graphic>
          <a:graphicData uri="http://schemas.openxmlformats.org/drawingml/2006/table">
            <a:tbl>
              <a:tblPr firstRow="1" bandRow="1">
                <a:tableStyleId>{5C22544A-7EE6-4342-B048-85BDC9FD1C3A}</a:tableStyleId>
              </a:tblPr>
              <a:tblGrid>
                <a:gridCol w="72390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tblGrid>
              <a:tr h="347212">
                <a:tc>
                  <a:txBody>
                    <a:bodyPr/>
                    <a:lstStyle/>
                    <a:p>
                      <a:r>
                        <a:rPr lang="de-DE" sz="1800" dirty="0" smtClean="0"/>
                        <a:t>Item</a:t>
                      </a:r>
                      <a:endParaRPr lang="en-US" sz="1800" dirty="0"/>
                    </a:p>
                  </a:txBody>
                  <a:tcPr marT="45764" marB="45764"/>
                </a:tc>
                <a:tc>
                  <a:txBody>
                    <a:bodyPr/>
                    <a:lstStyle/>
                    <a:p>
                      <a:r>
                        <a:rPr lang="de-DE" sz="1800" dirty="0" smtClean="0"/>
                        <a:t>Time</a:t>
                      </a:r>
                      <a:endParaRPr lang="en-US" sz="1800" dirty="0"/>
                    </a:p>
                  </a:txBody>
                  <a:tcPr marT="45764" marB="45764"/>
                </a:tc>
                <a:extLst>
                  <a:ext uri="{0D108BD9-81ED-4DB2-BD59-A6C34878D82A}">
                    <a16:rowId xmlns:a16="http://schemas.microsoft.com/office/drawing/2014/main" val="10000"/>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64" marB="45764"/>
                </a:tc>
                <a:tc>
                  <a:txBody>
                    <a:bodyPr/>
                    <a:lstStyle/>
                    <a:p>
                      <a:r>
                        <a:rPr lang="de-DE" sz="1800" dirty="0" smtClean="0"/>
                        <a:t>3</a:t>
                      </a:r>
                      <a:endParaRPr lang="en-US" sz="1800" dirty="0"/>
                    </a:p>
                  </a:txBody>
                  <a:tcPr marT="45764" marB="45764"/>
                </a:tc>
                <a:extLst>
                  <a:ext uri="{0D108BD9-81ED-4DB2-BD59-A6C34878D82A}">
                    <a16:rowId xmlns:a16="http://schemas.microsoft.com/office/drawing/2014/main" val="10001"/>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Welcome, Who is Who</a:t>
                      </a:r>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10002"/>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/Who takes minutes</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10003"/>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Approve Meeting Agenda in doc. </a:t>
                      </a:r>
                      <a:r>
                        <a:rPr lang="en-GB" altLang="en-US" sz="1800" dirty="0" smtClean="0"/>
                        <a:t>15-20/0237r0</a:t>
                      </a:r>
                      <a:endParaRPr lang="en-GB" altLang="en-US" sz="1800" dirty="0" smtClean="0"/>
                    </a:p>
                  </a:txBody>
                  <a:tcPr marT="45764" marB="45764"/>
                </a:tc>
                <a:tc>
                  <a:txBody>
                    <a:bodyPr/>
                    <a:lstStyle/>
                    <a:p>
                      <a:r>
                        <a:rPr lang="en-US" sz="1800" dirty="0" smtClean="0"/>
                        <a:t>10</a:t>
                      </a:r>
                      <a:endParaRPr lang="en-US" sz="1800" dirty="0"/>
                    </a:p>
                  </a:txBody>
                  <a:tcPr marT="45764" marB="45764"/>
                </a:tc>
                <a:extLst>
                  <a:ext uri="{0D108BD9-81ED-4DB2-BD59-A6C34878D82A}">
                    <a16:rowId xmlns:a16="http://schemas.microsoft.com/office/drawing/2014/main" val="4269175510"/>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Discuss MEC review</a:t>
                      </a:r>
                      <a:endParaRPr lang="en-GB" altLang="en-US" sz="1800" dirty="0" smtClean="0"/>
                    </a:p>
                  </a:txBody>
                  <a:tcPr marT="45764" marB="45764"/>
                </a:tc>
                <a:tc>
                  <a:txBody>
                    <a:bodyPr/>
                    <a:lstStyle/>
                    <a:p>
                      <a:r>
                        <a:rPr lang="en-US" sz="1800" dirty="0" smtClean="0"/>
                        <a:t>30</a:t>
                      </a:r>
                      <a:endParaRPr lang="en-US" sz="1800" dirty="0"/>
                    </a:p>
                  </a:txBody>
                  <a:tcPr marT="45764" marB="45764"/>
                </a:tc>
                <a:extLst>
                  <a:ext uri="{0D108BD9-81ED-4DB2-BD59-A6C34878D82A}">
                    <a16:rowId xmlns:a16="http://schemas.microsoft.com/office/drawing/2014/main" val="1746684843"/>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Comment</a:t>
                      </a:r>
                      <a:r>
                        <a:rPr lang="en-GB" altLang="en-US" sz="1800" baseline="0" dirty="0" smtClean="0"/>
                        <a:t> resolution</a:t>
                      </a:r>
                      <a:endParaRPr lang="en-GB" altLang="en-US" sz="1800" dirty="0" smtClean="0"/>
                    </a:p>
                  </a:txBody>
                  <a:tcPr marT="45764" marB="45764"/>
                </a:tc>
                <a:tc>
                  <a:txBody>
                    <a:bodyPr/>
                    <a:lstStyle/>
                    <a:p>
                      <a:r>
                        <a:rPr lang="en-US" sz="1800" dirty="0" smtClean="0"/>
                        <a:t>60</a:t>
                      </a:r>
                      <a:endParaRPr lang="en-US" sz="1800" dirty="0"/>
                    </a:p>
                  </a:txBody>
                  <a:tcPr marT="45764" marB="45764"/>
                </a:tc>
                <a:extLst>
                  <a:ext uri="{0D108BD9-81ED-4DB2-BD59-A6C34878D82A}">
                    <a16:rowId xmlns:a16="http://schemas.microsoft.com/office/drawing/2014/main" val="10004"/>
                  </a:ext>
                </a:extLst>
              </a:tr>
              <a:tr h="33332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64" marB="45764"/>
                </a:tc>
                <a:tc>
                  <a:txBody>
                    <a:bodyPr/>
                    <a:lstStyle/>
                    <a:p>
                      <a:r>
                        <a:rPr lang="de-DE" sz="1800" dirty="0" smtClean="0"/>
                        <a:t>2</a:t>
                      </a:r>
                      <a:endParaRPr lang="en-US" sz="1800" dirty="0"/>
                    </a:p>
                  </a:txBody>
                  <a:tcPr marT="45764" marB="45764"/>
                </a:tc>
                <a:extLst>
                  <a:ext uri="{0D108BD9-81ED-4DB2-BD59-A6C34878D82A}">
                    <a16:rowId xmlns:a16="http://schemas.microsoft.com/office/drawing/2014/main" val="10006"/>
                  </a:ext>
                </a:extLst>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910</Words>
  <Application>Microsoft Office PowerPoint</Application>
  <PresentationFormat>Bildschirmpräsentation (4:3)</PresentationFormat>
  <Paragraphs>203</Paragraphs>
  <Slides>13</Slides>
  <Notes>12</Notes>
  <HiddenSlides>0</HiddenSlides>
  <MMClips>0</MMClips>
  <ScaleCrop>false</ScaleCrop>
  <HeadingPairs>
    <vt:vector size="8" baseType="variant">
      <vt:variant>
        <vt:lpstr>Verwendete Schriftarten</vt:lpstr>
      </vt:variant>
      <vt:variant>
        <vt:i4>5</vt:i4>
      </vt:variant>
      <vt:variant>
        <vt:lpstr>Design</vt:lpstr>
      </vt:variant>
      <vt:variant>
        <vt:i4>1</vt:i4>
      </vt:variant>
      <vt:variant>
        <vt:lpstr>Eingebettete OLE-Server</vt:lpstr>
      </vt:variant>
      <vt:variant>
        <vt:i4>1</vt:i4>
      </vt:variant>
      <vt:variant>
        <vt:lpstr>Folientitel</vt:lpstr>
      </vt:variant>
      <vt:variant>
        <vt:i4>13</vt:i4>
      </vt:variant>
    </vt:vector>
  </HeadingPairs>
  <TitlesOfParts>
    <vt:vector size="20" baseType="lpstr">
      <vt:lpstr>ＭＳ Ｐゴシック</vt:lpstr>
      <vt:lpstr>ＭＳ Ｐゴシック</vt:lpstr>
      <vt:lpstr>Arial</vt:lpstr>
      <vt:lpstr>Times New Roman</vt:lpstr>
      <vt:lpstr>Wingdings</vt:lpstr>
      <vt:lpstr>802-11-Submission</vt:lpstr>
      <vt:lpstr>Document</vt:lpstr>
      <vt:lpstr>IEEE 802.15 TG13  Multi-Gbit/s Optical Wireless Communication  September 2020 Virtual Meeting Agenda</vt:lpstr>
      <vt:lpstr>PowerPoint-Präsentation</vt:lpstr>
      <vt:lpstr>PowerPoint-Präsentation</vt:lpstr>
      <vt:lpstr>PowerPoint-Präsentation</vt:lpstr>
      <vt:lpstr>PowerPoint-Präsentation</vt:lpstr>
      <vt:lpstr>Task Group Operating Rules</vt:lpstr>
      <vt:lpstr>PowerPoint-Präsentation</vt:lpstr>
      <vt:lpstr>PowerPoint-Präsentation</vt:lpstr>
      <vt:lpstr>PowerPoint-Präsentation</vt:lpstr>
      <vt:lpstr>PowerPoint-Präsentation</vt:lpstr>
      <vt:lpstr>PowerPoint-Präsentation</vt:lpstr>
      <vt:lpstr>PowerPoint-Präsentation</vt:lpstr>
      <vt:lpstr>Plan for finalization of TG13 Spec</vt:lpstr>
    </vt:vector>
  </TitlesOfParts>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15-19/0494r0</dc:title>
  <dc:subject>Task Group AY November 2015 Meeting Agenda</dc:subject>
  <dc:creator>Jungnickel, Volker</dc:creator>
  <cp:keywords>July 2019</cp:keywords>
  <cp:lastModifiedBy>Jungnickel, Volker</cp:lastModifiedBy>
  <cp:revision>5559</cp:revision>
  <cp:lastPrinted>2014-11-04T15:04:57Z</cp:lastPrinted>
  <dcterms:created xsi:type="dcterms:W3CDTF">2007-04-17T18:10:23Z</dcterms:created>
  <dcterms:modified xsi:type="dcterms:W3CDTF">2020-09-15T12:14:13Z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