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3" r:id="rId2"/>
    <p:sldId id="264" r:id="rId3"/>
    <p:sldId id="282" r:id="rId4"/>
    <p:sldId id="274" r:id="rId5"/>
    <p:sldId id="275" r:id="rId6"/>
    <p:sldId id="276" r:id="rId7"/>
    <p:sldId id="277" r:id="rId8"/>
    <p:sldId id="289" r:id="rId9"/>
    <p:sldId id="290" r:id="rId10"/>
    <p:sldId id="292" r:id="rId11"/>
    <p:sldId id="279" r:id="rId12"/>
    <p:sldId id="266"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5" name="フッター プレースホルダー 4"/>
          <p:cNvSpPr>
            <a:spLocks noGrp="1"/>
          </p:cNvSpPr>
          <p:nvPr>
            <p:ph type="ftr" sz="quarter" idx="11"/>
          </p:nvPr>
        </p:nvSpPr>
        <p:spPr>
          <a:xfrm>
            <a:off x="4788024" y="6475412"/>
            <a:ext cx="3822576"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7" name="Rectangle 4">
            <a:extLst>
              <a:ext uri="{FF2B5EF4-FFF2-40B4-BE49-F238E27FC236}">
                <a16:creationId xmlns:a16="http://schemas.microsoft.com/office/drawing/2014/main" id="{ACC53ECF-D8EA-43CD-9792-2E318E7A58C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フッター プレースホルダー 4"/>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7" name="Rectangle 4">
            <a:extLst>
              <a:ext uri="{FF2B5EF4-FFF2-40B4-BE49-F238E27FC236}">
                <a16:creationId xmlns:a16="http://schemas.microsoft.com/office/drawing/2014/main" id="{FDA7CE3E-5D95-46A3-B88D-7D6940A0CA1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フッター プレースホルダー 3"/>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6" name="Rectangle 4">
            <a:extLst>
              <a:ext uri="{FF2B5EF4-FFF2-40B4-BE49-F238E27FC236}">
                <a16:creationId xmlns:a16="http://schemas.microsoft.com/office/drawing/2014/main" id="{8F30F36B-4D74-43C2-BDC5-9B7EDC48170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5" name="Rectangle 4">
            <a:extLst>
              <a:ext uri="{FF2B5EF4-FFF2-40B4-BE49-F238E27FC236}">
                <a16:creationId xmlns:a16="http://schemas.microsoft.com/office/drawing/2014/main" id="{1D74D70B-D622-4939-BC89-90E528B714DE}"/>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1"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7" name="Rectangle 4">
            <a:extLst>
              <a:ext uri="{FF2B5EF4-FFF2-40B4-BE49-F238E27FC236}">
                <a16:creationId xmlns:a16="http://schemas.microsoft.com/office/drawing/2014/main" id="{FC1600D5-705F-498B-AC24-24390D138888}"/>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SEMICONDUCTOR </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15-20-0235-00-0jre</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IG JRE September Interim 2020 Teleconference Opening report]</a:t>
            </a:r>
            <a:r>
              <a:rPr lang="en-US" altLang="ja-JP" sz="1600" dirty="0">
                <a:ea typeface="ＭＳ Ｐゴシック" charset="-128"/>
              </a:rPr>
              <a:t>	</a:t>
            </a:r>
          </a:p>
          <a:p>
            <a:r>
              <a:rPr lang="en-US" altLang="ja-JP" sz="1600" b="1" dirty="0">
                <a:ea typeface="ＭＳ Ｐゴシック" charset="-128"/>
              </a:rPr>
              <a:t>Date Submitted: [15th Sept,2020]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SEMICONDUCTOR</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IG JRE September Interim Teleconference,2020]</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8" name="Rectangle 4">
            <a:extLst>
              <a:ext uri="{FF2B5EF4-FFF2-40B4-BE49-F238E27FC236}">
                <a16:creationId xmlns:a16="http://schemas.microsoft.com/office/drawing/2014/main" id="{1FDD1F9D-C5C3-4EF6-A1DD-D8A07A1A223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395536" y="1837184"/>
            <a:ext cx="8640960" cy="4328120"/>
          </a:xfrm>
          <a:ln/>
        </p:spPr>
        <p:txBody>
          <a:bodyPr>
            <a:normAutofit/>
          </a:bodyPr>
          <a:lstStyle/>
          <a:p>
            <a:r>
              <a:rPr lang="en-US" altLang="ja-JP" sz="2400" dirty="0"/>
              <a:t>Discussion</a:t>
            </a:r>
          </a:p>
          <a:p>
            <a:pPr marL="0" indent="0">
              <a:buNone/>
            </a:pPr>
            <a:r>
              <a:rPr lang="en-US" altLang="ja-JP" sz="2400" dirty="0"/>
              <a:t>     1. </a:t>
            </a:r>
            <a:r>
              <a:rPr lang="fr-FR" altLang="ja-JP" sz="2400" dirty="0"/>
              <a:t>Call for Proposals</a:t>
            </a:r>
            <a:endParaRPr lang="en-US" altLang="ja-JP" sz="2400" dirty="0"/>
          </a:p>
          <a:p>
            <a:pPr marL="0" indent="0">
              <a:buNone/>
            </a:pPr>
            <a:r>
              <a:rPr lang="en-US" altLang="ja-JP" sz="2400" dirty="0"/>
              <a:t>     2. Officer Appointments  </a:t>
            </a:r>
          </a:p>
          <a:p>
            <a:pPr marL="0" indent="0">
              <a:buNone/>
            </a:pPr>
            <a:r>
              <a:rPr lang="en-US" altLang="ja-JP" sz="2400" dirty="0"/>
              <a:t>     3. Timeline</a:t>
            </a:r>
          </a:p>
          <a:p>
            <a:pPr marL="0" indent="0">
              <a:buNone/>
            </a:pPr>
            <a:r>
              <a:rPr lang="en-US" altLang="ja-JP" sz="2400" dirty="0"/>
              <a:t>     4. Adjourn</a:t>
            </a:r>
          </a:p>
        </p:txBody>
      </p:sp>
      <p:sp>
        <p:nvSpPr>
          <p:cNvPr id="4098" name="Rectangle 2"/>
          <p:cNvSpPr>
            <a:spLocks noGrp="1" noChangeArrowheads="1"/>
          </p:cNvSpPr>
          <p:nvPr>
            <p:ph type="title"/>
          </p:nvPr>
        </p:nvSpPr>
        <p:spPr>
          <a:ln/>
        </p:spPr>
        <p:txBody>
          <a:bodyPr/>
          <a:lstStyle/>
          <a:p>
            <a:r>
              <a:rPr lang="en-US" altLang="ja-JP" b="1" dirty="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9"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a:t>Takashi </a:t>
            </a:r>
            <a:r>
              <a:rPr lang="en-US" altLang="ja-JP" dirty="0" err="1"/>
              <a:t>Kuramochi</a:t>
            </a:r>
            <a:r>
              <a:rPr lang="en-US" altLang="ja-JP" dirty="0"/>
              <a:t>, LAPIS SEMICONDUCTOR </a:t>
            </a:r>
          </a:p>
        </p:txBody>
      </p:sp>
      <p:sp>
        <p:nvSpPr>
          <p:cNvPr id="8" name="Rectangle 4">
            <a:extLst>
              <a:ext uri="{FF2B5EF4-FFF2-40B4-BE49-F238E27FC236}">
                <a16:creationId xmlns:a16="http://schemas.microsoft.com/office/drawing/2014/main" id="{C68BF755-203F-43BC-A619-C956E9C3456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2460842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SEMICONDUCTOR</a:t>
            </a:r>
            <a:r>
              <a:rPr lang="en-US" altLang="ja-JP" sz="2800" dirty="0"/>
              <a:t> </a:t>
            </a:r>
          </a:p>
          <a:p>
            <a:pPr marL="0" indent="0">
              <a:buNone/>
            </a:pPr>
            <a:r>
              <a:rPr kumimoji="1" lang="en-US" altLang="ja-JP" sz="2800" u="sng" dirty="0"/>
              <a:t>kuramochi722@dsn.lapis-semi.com</a:t>
            </a:r>
            <a:endParaRPr kumimoji="1" lang="ja-JP" altLang="en-US" sz="2800" u="sng"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11</a:t>
            </a:fld>
            <a:endParaRPr lang="en-US" altLang="ja-JP"/>
          </a:p>
        </p:txBody>
      </p:sp>
      <p:sp>
        <p:nvSpPr>
          <p:cNvPr id="7" name="Rectangle 4">
            <a:extLst>
              <a:ext uri="{FF2B5EF4-FFF2-40B4-BE49-F238E27FC236}">
                <a16:creationId xmlns:a16="http://schemas.microsoft.com/office/drawing/2014/main" id="{9268623C-9BB2-4590-A7B7-8BC81E22BE98}"/>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7852301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5" name="フッター プレースホルダー 4"/>
          <p:cNvSpPr>
            <a:spLocks noGrp="1"/>
          </p:cNvSpPr>
          <p:nvPr>
            <p:ph type="ftr" sz="quarter" idx="11"/>
          </p:nvPr>
        </p:nvSpPr>
        <p:spPr/>
        <p:txBody>
          <a:bodyPr/>
          <a:lstStyle/>
          <a:p>
            <a:r>
              <a:rPr lang="en-US" altLang="ja-JP" dirty="0"/>
              <a:t>Takashi </a:t>
            </a:r>
            <a:r>
              <a:rPr lang="en-US" altLang="ja-JP" dirty="0" err="1"/>
              <a:t>Kuramochi</a:t>
            </a:r>
            <a:r>
              <a:rPr lang="en-US" altLang="ja-JP" dirty="0"/>
              <a:t>, LAPIS SEMICONDUCTOR </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12</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IG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“IG JRE”  interest group.</a:t>
            </a:r>
            <a:br>
              <a:rPr lang="en-GB" sz="1400" dirty="0"/>
            </a:br>
            <a:endParaRPr lang="en-GB" sz="1400" dirty="0"/>
          </a:p>
          <a:p>
            <a:r>
              <a:rPr lang="en-GB" sz="1400" dirty="0"/>
              <a:t>For help with obtaining document numbers, document formatting, document uploading and contribution scheduling, please contract the 802.15 IG JRE chair, Takashi </a:t>
            </a:r>
            <a:r>
              <a:rPr lang="en-GB" sz="1400" dirty="0" err="1"/>
              <a:t>Kuramochi</a:t>
            </a:r>
            <a:r>
              <a:rPr lang="en-GB" sz="1400" dirty="0"/>
              <a:t>, at</a:t>
            </a:r>
            <a:br>
              <a:rPr lang="en-GB" sz="1400" dirty="0"/>
            </a:br>
            <a:r>
              <a:rPr lang="en-GB" sz="1400" dirty="0">
                <a:hlinkClick r:id="rId6"/>
              </a:rPr>
              <a:t>kuramochi722@dsn.lapis-semi.com</a:t>
            </a:r>
            <a:br>
              <a:rPr lang="en-GB" sz="1400" dirty="0"/>
            </a:br>
            <a:endParaRPr lang="en-GB" sz="1400" dirty="0"/>
          </a:p>
          <a:p>
            <a:r>
              <a:rPr lang="en-US" sz="1400" dirty="0"/>
              <a:t>The draft objectives of the group</a:t>
            </a:r>
            <a:r>
              <a:rPr lang="en-GB" sz="1400" dirty="0"/>
              <a:t> (IG JRE)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7" name="Rectangle 4">
            <a:extLst>
              <a:ext uri="{FF2B5EF4-FFF2-40B4-BE49-F238E27FC236}">
                <a16:creationId xmlns:a16="http://schemas.microsoft.com/office/drawing/2014/main" id="{0BB3AAD4-2E68-45DA-AD81-352640FB102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1784376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IG JRE</a:t>
            </a:r>
            <a:br>
              <a:rPr lang="en-US" altLang="ja-JP" dirty="0"/>
            </a:br>
            <a:r>
              <a:rPr lang="en-US" altLang="ja-JP" dirty="0"/>
              <a:t>September Interim</a:t>
            </a:r>
            <a:br>
              <a:rPr lang="en-US" altLang="ja-JP" dirty="0"/>
            </a:br>
            <a:r>
              <a:rPr lang="en-US" altLang="ja-JP" dirty="0"/>
              <a:t>Teleconference </a:t>
            </a:r>
            <a:br>
              <a:rPr lang="en-US" altLang="ja-JP" dirty="0"/>
            </a:br>
            <a:r>
              <a:rPr lang="en-US" altLang="ja-JP" dirty="0"/>
              <a:t>Opening report </a:t>
            </a:r>
            <a:br>
              <a:rPr lang="en-US" altLang="ja-JP" dirty="0"/>
            </a:br>
            <a:r>
              <a:rPr lang="en-US" altLang="ja-JP" dirty="0"/>
              <a:t>on</a:t>
            </a:r>
            <a:br>
              <a:rPr lang="en-US" altLang="ja-JP" dirty="0"/>
            </a:br>
            <a:r>
              <a:rPr lang="en-US" altLang="ja-JP" dirty="0"/>
              <a:t>September 15th,2020</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6" name="Rectangle 4">
            <a:extLst>
              <a:ext uri="{FF2B5EF4-FFF2-40B4-BE49-F238E27FC236}">
                <a16:creationId xmlns:a16="http://schemas.microsoft.com/office/drawing/2014/main" id="{C3F83946-C26E-4614-8B36-6EABBDFD6902}"/>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 and Secretary</a:t>
            </a:r>
          </a:p>
          <a:p>
            <a:pPr lvl="1"/>
            <a:r>
              <a:rPr lang="en-US" altLang="ja-JP" dirty="0"/>
              <a:t>Chair is Takashi </a:t>
            </a:r>
            <a:r>
              <a:rPr lang="en-US" altLang="ja-JP" dirty="0" err="1"/>
              <a:t>Kuramochi</a:t>
            </a:r>
            <a:r>
              <a:rPr lang="en-US" altLang="ja-JP" dirty="0"/>
              <a:t>(LAPIS Semiconductor)</a:t>
            </a:r>
          </a:p>
          <a:p>
            <a:pPr lvl="1"/>
            <a:r>
              <a:rPr lang="en-US" altLang="ja-JP" dirty="0"/>
              <a:t>Acting secretary is Phil Beecher</a:t>
            </a:r>
          </a:p>
          <a:p>
            <a:pPr marL="457200" lvl="1" indent="0">
              <a:buNone/>
            </a:pPr>
            <a:endParaRPr lang="en-US" altLang="ja-JP" dirty="0"/>
          </a:p>
          <a:p>
            <a:endParaRPr kumimoji="1" lang="ja-JP" altLang="en-US"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7" name="Rectangle 4">
            <a:extLst>
              <a:ext uri="{FF2B5EF4-FFF2-40B4-BE49-F238E27FC236}">
                <a16:creationId xmlns:a16="http://schemas.microsoft.com/office/drawing/2014/main" id="{B1D5C7B6-4635-4AAF-8F0D-D00520E1587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7" name="Rectangle 4">
            <a:extLst>
              <a:ext uri="{FF2B5EF4-FFF2-40B4-BE49-F238E27FC236}">
                <a16:creationId xmlns:a16="http://schemas.microsoft.com/office/drawing/2014/main" id="{73DE58A5-7731-48AA-9314-0C2260DACE4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7" name="Rectangle 4">
            <a:extLst>
              <a:ext uri="{FF2B5EF4-FFF2-40B4-BE49-F238E27FC236}">
                <a16:creationId xmlns:a16="http://schemas.microsoft.com/office/drawing/2014/main" id="{5F30CB8C-3AA5-4DC2-AF1E-6066286B3BE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7" name="Rectangle 4">
            <a:extLst>
              <a:ext uri="{FF2B5EF4-FFF2-40B4-BE49-F238E27FC236}">
                <a16:creationId xmlns:a16="http://schemas.microsoft.com/office/drawing/2014/main" id="{D9300E23-5BC4-4DF0-A489-35CA845541D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7" name="Rectangle 4">
            <a:extLst>
              <a:ext uri="{FF2B5EF4-FFF2-40B4-BE49-F238E27FC236}">
                <a16:creationId xmlns:a16="http://schemas.microsoft.com/office/drawing/2014/main" id="{71865730-CE55-4D05-930F-58A6005CED9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8"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a:t>Takashi </a:t>
            </a:r>
            <a:r>
              <a:rPr lang="en-US" altLang="ja-JP" dirty="0" err="1"/>
              <a:t>Kuramochi</a:t>
            </a:r>
            <a:r>
              <a:rPr lang="en-US" altLang="ja-JP" dirty="0"/>
              <a:t>, LAPIS SEMICONDUCTOR </a:t>
            </a:r>
          </a:p>
        </p:txBody>
      </p:sp>
      <p:sp>
        <p:nvSpPr>
          <p:cNvPr id="10" name="Rectangle 4">
            <a:extLst>
              <a:ext uri="{FF2B5EF4-FFF2-40B4-BE49-F238E27FC236}">
                <a16:creationId xmlns:a16="http://schemas.microsoft.com/office/drawing/2014/main" id="{B7C8022C-49C4-4454-9047-3C93685EA96E}"/>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IG JRE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10"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a:t>Takashi </a:t>
            </a:r>
            <a:r>
              <a:rPr lang="en-US" altLang="ja-JP" dirty="0" err="1"/>
              <a:t>Kuramochi</a:t>
            </a:r>
            <a:r>
              <a:rPr lang="en-US" altLang="ja-JP" dirty="0"/>
              <a:t>, LAPIS SEMICONDUCTOR </a:t>
            </a:r>
          </a:p>
        </p:txBody>
      </p:sp>
      <p:sp>
        <p:nvSpPr>
          <p:cNvPr id="7" name="Rectangle 4">
            <a:extLst>
              <a:ext uri="{FF2B5EF4-FFF2-40B4-BE49-F238E27FC236}">
                <a16:creationId xmlns:a16="http://schemas.microsoft.com/office/drawing/2014/main" id="{E8E1CF61-C664-4C93-838F-6FEF64B1536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graphicFrame>
        <p:nvGraphicFramePr>
          <p:cNvPr id="11" name="表 10">
            <a:extLst>
              <a:ext uri="{FF2B5EF4-FFF2-40B4-BE49-F238E27FC236}">
                <a16:creationId xmlns:a16="http://schemas.microsoft.com/office/drawing/2014/main" id="{55C5DA45-C603-475E-89A0-AA7E7D79E2E4}"/>
              </a:ext>
            </a:extLst>
          </p:cNvPr>
          <p:cNvGraphicFramePr>
            <a:graphicFrameLocks noGrp="1"/>
          </p:cNvGraphicFramePr>
          <p:nvPr>
            <p:extLst>
              <p:ext uri="{D42A27DB-BD31-4B8C-83A1-F6EECF244321}">
                <p14:modId xmlns:p14="http://schemas.microsoft.com/office/powerpoint/2010/main" val="231478903"/>
              </p:ext>
            </p:extLst>
          </p:nvPr>
        </p:nvGraphicFramePr>
        <p:xfrm>
          <a:off x="117841" y="2323307"/>
          <a:ext cx="8846648" cy="3200400"/>
        </p:xfrm>
        <a:graphic>
          <a:graphicData uri="http://schemas.openxmlformats.org/drawingml/2006/table">
            <a:tbl>
              <a:tblPr firstRow="1" bandRow="1">
                <a:tableStyleId>{5C22544A-7EE6-4342-B048-85BDC9FD1C3A}</a:tableStyleId>
              </a:tblPr>
              <a:tblGrid>
                <a:gridCol w="1491324">
                  <a:extLst>
                    <a:ext uri="{9D8B030D-6E8A-4147-A177-3AD203B41FA5}">
                      <a16:colId xmlns:a16="http://schemas.microsoft.com/office/drawing/2014/main" val="20000"/>
                    </a:ext>
                  </a:extLst>
                </a:gridCol>
                <a:gridCol w="1459336">
                  <a:extLst>
                    <a:ext uri="{9D8B030D-6E8A-4147-A177-3AD203B41FA5}">
                      <a16:colId xmlns:a16="http://schemas.microsoft.com/office/drawing/2014/main" val="20001"/>
                    </a:ext>
                  </a:extLst>
                </a:gridCol>
                <a:gridCol w="1459336">
                  <a:extLst>
                    <a:ext uri="{9D8B030D-6E8A-4147-A177-3AD203B41FA5}">
                      <a16:colId xmlns:a16="http://schemas.microsoft.com/office/drawing/2014/main" val="20002"/>
                    </a:ext>
                  </a:extLst>
                </a:gridCol>
                <a:gridCol w="1459336">
                  <a:extLst>
                    <a:ext uri="{9D8B030D-6E8A-4147-A177-3AD203B41FA5}">
                      <a16:colId xmlns:a16="http://schemas.microsoft.com/office/drawing/2014/main" val="20003"/>
                    </a:ext>
                  </a:extLst>
                </a:gridCol>
                <a:gridCol w="1459336">
                  <a:extLst>
                    <a:ext uri="{9D8B030D-6E8A-4147-A177-3AD203B41FA5}">
                      <a16:colId xmlns:a16="http://schemas.microsoft.com/office/drawing/2014/main" val="20004"/>
                    </a:ext>
                  </a:extLst>
                </a:gridCol>
                <a:gridCol w="1517980">
                  <a:extLst>
                    <a:ext uri="{9D8B030D-6E8A-4147-A177-3AD203B41FA5}">
                      <a16:colId xmlns:a16="http://schemas.microsoft.com/office/drawing/2014/main" val="10902143"/>
                    </a:ext>
                  </a:extLst>
                </a:gridCol>
              </a:tblGrid>
              <a:tr h="449590">
                <a:tc>
                  <a:txBody>
                    <a:bodyPr/>
                    <a:lstStyle/>
                    <a:p>
                      <a:r>
                        <a:rPr kumimoji="1" lang="en-US" altLang="ja-JP" dirty="0"/>
                        <a:t>Japan</a:t>
                      </a:r>
                    </a:p>
                    <a:p>
                      <a:r>
                        <a:rPr kumimoji="1" lang="en-US" altLang="ja-JP" dirty="0"/>
                        <a:t>(JST)</a:t>
                      </a:r>
                    </a:p>
                  </a:txBody>
                  <a:tcPr/>
                </a:tc>
                <a:tc>
                  <a:txBody>
                    <a:bodyPr/>
                    <a:lstStyle/>
                    <a:p>
                      <a:r>
                        <a:rPr kumimoji="1" lang="en-US" altLang="ja-JP" dirty="0"/>
                        <a:t>London</a:t>
                      </a:r>
                    </a:p>
                    <a:p>
                      <a:r>
                        <a:rPr kumimoji="1" lang="en-US" altLang="ja-JP" dirty="0"/>
                        <a:t>(BST)</a:t>
                      </a:r>
                      <a:endParaRPr kumimoji="1" lang="ja-JP" altLang="en-US" dirty="0"/>
                    </a:p>
                  </a:txBody>
                  <a:tcPr/>
                </a:tc>
                <a:tc>
                  <a:txBody>
                    <a:bodyPr/>
                    <a:lstStyle/>
                    <a:p>
                      <a:r>
                        <a:rPr kumimoji="1" lang="en-US" altLang="ja-JP" dirty="0"/>
                        <a:t>Atlanta</a:t>
                      </a:r>
                    </a:p>
                    <a:p>
                      <a:r>
                        <a:rPr kumimoji="1" lang="en-US" altLang="ja-JP" dirty="0"/>
                        <a:t>(EDT)</a:t>
                      </a:r>
                      <a:endParaRPr kumimoji="1" lang="ja-JP" altLang="en-US" dirty="0"/>
                    </a:p>
                  </a:txBody>
                  <a:tcPr/>
                </a:tc>
                <a:tc>
                  <a:txBody>
                    <a:bodyPr/>
                    <a:lstStyle/>
                    <a:p>
                      <a:r>
                        <a:rPr kumimoji="1" lang="en-US" altLang="ja-JP" dirty="0"/>
                        <a:t>Austin</a:t>
                      </a:r>
                    </a:p>
                    <a:p>
                      <a:r>
                        <a:rPr kumimoji="1" lang="en-US" altLang="ja-JP" dirty="0"/>
                        <a:t>(CDT)</a:t>
                      </a:r>
                      <a:endParaRPr kumimoji="1" lang="ja-JP" altLang="en-US" dirty="0"/>
                    </a:p>
                  </a:txBody>
                  <a:tcPr/>
                </a:tc>
                <a:tc>
                  <a:txBody>
                    <a:bodyPr/>
                    <a:lstStyle/>
                    <a:p>
                      <a:r>
                        <a:rPr kumimoji="1" lang="en-US" altLang="ja-JP" dirty="0"/>
                        <a:t>San Diego</a:t>
                      </a:r>
                    </a:p>
                    <a:p>
                      <a:r>
                        <a:rPr kumimoji="1" lang="en-US" altLang="ja-JP" dirty="0"/>
                        <a:t>(PDT)</a:t>
                      </a:r>
                      <a:endParaRPr kumimoji="1" lang="ja-JP" altLang="en-US" dirty="0"/>
                    </a:p>
                  </a:txBody>
                  <a:tcPr/>
                </a:tc>
                <a:tc>
                  <a:txBody>
                    <a:bodyPr/>
                    <a:lstStyle/>
                    <a:p>
                      <a:r>
                        <a:rPr kumimoji="1" lang="en-US" altLang="ja-JP" dirty="0"/>
                        <a:t>event</a:t>
                      </a:r>
                      <a:endParaRPr kumimoji="1" lang="ja-JP" altLang="en-US" dirty="0"/>
                    </a:p>
                  </a:txBody>
                  <a:tcPr/>
                </a:tc>
                <a:extLst>
                  <a:ext uri="{0D108BD9-81ED-4DB2-BD59-A6C34878D82A}">
                    <a16:rowId xmlns:a16="http://schemas.microsoft.com/office/drawing/2014/main" val="10000"/>
                  </a:ext>
                </a:extLst>
              </a:tr>
              <a:tr h="393605">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 </a:t>
                      </a:r>
                      <a:endParaRPr kumimoji="1" lang="en-US" altLang="ja-JP" sz="1000" dirty="0">
                        <a:latin typeface="+mn-ea"/>
                        <a:ea typeface="+mn-ea"/>
                      </a:endParaRPr>
                    </a:p>
                    <a:p>
                      <a:r>
                        <a:rPr kumimoji="1" lang="en-US" altLang="ja-JP" sz="1000" dirty="0">
                          <a:latin typeface="+mn-ea"/>
                          <a:ea typeface="+mn-ea"/>
                        </a:rPr>
                        <a:t>23:00-25:00</a:t>
                      </a:r>
                    </a:p>
                  </a:txBody>
                  <a:tcPr>
                    <a:lnB w="38100" cap="flat" cmpd="sng" algn="ctr">
                      <a:solidFill>
                        <a:schemeClr val="accent2"/>
                      </a:solidFill>
                      <a:prstDash val="solid"/>
                      <a:round/>
                      <a:headEnd type="none" w="med" len="med"/>
                      <a:tailEnd type="none" w="med" len="med"/>
                    </a:lnB>
                    <a:solidFill>
                      <a:srgbClr val="FFFF00"/>
                    </a:solidFill>
                  </a:tcPr>
                </a:tc>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15:00-:16:00</a:t>
                      </a:r>
                    </a:p>
                  </a:txBody>
                  <a:tcPr>
                    <a:lnB w="38100" cap="flat" cmpd="sng" algn="ctr">
                      <a:solidFill>
                        <a:schemeClr val="accent2"/>
                      </a:solidFill>
                      <a:prstDash val="solid"/>
                      <a:round/>
                      <a:headEnd type="none" w="med" len="med"/>
                      <a:tailEnd type="none" w="med" len="med"/>
                    </a:lnB>
                    <a:solidFill>
                      <a:srgbClr val="FFFF00"/>
                    </a:solidFill>
                  </a:tcPr>
                </a:tc>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10:00-12:00</a:t>
                      </a:r>
                    </a:p>
                  </a:txBody>
                  <a:tcPr>
                    <a:lnB w="38100" cap="flat" cmpd="sng" algn="ctr">
                      <a:solidFill>
                        <a:schemeClr val="accent2"/>
                      </a:solidFill>
                      <a:prstDash val="solid"/>
                      <a:round/>
                      <a:headEnd type="none" w="med" len="med"/>
                      <a:tailEnd type="none" w="med" len="med"/>
                    </a:lnB>
                    <a:solidFill>
                      <a:srgbClr val="FFFF00"/>
                    </a:solidFill>
                  </a:tcPr>
                </a:tc>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09:00-11:00</a:t>
                      </a:r>
                    </a:p>
                  </a:txBody>
                  <a:tcPr>
                    <a:lnB w="38100" cap="flat" cmpd="sng" algn="ctr">
                      <a:solidFill>
                        <a:schemeClr val="accent2"/>
                      </a:solidFill>
                      <a:prstDash val="solid"/>
                      <a:round/>
                      <a:headEnd type="none" w="med" len="med"/>
                      <a:tailEnd type="none" w="med" len="med"/>
                    </a:lnB>
                    <a:solidFill>
                      <a:srgbClr val="FFFF00"/>
                    </a:solidFill>
                  </a:tcPr>
                </a:tc>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07:00-09:00</a:t>
                      </a:r>
                    </a:p>
                  </a:txBody>
                  <a:tcPr>
                    <a:lnB w="38100" cap="flat" cmpd="sng" algn="ctr">
                      <a:solidFill>
                        <a:schemeClr val="accent2"/>
                      </a:solidFill>
                      <a:prstDash val="solid"/>
                      <a:round/>
                      <a:headEnd type="none" w="med" len="med"/>
                      <a:tailEnd type="none" w="med" len="med"/>
                    </a:lnB>
                    <a:solidFill>
                      <a:srgbClr val="FFFF00"/>
                    </a:solidFill>
                  </a:tcPr>
                </a:tc>
                <a:tc>
                  <a:txBody>
                    <a:bodyPr/>
                    <a:lstStyle/>
                    <a:p>
                      <a:r>
                        <a:rPr kumimoji="1" lang="en-US" altLang="ja-JP" sz="1000" dirty="0">
                          <a:latin typeface="+mn-ea"/>
                          <a:ea typeface="+mn-ea"/>
                        </a:rPr>
                        <a:t>Opening Interim</a:t>
                      </a:r>
                    </a:p>
                  </a:txBody>
                  <a:tcPr>
                    <a:lnB w="38100" cap="flat" cmpd="sng" algn="ctr">
                      <a:solidFill>
                        <a:schemeClr val="accent2"/>
                      </a:solidFill>
                      <a:prstDash val="solid"/>
                      <a:round/>
                      <a:headEnd type="none" w="med" len="med"/>
                      <a:tailEnd type="none" w="med" len="med"/>
                    </a:lnB>
                    <a:solidFill>
                      <a:srgbClr val="FFFF00"/>
                    </a:solidFill>
                  </a:tcPr>
                </a:tc>
                <a:extLst>
                  <a:ext uri="{0D108BD9-81ED-4DB2-BD59-A6C34878D82A}">
                    <a16:rowId xmlns:a16="http://schemas.microsoft.com/office/drawing/2014/main" val="817179428"/>
                  </a:ext>
                </a:extLst>
              </a:tr>
              <a:tr h="323869">
                <a:tc>
                  <a:txBody>
                    <a:bodyPr/>
                    <a:lstStyle/>
                    <a:p>
                      <a:r>
                        <a:rPr kumimoji="1" lang="en-US" altLang="ja-JP" sz="1400" dirty="0">
                          <a:latin typeface="+mn-ea"/>
                          <a:ea typeface="+mn-ea"/>
                        </a:rPr>
                        <a:t>Thursday</a:t>
                      </a:r>
                    </a:p>
                    <a:p>
                      <a:r>
                        <a:rPr kumimoji="1" lang="en-US" altLang="ja-JP" sz="1400" dirty="0">
                          <a:latin typeface="+mn-ea"/>
                          <a:ea typeface="+mn-ea"/>
                        </a:rPr>
                        <a:t>September 17</a:t>
                      </a:r>
                      <a:r>
                        <a:rPr kumimoji="1" lang="en-US" altLang="ja-JP" sz="1400" baseline="30000" dirty="0">
                          <a:latin typeface="+mn-ea"/>
                          <a:ea typeface="+mn-ea"/>
                        </a:rPr>
                        <a:t>th </a:t>
                      </a:r>
                      <a:endParaRPr kumimoji="1" lang="en-US" altLang="ja-JP" sz="1400" dirty="0">
                        <a:latin typeface="+mn-ea"/>
                        <a:ea typeface="+mn-ea"/>
                      </a:endParaRPr>
                    </a:p>
                    <a:p>
                      <a:r>
                        <a:rPr kumimoji="1" lang="en-US" altLang="ja-JP" sz="1400" dirty="0">
                          <a:latin typeface="+mn-ea"/>
                          <a:ea typeface="+mn-ea"/>
                        </a:rPr>
                        <a:t>7:00</a:t>
                      </a:r>
                    </a:p>
                  </a:txBody>
                  <a:tcPr>
                    <a:lnT w="38100" cap="flat" cmpd="sng" algn="ctr">
                      <a:solidFill>
                        <a:schemeClr val="accent2"/>
                      </a:solidFill>
                      <a:prstDash val="solid"/>
                      <a:round/>
                      <a:headEnd type="none" w="med" len="med"/>
                      <a:tailEnd type="none" w="med" len="med"/>
                    </a:lnT>
                  </a:tcPr>
                </a:tc>
                <a:tc>
                  <a:txBody>
                    <a:bodyPr/>
                    <a:lstStyle/>
                    <a:p>
                      <a:r>
                        <a:rPr kumimoji="1" lang="en-US" altLang="ja-JP" sz="1400" dirty="0">
                          <a:latin typeface="+mn-ea"/>
                          <a:ea typeface="+mn-ea"/>
                        </a:rPr>
                        <a:t>Wednesday</a:t>
                      </a:r>
                    </a:p>
                    <a:p>
                      <a:r>
                        <a:rPr kumimoji="1" lang="en-US" altLang="ja-JP" sz="1400" dirty="0">
                          <a:latin typeface="+mn-ea"/>
                          <a:ea typeface="+mn-ea"/>
                        </a:rPr>
                        <a:t>September 16</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23:00</a:t>
                      </a:r>
                    </a:p>
                  </a:txBody>
                  <a:tcPr>
                    <a:lnT w="38100" cap="flat" cmpd="sng" algn="ctr">
                      <a:solidFill>
                        <a:schemeClr val="accent2"/>
                      </a:solidFill>
                      <a:prstDash val="solid"/>
                      <a:round/>
                      <a:headEnd type="none" w="med" len="med"/>
                      <a:tailEnd type="none" w="med" len="med"/>
                    </a:lnT>
                  </a:tcPr>
                </a:tc>
                <a:tc>
                  <a:txBody>
                    <a:bodyPr/>
                    <a:lstStyle/>
                    <a:p>
                      <a:r>
                        <a:rPr kumimoji="1" lang="en-US" altLang="ja-JP" sz="1400" dirty="0">
                          <a:latin typeface="+mn-ea"/>
                          <a:ea typeface="+mn-ea"/>
                        </a:rPr>
                        <a:t>Wednesday</a:t>
                      </a:r>
                    </a:p>
                    <a:p>
                      <a:r>
                        <a:rPr kumimoji="1" lang="en-US" altLang="ja-JP" sz="1400" dirty="0">
                          <a:latin typeface="+mn-ea"/>
                          <a:ea typeface="+mn-ea"/>
                        </a:rPr>
                        <a:t>September 16</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18:00</a:t>
                      </a:r>
                    </a:p>
                  </a:txBody>
                  <a:tcPr>
                    <a:lnT w="38100" cap="flat" cmpd="sng" algn="ctr">
                      <a:solidFill>
                        <a:schemeClr val="accent2"/>
                      </a:solidFill>
                      <a:prstDash val="solid"/>
                      <a:round/>
                      <a:headEnd type="none" w="med" len="med"/>
                      <a:tailEnd type="none" w="med" len="med"/>
                    </a:lnT>
                  </a:tcPr>
                </a:tc>
                <a:tc>
                  <a:txBody>
                    <a:bodyPr/>
                    <a:lstStyle/>
                    <a:p>
                      <a:r>
                        <a:rPr kumimoji="1" lang="en-US" altLang="ja-JP" sz="1400" dirty="0">
                          <a:latin typeface="+mn-ea"/>
                          <a:ea typeface="+mn-ea"/>
                        </a:rPr>
                        <a:t>Wednesday</a:t>
                      </a:r>
                    </a:p>
                    <a:p>
                      <a:r>
                        <a:rPr kumimoji="1" lang="en-US" altLang="ja-JP" sz="1400" dirty="0">
                          <a:latin typeface="+mn-ea"/>
                          <a:ea typeface="+mn-ea"/>
                        </a:rPr>
                        <a:t>September 16</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17:00</a:t>
                      </a:r>
                    </a:p>
                  </a:txBody>
                  <a:tcPr>
                    <a:lnT w="38100" cap="flat" cmpd="sng" algn="ctr">
                      <a:solidFill>
                        <a:schemeClr val="accent2"/>
                      </a:solidFill>
                      <a:prstDash val="solid"/>
                      <a:round/>
                      <a:headEnd type="none" w="med" len="med"/>
                      <a:tailEnd type="none" w="med" len="med"/>
                    </a:lnT>
                  </a:tcPr>
                </a:tc>
                <a:tc>
                  <a:txBody>
                    <a:bodyPr/>
                    <a:lstStyle/>
                    <a:p>
                      <a:r>
                        <a:rPr kumimoji="1" lang="en-US" altLang="ja-JP" sz="1400" dirty="0">
                          <a:latin typeface="+mn-ea"/>
                          <a:ea typeface="+mn-ea"/>
                        </a:rPr>
                        <a:t>Wednesday</a:t>
                      </a:r>
                    </a:p>
                    <a:p>
                      <a:r>
                        <a:rPr kumimoji="1" lang="en-US" altLang="ja-JP" sz="1400" dirty="0">
                          <a:latin typeface="+mn-ea"/>
                          <a:ea typeface="+mn-ea"/>
                        </a:rPr>
                        <a:t>September 16</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15:00</a:t>
                      </a:r>
                    </a:p>
                  </a:txBody>
                  <a:tcPr>
                    <a:lnT w="38100" cap="flat" cmpd="sng" algn="ctr">
                      <a:solidFill>
                        <a:schemeClr val="accent2"/>
                      </a:solidFill>
                      <a:prstDash val="solid"/>
                      <a:round/>
                      <a:headEnd type="none" w="med" len="med"/>
                      <a:tailEnd type="none" w="med" len="med"/>
                    </a:lnT>
                  </a:tcPr>
                </a:tc>
                <a:tc>
                  <a:txBody>
                    <a:bodyPr/>
                    <a:lstStyle/>
                    <a:p>
                      <a:r>
                        <a:rPr kumimoji="1" lang="en-US" altLang="ja-JP" sz="1400" dirty="0">
                          <a:latin typeface="+mn-ea"/>
                          <a:ea typeface="+mn-ea"/>
                        </a:rPr>
                        <a:t>JRE Session1</a:t>
                      </a:r>
                    </a:p>
                  </a:txBody>
                  <a:tcPr>
                    <a:lnT w="38100" cap="flat" cmpd="sng" algn="ctr">
                      <a:solidFill>
                        <a:schemeClr val="accent2"/>
                      </a:solidFill>
                      <a:prstDash val="solid"/>
                      <a:round/>
                      <a:headEnd type="none" w="med" len="med"/>
                      <a:tailEnd type="none" w="med" len="med"/>
                    </a:lnT>
                  </a:tcPr>
                </a:tc>
                <a:extLst>
                  <a:ext uri="{0D108BD9-81ED-4DB2-BD59-A6C34878D82A}">
                    <a16:rowId xmlns:a16="http://schemas.microsoft.com/office/drawing/2014/main" val="2111643834"/>
                  </a:ext>
                </a:extLst>
              </a:tr>
              <a:tr h="252997">
                <a:tc>
                  <a:txBody>
                    <a:bodyPr/>
                    <a:lstStyle/>
                    <a:p>
                      <a:r>
                        <a:rPr kumimoji="1" lang="en-US" altLang="ja-JP" sz="1400" dirty="0">
                          <a:latin typeface="+mn-ea"/>
                          <a:ea typeface="+mn-ea"/>
                        </a:rPr>
                        <a:t>Friday</a:t>
                      </a:r>
                    </a:p>
                    <a:p>
                      <a:r>
                        <a:rPr kumimoji="1" lang="en-US" altLang="ja-JP" sz="1400" dirty="0">
                          <a:latin typeface="+mn-ea"/>
                          <a:ea typeface="+mn-ea"/>
                        </a:rPr>
                        <a:t>September 18</a:t>
                      </a:r>
                      <a:r>
                        <a:rPr kumimoji="1" lang="en-US" altLang="ja-JP" sz="1400" baseline="30000" dirty="0">
                          <a:latin typeface="+mn-ea"/>
                          <a:ea typeface="+mn-ea"/>
                        </a:rPr>
                        <a:t>th </a:t>
                      </a:r>
                      <a:endParaRPr kumimoji="1" lang="en-US" altLang="ja-JP" sz="1400" dirty="0">
                        <a:latin typeface="+mn-ea"/>
                        <a:ea typeface="+mn-ea"/>
                      </a:endParaRPr>
                    </a:p>
                    <a:p>
                      <a:r>
                        <a:rPr kumimoji="1" lang="en-US" altLang="ja-JP" sz="1400" dirty="0">
                          <a:latin typeface="+mn-ea"/>
                          <a:ea typeface="+mn-ea"/>
                        </a:rPr>
                        <a:t>7:00</a:t>
                      </a:r>
                    </a:p>
                  </a:txBody>
                  <a:tcPr>
                    <a:lnB w="38100" cap="flat" cmpd="sng" algn="ctr">
                      <a:solidFill>
                        <a:schemeClr val="accent6"/>
                      </a:solidFill>
                      <a:prstDash val="solid"/>
                      <a:round/>
                      <a:headEnd type="none" w="med" len="med"/>
                      <a:tailEnd type="none" w="med" len="med"/>
                    </a:lnB>
                  </a:tcPr>
                </a:tc>
                <a:tc>
                  <a:txBody>
                    <a:bodyPr/>
                    <a:lstStyle/>
                    <a:p>
                      <a:r>
                        <a:rPr kumimoji="1" lang="en-US" altLang="ja-JP" sz="1400" dirty="0">
                          <a:latin typeface="+mn-ea"/>
                          <a:ea typeface="+mn-ea"/>
                        </a:rPr>
                        <a:t>Thursday</a:t>
                      </a:r>
                    </a:p>
                    <a:p>
                      <a:r>
                        <a:rPr kumimoji="1" lang="en-US" altLang="ja-JP" sz="1400" dirty="0">
                          <a:latin typeface="+mn-ea"/>
                          <a:ea typeface="+mn-ea"/>
                        </a:rPr>
                        <a:t>September 17</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23:00</a:t>
                      </a:r>
                    </a:p>
                  </a:txBody>
                  <a:tcPr>
                    <a:lnB w="38100" cap="flat" cmpd="sng" algn="ctr">
                      <a:solidFill>
                        <a:schemeClr val="accent6"/>
                      </a:solidFill>
                      <a:prstDash val="solid"/>
                      <a:round/>
                      <a:headEnd type="none" w="med" len="med"/>
                      <a:tailEnd type="none" w="med" len="med"/>
                    </a:lnB>
                  </a:tcPr>
                </a:tc>
                <a:tc>
                  <a:txBody>
                    <a:bodyPr/>
                    <a:lstStyle/>
                    <a:p>
                      <a:r>
                        <a:rPr kumimoji="1" lang="en-US" altLang="ja-JP" sz="1400" dirty="0">
                          <a:latin typeface="+mn-ea"/>
                          <a:ea typeface="+mn-ea"/>
                        </a:rPr>
                        <a:t>Thursday</a:t>
                      </a:r>
                    </a:p>
                    <a:p>
                      <a:r>
                        <a:rPr kumimoji="1" lang="en-US" altLang="ja-JP" sz="1400" dirty="0">
                          <a:latin typeface="+mn-ea"/>
                          <a:ea typeface="+mn-ea"/>
                        </a:rPr>
                        <a:t>September 17</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18:00</a:t>
                      </a:r>
                    </a:p>
                  </a:txBody>
                  <a:tcPr>
                    <a:lnB w="38100" cap="flat" cmpd="sng" algn="ctr">
                      <a:solidFill>
                        <a:schemeClr val="accent6"/>
                      </a:solidFill>
                      <a:prstDash val="solid"/>
                      <a:round/>
                      <a:headEnd type="none" w="med" len="med"/>
                      <a:tailEnd type="none" w="med" len="med"/>
                    </a:lnB>
                  </a:tcPr>
                </a:tc>
                <a:tc>
                  <a:txBody>
                    <a:bodyPr/>
                    <a:lstStyle/>
                    <a:p>
                      <a:r>
                        <a:rPr kumimoji="1" lang="en-US" altLang="ja-JP" sz="1400" dirty="0">
                          <a:latin typeface="+mn-ea"/>
                          <a:ea typeface="+mn-ea"/>
                        </a:rPr>
                        <a:t>Thursday</a:t>
                      </a:r>
                    </a:p>
                    <a:p>
                      <a:r>
                        <a:rPr kumimoji="1" lang="en-US" altLang="ja-JP" sz="1400" dirty="0">
                          <a:latin typeface="+mn-ea"/>
                          <a:ea typeface="+mn-ea"/>
                        </a:rPr>
                        <a:t>September 17</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17:00</a:t>
                      </a:r>
                    </a:p>
                  </a:txBody>
                  <a:tcPr>
                    <a:lnB w="38100" cap="flat" cmpd="sng" algn="ctr">
                      <a:solidFill>
                        <a:schemeClr val="accent6"/>
                      </a:solidFill>
                      <a:prstDash val="solid"/>
                      <a:round/>
                      <a:headEnd type="none" w="med" len="med"/>
                      <a:tailEnd type="none" w="med" len="med"/>
                    </a:lnB>
                  </a:tcPr>
                </a:tc>
                <a:tc>
                  <a:txBody>
                    <a:bodyPr/>
                    <a:lstStyle/>
                    <a:p>
                      <a:r>
                        <a:rPr kumimoji="1" lang="en-US" altLang="ja-JP" sz="1400" dirty="0">
                          <a:latin typeface="+mn-ea"/>
                          <a:ea typeface="+mn-ea"/>
                        </a:rPr>
                        <a:t>Thursday</a:t>
                      </a:r>
                    </a:p>
                    <a:p>
                      <a:r>
                        <a:rPr kumimoji="1" lang="en-US" altLang="ja-JP" sz="1400" dirty="0">
                          <a:latin typeface="+mn-ea"/>
                          <a:ea typeface="+mn-ea"/>
                        </a:rPr>
                        <a:t>September 17</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15:00</a:t>
                      </a:r>
                    </a:p>
                  </a:txBody>
                  <a:tcPr>
                    <a:lnB w="38100" cap="flat" cmpd="sng" algn="ctr">
                      <a:solidFill>
                        <a:schemeClr val="accent6"/>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JRE Session2</a:t>
                      </a:r>
                    </a:p>
                    <a:p>
                      <a:endParaRPr kumimoji="1" lang="en-US" altLang="ja-JP" sz="1400" dirty="0">
                        <a:latin typeface="+mn-ea"/>
                        <a:ea typeface="+mn-ea"/>
                      </a:endParaRPr>
                    </a:p>
                  </a:txBody>
                  <a:tcPr>
                    <a:lnB w="381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2905602644"/>
                  </a:ext>
                </a:extLst>
              </a:tr>
              <a:tr h="0">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 </a:t>
                      </a:r>
                      <a:endParaRPr kumimoji="1" lang="en-US" altLang="ja-JP" sz="1000" dirty="0">
                        <a:latin typeface="+mn-ea"/>
                        <a:ea typeface="+mn-ea"/>
                      </a:endParaRPr>
                    </a:p>
                    <a:p>
                      <a:r>
                        <a:rPr kumimoji="1" lang="en-US" altLang="ja-JP" sz="1000" dirty="0">
                          <a:latin typeface="+mn-ea"/>
                          <a:ea typeface="+mn-ea"/>
                        </a:rPr>
                        <a:t>23:00-25:00</a:t>
                      </a:r>
                    </a:p>
                  </a:txBody>
                  <a:tcPr>
                    <a:lnT w="38100" cap="flat" cmpd="sng" algn="ctr">
                      <a:solidFill>
                        <a:schemeClr val="accent6"/>
                      </a:solidFill>
                      <a:prstDash val="solid"/>
                      <a:round/>
                      <a:headEnd type="none" w="med" len="med"/>
                      <a:tailEnd type="none" w="med" len="med"/>
                    </a:lnT>
                    <a:solidFill>
                      <a:srgbClr val="FFFF00"/>
                    </a:solidFill>
                  </a:tcPr>
                </a:tc>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15:00-:16:00</a:t>
                      </a:r>
                    </a:p>
                  </a:txBody>
                  <a:tcPr>
                    <a:lnT w="38100" cap="flat" cmpd="sng" algn="ctr">
                      <a:solidFill>
                        <a:schemeClr val="accent6"/>
                      </a:solidFill>
                      <a:prstDash val="solid"/>
                      <a:round/>
                      <a:headEnd type="none" w="med" len="med"/>
                      <a:tailEnd type="none" w="med" len="med"/>
                    </a:lnT>
                    <a:solidFill>
                      <a:srgbClr val="FFFF00"/>
                    </a:solidFill>
                  </a:tcPr>
                </a:tc>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10:00-12:00</a:t>
                      </a:r>
                    </a:p>
                  </a:txBody>
                  <a:tcPr>
                    <a:lnT w="38100" cap="flat" cmpd="sng" algn="ctr">
                      <a:solidFill>
                        <a:schemeClr val="accent6"/>
                      </a:solidFill>
                      <a:prstDash val="solid"/>
                      <a:round/>
                      <a:headEnd type="none" w="med" len="med"/>
                      <a:tailEnd type="none" w="med" len="med"/>
                    </a:lnT>
                    <a:solidFill>
                      <a:srgbClr val="FFFF00"/>
                    </a:solidFill>
                  </a:tcPr>
                </a:tc>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09:00-11:00</a:t>
                      </a:r>
                    </a:p>
                  </a:txBody>
                  <a:tcPr>
                    <a:lnT w="38100" cap="flat" cmpd="sng" algn="ctr">
                      <a:solidFill>
                        <a:schemeClr val="accent6"/>
                      </a:solidFill>
                      <a:prstDash val="solid"/>
                      <a:round/>
                      <a:headEnd type="none" w="med" len="med"/>
                      <a:tailEnd type="none" w="med" len="med"/>
                    </a:lnT>
                    <a:solidFill>
                      <a:srgbClr val="FFFF00"/>
                    </a:solidFill>
                  </a:tcPr>
                </a:tc>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07:00-09:00</a:t>
                      </a:r>
                    </a:p>
                  </a:txBody>
                  <a:tcPr>
                    <a:lnT w="38100" cap="flat" cmpd="sng" algn="ctr">
                      <a:solidFill>
                        <a:schemeClr val="accent6"/>
                      </a:solidFill>
                      <a:prstDash val="solid"/>
                      <a:round/>
                      <a:headEnd type="none" w="med" len="med"/>
                      <a:tailEnd type="none" w="med" len="med"/>
                    </a:lnT>
                    <a:solidFill>
                      <a:srgbClr val="FFFF00"/>
                    </a:solidFill>
                  </a:tcPr>
                </a:tc>
                <a:tc>
                  <a:txBody>
                    <a:bodyPr/>
                    <a:lstStyle/>
                    <a:p>
                      <a:r>
                        <a:rPr kumimoji="1" lang="en-US" altLang="ja-JP" sz="1000" dirty="0">
                          <a:latin typeface="+mn-ea"/>
                          <a:ea typeface="+mn-ea"/>
                        </a:rPr>
                        <a:t>Closing Interim</a:t>
                      </a:r>
                    </a:p>
                  </a:txBody>
                  <a:tcPr>
                    <a:lnT w="38100" cap="flat" cmpd="sng" algn="ctr">
                      <a:solidFill>
                        <a:schemeClr val="accent6"/>
                      </a:solidFill>
                      <a:prstDash val="solid"/>
                      <a:round/>
                      <a:headEnd type="none" w="med" len="med"/>
                      <a:tailEnd type="none" w="med" len="med"/>
                    </a:lnT>
                    <a:solidFill>
                      <a:srgbClr val="FFFF00"/>
                    </a:solidFill>
                  </a:tcPr>
                </a:tc>
                <a:extLst>
                  <a:ext uri="{0D108BD9-81ED-4DB2-BD59-A6C34878D82A}">
                    <a16:rowId xmlns:a16="http://schemas.microsoft.com/office/drawing/2014/main" val="4171053702"/>
                  </a:ext>
                </a:extLst>
              </a:tr>
            </a:tbl>
          </a:graphicData>
        </a:graphic>
      </p:graphicFrame>
    </p:spTree>
    <p:extLst>
      <p:ext uri="{BB962C8B-B14F-4D97-AF65-F5344CB8AC3E}">
        <p14:creationId xmlns:p14="http://schemas.microsoft.com/office/powerpoint/2010/main" val="3607389192"/>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1498</TotalTime>
  <Words>899</Words>
  <Application>Microsoft Office PowerPoint</Application>
  <PresentationFormat>画面に合わせる (4:3)</PresentationFormat>
  <Paragraphs>203</Paragraphs>
  <Slides>12</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Monotype Sorts</vt:lpstr>
      <vt:lpstr>Arial</vt:lpstr>
      <vt:lpstr>Calibri</vt:lpstr>
      <vt:lpstr>Times New Roman</vt:lpstr>
      <vt:lpstr>15-20-xxxx-00-jre0-ig-jre-call-for-contributions</vt:lpstr>
      <vt:lpstr>PowerPoint プレゼンテーション</vt:lpstr>
      <vt:lpstr>IEEE 802.15 IG JRE September Interim Teleconference  Opening report  on September 15th,2020</vt:lpstr>
      <vt:lpstr>Administrative Items</vt:lpstr>
      <vt:lpstr>Participants have a duty to inform the IEEE</vt:lpstr>
      <vt:lpstr>Ways to inform IEEE</vt:lpstr>
      <vt:lpstr>Other guidelines for IEEE WG meetings</vt:lpstr>
      <vt:lpstr>Patent-related information</vt:lpstr>
      <vt:lpstr>Attendance</vt:lpstr>
      <vt:lpstr>IG JRE schedule for the week</vt:lpstr>
      <vt:lpstr>Agenda items for the week</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156</cp:revision>
  <cp:lastPrinted>1998-02-10T13:28:06Z</cp:lastPrinted>
  <dcterms:created xsi:type="dcterms:W3CDTF">2020-02-10T05:27:43Z</dcterms:created>
  <dcterms:modified xsi:type="dcterms:W3CDTF">2020-09-15T10:55:18Z</dcterms:modified>
</cp:coreProperties>
</file>