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3" r:id="rId2"/>
    <p:sldId id="264" r:id="rId3"/>
    <p:sldId id="282" r:id="rId4"/>
    <p:sldId id="274" r:id="rId5"/>
    <p:sldId id="275" r:id="rId6"/>
    <p:sldId id="276" r:id="rId7"/>
    <p:sldId id="277" r:id="rId8"/>
    <p:sldId id="281" r:id="rId9"/>
    <p:sldId id="283" r:id="rId10"/>
    <p:sldId id="287" r:id="rId11"/>
    <p:sldId id="286" r:id="rId12"/>
    <p:sldId id="284" r:id="rId13"/>
    <p:sldId id="278" r:id="rId14"/>
    <p:sldId id="288" r:id="rId15"/>
    <p:sldId id="26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45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8" name="Rectangle 4">
            <a:extLst>
              <a:ext uri="{FF2B5EF4-FFF2-40B4-BE49-F238E27FC236}">
                <a16:creationId xmlns:a16="http://schemas.microsoft.com/office/drawing/2014/main" id="{0139325A-5F0E-4E8C-8B36-58DE9000853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8" name="Rectangle 4">
            <a:extLst>
              <a:ext uri="{FF2B5EF4-FFF2-40B4-BE49-F238E27FC236}">
                <a16:creationId xmlns:a16="http://schemas.microsoft.com/office/drawing/2014/main" id="{7D0B6CC1-2901-4A11-93AA-0B9B3DB2584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a:extLst>
              <a:ext uri="{FF2B5EF4-FFF2-40B4-BE49-F238E27FC236}">
                <a16:creationId xmlns:a16="http://schemas.microsoft.com/office/drawing/2014/main" id="{9CF04583-CEFE-4B03-B9B9-ACE84A4C664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Rectangle 4">
            <a:extLst>
              <a:ext uri="{FF2B5EF4-FFF2-40B4-BE49-F238E27FC236}">
                <a16:creationId xmlns:a16="http://schemas.microsoft.com/office/drawing/2014/main" id="{EB3DC019-34FA-4D8F-A029-029C0D489C5B}"/>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15-20-0219-00-0jre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0/15-20-0209-00-0jre-ig-jre-conference-call-minute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IG JRE September 11</a:t>
            </a:r>
            <a:r>
              <a:rPr lang="en-US" altLang="ja-JP" sz="1600" b="1" baseline="30000" dirty="0">
                <a:ea typeface="ＭＳ Ｐゴシック" charset="-128"/>
              </a:rPr>
              <a:t>th</a:t>
            </a:r>
            <a:r>
              <a:rPr lang="en-US" altLang="ja-JP" sz="1600" b="1" dirty="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[9th September,2020]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IG JRE Teleconference on 11th September,2020]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8" name="Rectangle 4">
            <a:extLst>
              <a:ext uri="{FF2B5EF4-FFF2-40B4-BE49-F238E27FC236}">
                <a16:creationId xmlns:a16="http://schemas.microsoft.com/office/drawing/2014/main" id="{AF9B0BE4-6C5C-497C-B103-DF460896A3D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Approval of  the previous meeting minutes</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138773"/>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IG JRE minutes from August 7</a:t>
            </a:r>
            <a:r>
              <a:rPr lang="en-US" sz="2000" baseline="30000" dirty="0">
                <a:latin typeface="Meiryo UI" panose="020B0604030504040204" pitchFamily="50" charset="-128"/>
                <a:ea typeface="Meiryo UI" panose="020B0604030504040204" pitchFamily="50" charset="-128"/>
              </a:rPr>
              <a:t>th</a:t>
            </a:r>
            <a:r>
              <a:rPr lang="en-US" sz="2000" dirty="0">
                <a:latin typeface="Meiryo UI" panose="020B0604030504040204" pitchFamily="50" charset="-128"/>
                <a:ea typeface="Meiryo UI" panose="020B0604030504040204" pitchFamily="50" charset="-128"/>
              </a:rPr>
              <a:t> Meeting</a:t>
            </a:r>
          </a:p>
          <a:p>
            <a:r>
              <a:rPr lang="en-US" sz="1600" dirty="0">
                <a:latin typeface="Meiryo UI" panose="020B0604030504040204" pitchFamily="50" charset="-128"/>
                <a:ea typeface="Meiryo UI" panose="020B0604030504040204" pitchFamily="50" charset="-128"/>
                <a:hlinkClick r:id="rId2"/>
              </a:rPr>
              <a:t>https://mentor.ieee.org/802.15/dcn/20/15-20-0209-00-0jre-ig-jre-conference-call-minutes.docx</a:t>
            </a:r>
            <a:endParaRPr lang="en-US" sz="1600" dirty="0">
              <a:latin typeface="Meiryo UI" panose="020B0604030504040204" pitchFamily="50" charset="-128"/>
              <a:ea typeface="Meiryo UI" panose="020B0604030504040204" pitchFamily="50" charset="-128"/>
            </a:endParaRPr>
          </a:p>
          <a:p>
            <a:endParaRPr lang="en-US" sz="1600" dirty="0">
              <a:latin typeface="Meiryo UI" panose="020B0604030504040204" pitchFamily="50" charset="-128"/>
              <a:ea typeface="Meiryo UI" panose="020B0604030504040204" pitchFamily="50" charset="-128"/>
            </a:endParaRPr>
          </a:p>
        </p:txBody>
      </p:sp>
      <p:sp>
        <p:nvSpPr>
          <p:cNvPr id="8" name="Rectangle 4">
            <a:extLst>
              <a:ext uri="{FF2B5EF4-FFF2-40B4-BE49-F238E27FC236}">
                <a16:creationId xmlns:a16="http://schemas.microsoft.com/office/drawing/2014/main" id="{9A397911-500D-453C-8D74-0F0B0877274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Letter Ballot Results</a:t>
            </a:r>
            <a:br>
              <a:rPr lang="en-US" altLang="ja-JP" dirty="0"/>
            </a:br>
            <a:r>
              <a:rPr lang="en-US" altLang="ja-JP" dirty="0"/>
              <a:t>(LB177:10</a:t>
            </a:r>
            <a:r>
              <a:rPr lang="en-US" altLang="ja-JP" baseline="30000" dirty="0"/>
              <a:t>th</a:t>
            </a:r>
            <a:r>
              <a:rPr lang="en-US" altLang="ja-JP" dirty="0"/>
              <a:t> -30</a:t>
            </a:r>
            <a:r>
              <a:rPr lang="en-US" altLang="ja-JP" baseline="30000" dirty="0"/>
              <a:t>th</a:t>
            </a:r>
            <a:r>
              <a:rPr lang="en-US" altLang="ja-JP" dirty="0"/>
              <a:t> August)</a:t>
            </a:r>
          </a:p>
        </p:txBody>
      </p:sp>
      <p:sp>
        <p:nvSpPr>
          <p:cNvPr id="3" name="コンテンツ プレースホルダー 2"/>
          <p:cNvSpPr>
            <a:spLocks noGrp="1"/>
          </p:cNvSpPr>
          <p:nvPr>
            <p:ph idx="1"/>
          </p:nvPr>
        </p:nvSpPr>
        <p:spPr>
          <a:xfrm>
            <a:off x="179512" y="1981200"/>
            <a:ext cx="8784976" cy="1706880"/>
          </a:xfrm>
        </p:spPr>
        <p:txBody>
          <a:bodyPr/>
          <a:lstStyle/>
          <a:p>
            <a:pPr marL="0" indent="0">
              <a:buNone/>
            </a:pPr>
            <a:r>
              <a:rPr lang="en-001" dirty="0"/>
              <a:t>The extension period for LB 177 closed on 30 August 2020.  The voting member response was over the 50% minimum (59.4%), the abstains were less than the 30% maximum (17.5%), and the approval ratio was greater than 50% (100%), the motion carries.  At the EC call in September, the motion to request the EC to send the PAR to </a:t>
            </a:r>
            <a:r>
              <a:rPr lang="en-001" dirty="0" err="1"/>
              <a:t>NesCom</a:t>
            </a:r>
            <a:r>
              <a:rPr lang="en-001" dirty="0"/>
              <a:t> will be made.  </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11</a:t>
            </a:fld>
            <a:endParaRPr lang="en-US" altLang="ja-JP"/>
          </a:p>
        </p:txBody>
      </p:sp>
      <p:sp>
        <p:nvSpPr>
          <p:cNvPr id="7" name="Rectangle 4">
            <a:extLst>
              <a:ext uri="{FF2B5EF4-FFF2-40B4-BE49-F238E27FC236}">
                <a16:creationId xmlns:a16="http://schemas.microsoft.com/office/drawing/2014/main" id="{1029E3BD-B1C4-4F2E-B1AA-E3E5265918F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graphicFrame>
        <p:nvGraphicFramePr>
          <p:cNvPr id="8" name="表 8">
            <a:extLst>
              <a:ext uri="{FF2B5EF4-FFF2-40B4-BE49-F238E27FC236}">
                <a16:creationId xmlns:a16="http://schemas.microsoft.com/office/drawing/2014/main" id="{B750BB5B-78BF-4A7E-B9B4-CC70FD5B56AF}"/>
              </a:ext>
            </a:extLst>
          </p:cNvPr>
          <p:cNvGraphicFramePr>
            <a:graphicFrameLocks noGrp="1"/>
          </p:cNvGraphicFramePr>
          <p:nvPr>
            <p:extLst>
              <p:ext uri="{D42A27DB-BD31-4B8C-83A1-F6EECF244321}">
                <p14:modId xmlns:p14="http://schemas.microsoft.com/office/powerpoint/2010/main" val="3130828076"/>
              </p:ext>
            </p:extLst>
          </p:nvPr>
        </p:nvGraphicFramePr>
        <p:xfrm>
          <a:off x="1372438" y="3688080"/>
          <a:ext cx="5904656" cy="1706880"/>
        </p:xfrm>
        <a:graphic>
          <a:graphicData uri="http://schemas.openxmlformats.org/drawingml/2006/table">
            <a:tbl>
              <a:tblPr firstRow="1" bandRow="1">
                <a:tableStyleId>{21E4AEA4-8DFA-4A89-87EB-49C32662AFE0}</a:tableStyleId>
              </a:tblPr>
              <a:tblGrid>
                <a:gridCol w="2952328">
                  <a:extLst>
                    <a:ext uri="{9D8B030D-6E8A-4147-A177-3AD203B41FA5}">
                      <a16:colId xmlns:a16="http://schemas.microsoft.com/office/drawing/2014/main" val="1457680797"/>
                    </a:ext>
                  </a:extLst>
                </a:gridCol>
                <a:gridCol w="2952328">
                  <a:extLst>
                    <a:ext uri="{9D8B030D-6E8A-4147-A177-3AD203B41FA5}">
                      <a16:colId xmlns:a16="http://schemas.microsoft.com/office/drawing/2014/main" val="3575591984"/>
                    </a:ext>
                  </a:extLst>
                </a:gridCol>
              </a:tblGrid>
              <a:tr h="158239">
                <a:tc>
                  <a:txBody>
                    <a:bodyPr/>
                    <a:lstStyle/>
                    <a:p>
                      <a:pPr algn="ctr">
                        <a:spcAft>
                          <a:spcPts val="0"/>
                        </a:spcAft>
                      </a:pPr>
                      <a:r>
                        <a:rPr lang="en-001" sz="1400" dirty="0">
                          <a:effectLst/>
                          <a:latin typeface="Calibri" panose="020F0502020204030204" pitchFamily="34" charset="0"/>
                          <a:ea typeface="Times New Roman" panose="02020603050405020304" pitchFamily="18" charset="0"/>
                        </a:rPr>
                        <a:t>VOTERS</a:t>
                      </a:r>
                      <a:endParaRPr lang="en-001" sz="1600" dirty="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001" sz="1400">
                          <a:effectLst/>
                          <a:latin typeface="Calibri" panose="020F0502020204030204" pitchFamily="34" charset="0"/>
                          <a:ea typeface="Times New Roman" panose="02020603050405020304" pitchFamily="18" charset="0"/>
                        </a:rPr>
                        <a:t>96</a:t>
                      </a:r>
                      <a:endParaRPr lang="en-001" sz="160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857842967"/>
                  </a:ext>
                </a:extLst>
              </a:tr>
              <a:tr h="158239">
                <a:tc>
                  <a:txBody>
                    <a:bodyPr/>
                    <a:lstStyle/>
                    <a:p>
                      <a:pPr algn="ctr">
                        <a:spcAft>
                          <a:spcPts val="0"/>
                        </a:spcAft>
                      </a:pPr>
                      <a:r>
                        <a:rPr lang="en-001" sz="1400">
                          <a:effectLst/>
                          <a:latin typeface="Calibri" panose="020F0502020204030204" pitchFamily="34" charset="0"/>
                          <a:ea typeface="Times New Roman" panose="02020603050405020304" pitchFamily="18" charset="0"/>
                        </a:rPr>
                        <a:t>VOTED</a:t>
                      </a:r>
                      <a:endParaRPr lang="en-001" sz="160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001" sz="1400">
                          <a:effectLst/>
                          <a:latin typeface="Calibri" panose="020F0502020204030204" pitchFamily="34" charset="0"/>
                          <a:ea typeface="Times New Roman" panose="02020603050405020304" pitchFamily="18" charset="0"/>
                        </a:rPr>
                        <a:t>57</a:t>
                      </a:r>
                      <a:endParaRPr lang="en-001" sz="160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1934992043"/>
                  </a:ext>
                </a:extLst>
              </a:tr>
              <a:tr h="158239">
                <a:tc>
                  <a:txBody>
                    <a:bodyPr/>
                    <a:lstStyle/>
                    <a:p>
                      <a:pPr algn="ctr">
                        <a:spcAft>
                          <a:spcPts val="0"/>
                        </a:spcAft>
                      </a:pPr>
                      <a:r>
                        <a:rPr lang="en-001" sz="1400">
                          <a:effectLst/>
                          <a:latin typeface="Calibri" panose="020F0502020204030204" pitchFamily="34" charset="0"/>
                          <a:ea typeface="Times New Roman" panose="02020603050405020304" pitchFamily="18" charset="0"/>
                        </a:rPr>
                        <a:t>YES</a:t>
                      </a:r>
                      <a:endParaRPr lang="en-001" sz="160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001" sz="1400">
                          <a:effectLst/>
                          <a:latin typeface="Calibri" panose="020F0502020204030204" pitchFamily="34" charset="0"/>
                          <a:ea typeface="Times New Roman" panose="02020603050405020304" pitchFamily="18" charset="0"/>
                        </a:rPr>
                        <a:t>47</a:t>
                      </a:r>
                      <a:endParaRPr lang="en-001" sz="160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1147189598"/>
                  </a:ext>
                </a:extLst>
              </a:tr>
              <a:tr h="158239">
                <a:tc>
                  <a:txBody>
                    <a:bodyPr/>
                    <a:lstStyle/>
                    <a:p>
                      <a:pPr algn="ctr">
                        <a:spcAft>
                          <a:spcPts val="0"/>
                        </a:spcAft>
                      </a:pPr>
                      <a:r>
                        <a:rPr lang="en-001" sz="1400">
                          <a:effectLst/>
                          <a:latin typeface="Calibri" panose="020F0502020204030204" pitchFamily="34" charset="0"/>
                          <a:ea typeface="Times New Roman" panose="02020603050405020304" pitchFamily="18" charset="0"/>
                        </a:rPr>
                        <a:t>ABSTAIN</a:t>
                      </a:r>
                      <a:endParaRPr lang="en-001" sz="160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001" sz="1400">
                          <a:effectLst/>
                          <a:latin typeface="Calibri" panose="020F0502020204030204" pitchFamily="34" charset="0"/>
                          <a:ea typeface="Times New Roman" panose="02020603050405020304" pitchFamily="18" charset="0"/>
                        </a:rPr>
                        <a:t>10</a:t>
                      </a:r>
                      <a:endParaRPr lang="en-001" sz="160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3238391725"/>
                  </a:ext>
                </a:extLst>
              </a:tr>
              <a:tr h="158239">
                <a:tc>
                  <a:txBody>
                    <a:bodyPr/>
                    <a:lstStyle/>
                    <a:p>
                      <a:pPr algn="ctr">
                        <a:spcAft>
                          <a:spcPts val="0"/>
                        </a:spcAft>
                      </a:pPr>
                      <a:r>
                        <a:rPr lang="en-001" sz="1400">
                          <a:effectLst/>
                          <a:latin typeface="Calibri" panose="020F0502020204030204" pitchFamily="34" charset="0"/>
                          <a:ea typeface="Times New Roman" panose="02020603050405020304" pitchFamily="18" charset="0"/>
                        </a:rPr>
                        <a:t>NO</a:t>
                      </a:r>
                      <a:endParaRPr lang="en-001" sz="160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001" sz="1400">
                          <a:effectLst/>
                          <a:latin typeface="Calibri" panose="020F0502020204030204" pitchFamily="34" charset="0"/>
                          <a:ea typeface="Times New Roman" panose="02020603050405020304" pitchFamily="18" charset="0"/>
                        </a:rPr>
                        <a:t>0</a:t>
                      </a:r>
                      <a:endParaRPr lang="en-001" sz="160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3604968557"/>
                  </a:ext>
                </a:extLst>
              </a:tr>
              <a:tr h="158239">
                <a:tc>
                  <a:txBody>
                    <a:bodyPr/>
                    <a:lstStyle/>
                    <a:p>
                      <a:pPr algn="ctr">
                        <a:spcAft>
                          <a:spcPts val="0"/>
                        </a:spcAft>
                      </a:pPr>
                      <a:r>
                        <a:rPr lang="en-001" sz="1400">
                          <a:effectLst/>
                          <a:latin typeface="Calibri" panose="020F0502020204030204" pitchFamily="34" charset="0"/>
                          <a:ea typeface="Times New Roman" panose="02020603050405020304" pitchFamily="18" charset="0"/>
                        </a:rPr>
                        <a:t>% VOTERS</a:t>
                      </a:r>
                      <a:endParaRPr lang="en-001" sz="160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001" sz="1400" dirty="0">
                          <a:effectLst/>
                          <a:latin typeface="Calibri" panose="020F0502020204030204" pitchFamily="34" charset="0"/>
                          <a:ea typeface="Times New Roman" panose="02020603050405020304" pitchFamily="18" charset="0"/>
                        </a:rPr>
                        <a:t>59.38%</a:t>
                      </a:r>
                      <a:endParaRPr lang="en-001" sz="1600" dirty="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4121340934"/>
                  </a:ext>
                </a:extLst>
              </a:tr>
              <a:tr h="158239">
                <a:tc>
                  <a:txBody>
                    <a:bodyPr/>
                    <a:lstStyle/>
                    <a:p>
                      <a:pPr algn="ctr">
                        <a:spcAft>
                          <a:spcPts val="0"/>
                        </a:spcAft>
                      </a:pPr>
                      <a:r>
                        <a:rPr lang="en-001" sz="1400">
                          <a:effectLst/>
                          <a:latin typeface="Calibri" panose="020F0502020204030204" pitchFamily="34" charset="0"/>
                          <a:ea typeface="Times New Roman" panose="02020603050405020304" pitchFamily="18" charset="0"/>
                        </a:rPr>
                        <a:t>% YES</a:t>
                      </a:r>
                      <a:endParaRPr lang="en-001" sz="160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US" sz="1400" dirty="0">
                          <a:effectLst/>
                          <a:latin typeface="Calibri" panose="020F0502020204030204" pitchFamily="34" charset="0"/>
                          <a:ea typeface="Times New Roman" panose="02020603050405020304" pitchFamily="18" charset="0"/>
                        </a:rPr>
                        <a:t>100.00</a:t>
                      </a:r>
                      <a:r>
                        <a:rPr lang="en-001" sz="1400" dirty="0">
                          <a:effectLst/>
                          <a:latin typeface="Calibri" panose="020F0502020204030204" pitchFamily="34" charset="0"/>
                          <a:ea typeface="Times New Roman" panose="02020603050405020304" pitchFamily="18" charset="0"/>
                        </a:rPr>
                        <a:t>%</a:t>
                      </a:r>
                      <a:endParaRPr lang="en-001" sz="1600" dirty="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386699890"/>
                  </a:ext>
                </a:extLst>
              </a:tr>
              <a:tr h="158239">
                <a:tc>
                  <a:txBody>
                    <a:bodyPr/>
                    <a:lstStyle/>
                    <a:p>
                      <a:pPr algn="ctr">
                        <a:spcAft>
                          <a:spcPts val="0"/>
                        </a:spcAft>
                      </a:pPr>
                      <a:r>
                        <a:rPr lang="en-001" sz="1400" dirty="0">
                          <a:effectLst/>
                          <a:latin typeface="Calibri" panose="020F0502020204030204" pitchFamily="34" charset="0"/>
                          <a:ea typeface="Times New Roman" panose="02020603050405020304" pitchFamily="18" charset="0"/>
                        </a:rPr>
                        <a:t>% ABSTAIN</a:t>
                      </a:r>
                      <a:endParaRPr lang="en-001" sz="1600" dirty="0">
                        <a:effectLst/>
                        <a:latin typeface="Calibri" panose="020F0502020204030204" pitchFamily="34" charset="0"/>
                        <a:ea typeface="ＭＳ ゴシック" panose="020B0609070205080204" pitchFamily="49" charset="-128"/>
                      </a:endParaRPr>
                    </a:p>
                  </a:txBody>
                  <a:tcPr marL="0" marR="0" marT="0" marB="0" anchor="ctr"/>
                </a:tc>
                <a:tc>
                  <a:txBody>
                    <a:bodyPr/>
                    <a:lstStyle/>
                    <a:p>
                      <a:pPr algn="ctr">
                        <a:spcAft>
                          <a:spcPts val="0"/>
                        </a:spcAft>
                      </a:pPr>
                      <a:r>
                        <a:rPr lang="en-001" sz="1400" dirty="0">
                          <a:effectLst/>
                          <a:latin typeface="Calibri" panose="020F0502020204030204" pitchFamily="34" charset="0"/>
                          <a:ea typeface="Times New Roman" panose="02020603050405020304" pitchFamily="18" charset="0"/>
                        </a:rPr>
                        <a:t>17.54%</a:t>
                      </a:r>
                      <a:endParaRPr lang="en-001" sz="1600" dirty="0">
                        <a:effectLst/>
                        <a:latin typeface="Calibri" panose="020F0502020204030204" pitchFamily="34" charset="0"/>
                        <a:ea typeface="ＭＳ ゴシック" panose="020B0609070205080204" pitchFamily="49" charset="-128"/>
                      </a:endParaRPr>
                    </a:p>
                  </a:txBody>
                  <a:tcPr marL="0" marR="0" marT="0" marB="0" anchor="ctr"/>
                </a:tc>
                <a:extLst>
                  <a:ext uri="{0D108BD9-81ED-4DB2-BD59-A6C34878D82A}">
                    <a16:rowId xmlns:a16="http://schemas.microsoft.com/office/drawing/2014/main" val="975415097"/>
                  </a:ext>
                </a:extLst>
              </a:tr>
            </a:tbl>
          </a:graphicData>
        </a:graphic>
      </p:graphicFrame>
    </p:spTree>
    <p:extLst>
      <p:ext uri="{BB962C8B-B14F-4D97-AF65-F5344CB8AC3E}">
        <p14:creationId xmlns:p14="http://schemas.microsoft.com/office/powerpoint/2010/main" val="755198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3" name="コンテンツ プレースホルダー 2"/>
          <p:cNvSpPr>
            <a:spLocks noGrp="1"/>
          </p:cNvSpPr>
          <p:nvPr>
            <p:ph idx="1"/>
          </p:nvPr>
        </p:nvSpPr>
        <p:spPr>
          <a:xfrm>
            <a:off x="253617" y="3429000"/>
            <a:ext cx="8712968" cy="2743200"/>
          </a:xfrm>
        </p:spPr>
        <p:txBody>
          <a:bodyPr/>
          <a:lstStyle/>
          <a:p>
            <a:endParaRPr lang="en-US" altLang="ja-JP" sz="2400" b="1" dirty="0"/>
          </a:p>
          <a:p>
            <a:r>
              <a:rPr lang="en-US" altLang="ja-JP" sz="2400" b="1" dirty="0"/>
              <a:t>Technical discussion as Task Group</a:t>
            </a:r>
          </a:p>
          <a:p>
            <a:pPr lvl="1"/>
            <a:r>
              <a:rPr lang="en-US" altLang="ja-JP" sz="2200" b="1" dirty="0"/>
              <a:t>Call for Intent</a:t>
            </a:r>
          </a:p>
          <a:p>
            <a:pPr lvl="1"/>
            <a:r>
              <a:rPr lang="en-US" altLang="ja-JP" sz="2200" b="1" dirty="0"/>
              <a:t>Call for Proposals</a:t>
            </a:r>
          </a:p>
          <a:p>
            <a:pPr marL="0" indent="0">
              <a:buNone/>
            </a:pPr>
            <a:endParaRPr kumimoji="1" lang="en-US" altLang="ja-JP" sz="2400" b="1"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7" name="Rectangle 4">
            <a:extLst>
              <a:ext uri="{FF2B5EF4-FFF2-40B4-BE49-F238E27FC236}">
                <a16:creationId xmlns:a16="http://schemas.microsoft.com/office/drawing/2014/main" id="{FAD2BD6F-436C-4820-A85F-0221C7659E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8" name="テキスト ボックス 7">
            <a:extLst>
              <a:ext uri="{FF2B5EF4-FFF2-40B4-BE49-F238E27FC236}">
                <a16:creationId xmlns:a16="http://schemas.microsoft.com/office/drawing/2014/main" id="{431EA54F-CF1A-4057-BDBD-3E614131AB11}"/>
              </a:ext>
            </a:extLst>
          </p:cNvPr>
          <p:cNvSpPr txBox="1"/>
          <p:nvPr/>
        </p:nvSpPr>
        <p:spPr>
          <a:xfrm>
            <a:off x="469641" y="1944468"/>
            <a:ext cx="8280920" cy="1569660"/>
          </a:xfrm>
          <a:prstGeom prst="rect">
            <a:avLst/>
          </a:prstGeom>
          <a:noFill/>
        </p:spPr>
        <p:txBody>
          <a:bodyPr wrap="square" rtlCol="0">
            <a:spAutoFit/>
          </a:bodyPr>
          <a:lstStyle/>
          <a:p>
            <a:r>
              <a:rPr lang="en-US" sz="2400" dirty="0">
                <a:latin typeface="+mn-lt"/>
              </a:rPr>
              <a:t>(Instruction from 802.15 WG Vice Chair:)</a:t>
            </a:r>
          </a:p>
          <a:p>
            <a:r>
              <a:rPr lang="en-US" sz="2400" dirty="0">
                <a:latin typeface="+mn-lt"/>
              </a:rPr>
              <a:t>IG JRE should act as a task group and accomplish its goals since the IEEE SA allows work on a project for up to 6 months before requiring </a:t>
            </a:r>
            <a:r>
              <a:rPr lang="en-US" sz="2400" dirty="0" err="1">
                <a:latin typeface="+mn-lt"/>
              </a:rPr>
              <a:t>NesCom</a:t>
            </a:r>
            <a:r>
              <a:rPr lang="en-US" sz="2400" dirty="0">
                <a:latin typeface="+mn-lt"/>
              </a:rPr>
              <a:t> approval.</a:t>
            </a:r>
            <a:endParaRPr lang="en-001" sz="2400" dirty="0">
              <a:latin typeface="+mn-lt"/>
            </a:endParaRPr>
          </a:p>
        </p:txBody>
      </p:sp>
    </p:spTree>
    <p:extLst>
      <p:ext uri="{BB962C8B-B14F-4D97-AF65-F5344CB8AC3E}">
        <p14:creationId xmlns:p14="http://schemas.microsoft.com/office/powerpoint/2010/main" val="3569724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48680"/>
            <a:ext cx="9144000" cy="1066800"/>
          </a:xfrm>
        </p:spPr>
        <p:txBody>
          <a:bodyPr/>
          <a:lstStyle/>
          <a:p>
            <a:r>
              <a:rPr kumimoji="1" lang="en-US" altLang="ja-JP" sz="3200" dirty="0"/>
              <a:t>Next meeting information</a:t>
            </a:r>
            <a:br>
              <a:rPr lang="en-US" altLang="ja-JP" sz="3200" dirty="0"/>
            </a:br>
            <a:r>
              <a:rPr lang="en-US" altLang="ja-JP" sz="3200" dirty="0"/>
              <a:t>(September Virtual Interim  14-18</a:t>
            </a:r>
            <a:r>
              <a:rPr lang="en-US" altLang="ja-JP" sz="3200" baseline="30000" dirty="0"/>
              <a:t>th</a:t>
            </a:r>
            <a:r>
              <a:rPr lang="en-US" altLang="ja-JP" sz="3200" dirty="0"/>
              <a:t> September)</a:t>
            </a:r>
            <a:endParaRPr kumimoji="1" lang="ja-JP" altLang="en-US" sz="3200" dirty="0"/>
          </a:p>
        </p:txBody>
      </p:sp>
      <p:sp>
        <p:nvSpPr>
          <p:cNvPr id="5" name="フッター プレースホルダー 4"/>
          <p:cNvSpPr>
            <a:spLocks noGrp="1"/>
          </p:cNvSpPr>
          <p:nvPr>
            <p:ph type="ftr" sz="quarter" idx="11"/>
          </p:nvPr>
        </p:nvSpPr>
        <p:spPr>
          <a:xfrm>
            <a:off x="4834855" y="6475413"/>
            <a:ext cx="3750568" cy="193947"/>
          </a:xfrm>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a:xfrm>
            <a:off x="4299589" y="6475414"/>
            <a:ext cx="570670" cy="184666"/>
          </a:xfrm>
        </p:spPr>
        <p:txBody>
          <a:bodyPr/>
          <a:lstStyle/>
          <a:p>
            <a:r>
              <a:rPr lang="en-US" altLang="ja-JP"/>
              <a:t>Slide </a:t>
            </a:r>
            <a:fld id="{A6DDE607-0C69-4706-A6D7-4AC89CFAEDDB}" type="slidenum">
              <a:rPr lang="en-US" altLang="ja-JP" smtClean="0"/>
              <a:pPr/>
              <a:t>13</a:t>
            </a:fld>
            <a:endParaRPr lang="en-US" altLang="ja-JP"/>
          </a:p>
        </p:txBody>
      </p:sp>
      <p:sp>
        <p:nvSpPr>
          <p:cNvPr id="10" name="テキスト ボックス 9"/>
          <p:cNvSpPr txBox="1"/>
          <p:nvPr/>
        </p:nvSpPr>
        <p:spPr>
          <a:xfrm>
            <a:off x="304503" y="1615421"/>
            <a:ext cx="8280920" cy="707886"/>
          </a:xfrm>
          <a:prstGeom prst="rect">
            <a:avLst/>
          </a:prstGeom>
          <a:noFill/>
        </p:spPr>
        <p:txBody>
          <a:bodyPr wrap="square" rtlCol="0">
            <a:spAutoFit/>
          </a:bodyPr>
          <a:lstStyle/>
          <a:p>
            <a:r>
              <a:rPr kumimoji="1" lang="en-US" altLang="ja-JP" sz="2000" dirty="0">
                <a:latin typeface="+mn-lt"/>
              </a:rPr>
              <a:t>We plan 2 sessions for the September Virtual Interim.</a:t>
            </a:r>
          </a:p>
          <a:p>
            <a:r>
              <a:rPr kumimoji="1" lang="en-US" altLang="ja-JP" sz="2000" dirty="0">
                <a:latin typeface="+mn-lt"/>
              </a:rPr>
              <a:t>Could you tell us your preference from followings?</a:t>
            </a:r>
            <a:endParaRPr kumimoji="1" lang="ja-JP" altLang="en-US" sz="2000" dirty="0">
              <a:latin typeface="+mn-lt"/>
            </a:endParaRPr>
          </a:p>
        </p:txBody>
      </p:sp>
      <p:sp>
        <p:nvSpPr>
          <p:cNvPr id="9" name="Rectangle 4">
            <a:extLst>
              <a:ext uri="{FF2B5EF4-FFF2-40B4-BE49-F238E27FC236}">
                <a16:creationId xmlns:a16="http://schemas.microsoft.com/office/drawing/2014/main" id="{0AFCB13A-D0A2-4B8A-A254-5E395CC749C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graphicFrame>
        <p:nvGraphicFramePr>
          <p:cNvPr id="11" name="表 10">
            <a:extLst>
              <a:ext uri="{FF2B5EF4-FFF2-40B4-BE49-F238E27FC236}">
                <a16:creationId xmlns:a16="http://schemas.microsoft.com/office/drawing/2014/main" id="{5B735AD7-152E-46C3-B3CE-DD8962C71AD8}"/>
              </a:ext>
            </a:extLst>
          </p:cNvPr>
          <p:cNvGraphicFramePr>
            <a:graphicFrameLocks noGrp="1"/>
          </p:cNvGraphicFramePr>
          <p:nvPr>
            <p:extLst>
              <p:ext uri="{D42A27DB-BD31-4B8C-83A1-F6EECF244321}">
                <p14:modId xmlns:p14="http://schemas.microsoft.com/office/powerpoint/2010/main" val="3325873853"/>
              </p:ext>
            </p:extLst>
          </p:nvPr>
        </p:nvGraphicFramePr>
        <p:xfrm>
          <a:off x="117841" y="2323307"/>
          <a:ext cx="8846648" cy="3931920"/>
        </p:xfrm>
        <a:graphic>
          <a:graphicData uri="http://schemas.openxmlformats.org/drawingml/2006/table">
            <a:tbl>
              <a:tblPr firstRow="1" bandRow="1">
                <a:tableStyleId>{5C22544A-7EE6-4342-B048-85BDC9FD1C3A}</a:tableStyleId>
              </a:tblPr>
              <a:tblGrid>
                <a:gridCol w="1491324">
                  <a:extLst>
                    <a:ext uri="{9D8B030D-6E8A-4147-A177-3AD203B41FA5}">
                      <a16:colId xmlns:a16="http://schemas.microsoft.com/office/drawing/2014/main" val="20000"/>
                    </a:ext>
                  </a:extLst>
                </a:gridCol>
                <a:gridCol w="1459336">
                  <a:extLst>
                    <a:ext uri="{9D8B030D-6E8A-4147-A177-3AD203B41FA5}">
                      <a16:colId xmlns:a16="http://schemas.microsoft.com/office/drawing/2014/main" val="20001"/>
                    </a:ext>
                  </a:extLst>
                </a:gridCol>
                <a:gridCol w="1459336">
                  <a:extLst>
                    <a:ext uri="{9D8B030D-6E8A-4147-A177-3AD203B41FA5}">
                      <a16:colId xmlns:a16="http://schemas.microsoft.com/office/drawing/2014/main" val="20002"/>
                    </a:ext>
                  </a:extLst>
                </a:gridCol>
                <a:gridCol w="1459336">
                  <a:extLst>
                    <a:ext uri="{9D8B030D-6E8A-4147-A177-3AD203B41FA5}">
                      <a16:colId xmlns:a16="http://schemas.microsoft.com/office/drawing/2014/main" val="20003"/>
                    </a:ext>
                  </a:extLst>
                </a:gridCol>
                <a:gridCol w="1459336">
                  <a:extLst>
                    <a:ext uri="{9D8B030D-6E8A-4147-A177-3AD203B41FA5}">
                      <a16:colId xmlns:a16="http://schemas.microsoft.com/office/drawing/2014/main" val="20004"/>
                    </a:ext>
                  </a:extLst>
                </a:gridCol>
                <a:gridCol w="1517980">
                  <a:extLst>
                    <a:ext uri="{9D8B030D-6E8A-4147-A177-3AD203B41FA5}">
                      <a16:colId xmlns:a16="http://schemas.microsoft.com/office/drawing/2014/main" val="10902143"/>
                    </a:ext>
                  </a:extLst>
                </a:gridCol>
              </a:tblGrid>
              <a:tr h="449590">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tc>
                  <a:txBody>
                    <a:bodyPr/>
                    <a:lstStyle/>
                    <a:p>
                      <a:r>
                        <a:rPr kumimoji="1" lang="en-US" altLang="ja-JP" dirty="0"/>
                        <a:t>event</a:t>
                      </a:r>
                      <a:endParaRPr kumimoji="1" lang="ja-JP" altLang="en-US" dirty="0"/>
                    </a:p>
                  </a:txBody>
                  <a:tcPr/>
                </a:tc>
                <a:extLst>
                  <a:ext uri="{0D108BD9-81ED-4DB2-BD59-A6C34878D82A}">
                    <a16:rowId xmlns:a16="http://schemas.microsoft.com/office/drawing/2014/main" val="10000"/>
                  </a:ext>
                </a:extLst>
              </a:tr>
              <a:tr h="393605">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solidFill>
                      <a:srgbClr val="FFFF00"/>
                    </a:solidFill>
                  </a:tcPr>
                </a:tc>
                <a:tc>
                  <a:txBody>
                    <a:bodyPr/>
                    <a:lstStyle/>
                    <a:p>
                      <a:r>
                        <a:rPr kumimoji="1" lang="en-US" altLang="ja-JP" sz="1000" dirty="0">
                          <a:latin typeface="+mn-ea"/>
                          <a:ea typeface="+mn-ea"/>
                        </a:rPr>
                        <a:t>Opening Interim</a:t>
                      </a:r>
                    </a:p>
                  </a:txBody>
                  <a:tcPr>
                    <a:solidFill>
                      <a:srgbClr val="FFFF00"/>
                    </a:solidFill>
                  </a:tcPr>
                </a:tc>
                <a:extLst>
                  <a:ext uri="{0D108BD9-81ED-4DB2-BD59-A6C34878D82A}">
                    <a16:rowId xmlns:a16="http://schemas.microsoft.com/office/drawing/2014/main" val="817179428"/>
                  </a:ext>
                </a:extLst>
              </a:tr>
              <a:tr h="394741">
                <a:tc>
                  <a:txBody>
                    <a:bodyPr/>
                    <a:lstStyle/>
                    <a:p>
                      <a:r>
                        <a:rPr kumimoji="1" lang="en-US" altLang="ja-JP" sz="1000" dirty="0">
                          <a:latin typeface="+mn-ea"/>
                          <a:ea typeface="+mn-ea"/>
                        </a:rPr>
                        <a:t>Wednesday</a:t>
                      </a:r>
                    </a:p>
                    <a:p>
                      <a:r>
                        <a:rPr kumimoji="1" lang="en-US" altLang="ja-JP" sz="1000" dirty="0">
                          <a:latin typeface="+mn-ea"/>
                          <a:ea typeface="+mn-ea"/>
                        </a:rPr>
                        <a:t>September 16</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23:00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18:00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a:t>
                      </a:r>
                    </a:p>
                  </a:txBody>
                  <a:tcPr>
                    <a:lnB w="38100" cap="flat" cmpd="sng" algn="ctr">
                      <a:solidFill>
                        <a:schemeClr val="accent6"/>
                      </a:solidFill>
                      <a:prstDash val="solid"/>
                      <a:round/>
                      <a:headEnd type="none" w="med" len="med"/>
                      <a:tailEnd type="none" w="med" len="med"/>
                    </a:lnB>
                  </a:tcPr>
                </a:tc>
                <a:tc>
                  <a:txBody>
                    <a:bodyPr/>
                    <a:lstStyle/>
                    <a:p>
                      <a:endParaRPr kumimoji="1" lang="en-US" altLang="ja-JP" sz="1000" dirty="0">
                        <a:latin typeface="+mn-ea"/>
                        <a:ea typeface="+mn-ea"/>
                      </a:endParaRPr>
                    </a:p>
                  </a:txBody>
                  <a:tcPr>
                    <a:lnB w="381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60171010"/>
                  </a:ext>
                </a:extLst>
              </a:tr>
              <a:tr h="323869">
                <a:tc>
                  <a:txBody>
                    <a:bodyPr/>
                    <a:lstStyle/>
                    <a:p>
                      <a:r>
                        <a:rPr kumimoji="1" lang="en-US" altLang="ja-JP" sz="1000" dirty="0">
                          <a:latin typeface="+mn-ea"/>
                          <a:ea typeface="+mn-ea"/>
                        </a:rPr>
                        <a:t>Thursday</a:t>
                      </a:r>
                    </a:p>
                    <a:p>
                      <a:r>
                        <a:rPr kumimoji="1" lang="en-US" altLang="ja-JP" sz="1000" dirty="0">
                          <a:latin typeface="+mn-ea"/>
                          <a:ea typeface="+mn-ea"/>
                        </a:rPr>
                        <a:t>September 17</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7:00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Wednesday</a:t>
                      </a:r>
                    </a:p>
                    <a:p>
                      <a:r>
                        <a:rPr kumimoji="1" lang="en-US" altLang="ja-JP" sz="1000" dirty="0">
                          <a:latin typeface="+mn-ea"/>
                          <a:ea typeface="+mn-ea"/>
                        </a:rPr>
                        <a:t>September 16</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23:00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Wednesday</a:t>
                      </a:r>
                    </a:p>
                    <a:p>
                      <a:r>
                        <a:rPr kumimoji="1" lang="en-US" altLang="ja-JP" sz="1000" dirty="0">
                          <a:latin typeface="+mn-ea"/>
                          <a:ea typeface="+mn-ea"/>
                        </a:rPr>
                        <a:t>September 16</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18:00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Wednesday</a:t>
                      </a:r>
                    </a:p>
                    <a:p>
                      <a:r>
                        <a:rPr kumimoji="1" lang="en-US" altLang="ja-JP" sz="1000" dirty="0">
                          <a:latin typeface="+mn-ea"/>
                          <a:ea typeface="+mn-ea"/>
                        </a:rPr>
                        <a:t>September 16</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17:00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Wednesday</a:t>
                      </a:r>
                    </a:p>
                    <a:p>
                      <a:r>
                        <a:rPr kumimoji="1" lang="en-US" altLang="ja-JP" sz="1000" dirty="0">
                          <a:latin typeface="+mn-ea"/>
                          <a:ea typeface="+mn-ea"/>
                        </a:rPr>
                        <a:t>September 16</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JRE Session1</a:t>
                      </a:r>
                    </a:p>
                  </a:txBody>
                  <a:tcPr>
                    <a:lnT w="381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2111643834"/>
                  </a:ext>
                </a:extLst>
              </a:tr>
              <a:tr h="252997">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Thursday</a:t>
                      </a:r>
                    </a:p>
                    <a:p>
                      <a:r>
                        <a:rPr kumimoji="1" lang="en-US" altLang="ja-JP" sz="1000" dirty="0">
                          <a:latin typeface="+mn-ea"/>
                          <a:ea typeface="+mn-ea"/>
                        </a:rPr>
                        <a:t>September 17</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23:00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Thursday</a:t>
                      </a:r>
                    </a:p>
                    <a:p>
                      <a:r>
                        <a:rPr kumimoji="1" lang="en-US" altLang="ja-JP" sz="1000" dirty="0">
                          <a:latin typeface="+mn-ea"/>
                          <a:ea typeface="+mn-ea"/>
                        </a:rPr>
                        <a:t>September 17</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18:00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Thursday</a:t>
                      </a:r>
                    </a:p>
                    <a:p>
                      <a:r>
                        <a:rPr kumimoji="1" lang="en-US" altLang="ja-JP" sz="1000" dirty="0">
                          <a:latin typeface="+mn-ea"/>
                          <a:ea typeface="+mn-ea"/>
                        </a:rPr>
                        <a:t>September 17</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000" dirty="0">
                          <a:latin typeface="+mn-ea"/>
                          <a:ea typeface="+mn-ea"/>
                        </a:rPr>
                        <a:t>Thursday</a:t>
                      </a:r>
                    </a:p>
                    <a:p>
                      <a:r>
                        <a:rPr kumimoji="1" lang="en-US" altLang="ja-JP" sz="1000" dirty="0">
                          <a:latin typeface="+mn-ea"/>
                          <a:ea typeface="+mn-ea"/>
                        </a:rPr>
                        <a:t>September 17</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a:t>
                      </a:r>
                    </a:p>
                  </a:txBody>
                  <a:tcPr>
                    <a:lnB w="38100" cap="flat" cmpd="sng" algn="ctr">
                      <a:solidFill>
                        <a:schemeClr val="accent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n-ea"/>
                          <a:ea typeface="+mn-ea"/>
                        </a:rPr>
                        <a:t>JRE Session2</a:t>
                      </a:r>
                    </a:p>
                    <a:p>
                      <a:endParaRPr kumimoji="1" lang="en-US" altLang="ja-JP" sz="1000" dirty="0">
                        <a:latin typeface="+mn-ea"/>
                        <a:ea typeface="+mn-ea"/>
                      </a:endParaRPr>
                    </a:p>
                  </a:txBody>
                  <a:tcPr>
                    <a:lnB w="381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905602644"/>
                  </a:ext>
                </a:extLst>
              </a:tr>
              <a:tr h="398149">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22:00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14:00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08:00</a:t>
                      </a:r>
                    </a:p>
                  </a:txBody>
                  <a:tcPr>
                    <a:lnT w="38100" cap="flat" cmpd="sng" algn="ctr">
                      <a:solidFill>
                        <a:schemeClr val="accent6"/>
                      </a:solidFill>
                      <a:prstDash val="solid"/>
                      <a:round/>
                      <a:headEnd type="none" w="med" len="med"/>
                      <a:tailEnd type="none" w="med" len="med"/>
                    </a:lnT>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06:00</a:t>
                      </a:r>
                    </a:p>
                  </a:txBody>
                  <a:tcPr>
                    <a:lnT w="38100" cap="flat" cmpd="sng" algn="ctr">
                      <a:solidFill>
                        <a:schemeClr val="accent6"/>
                      </a:solidFill>
                      <a:prstDash val="solid"/>
                      <a:round/>
                      <a:headEnd type="none" w="med" len="med"/>
                      <a:tailEnd type="none" w="med" len="med"/>
                    </a:lnT>
                  </a:tcPr>
                </a:tc>
                <a:tc>
                  <a:txBody>
                    <a:bodyPr/>
                    <a:lstStyle/>
                    <a:p>
                      <a:endParaRPr kumimoji="1" lang="en-US" altLang="ja-JP" sz="1000" dirty="0">
                        <a:latin typeface="+mn-ea"/>
                        <a:ea typeface="+mn-ea"/>
                      </a:endParaRPr>
                    </a:p>
                  </a:txBody>
                  <a:tcPr>
                    <a:lnT w="381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3105103674"/>
                  </a:ext>
                </a:extLst>
              </a:tr>
              <a:tr h="0">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solidFill>
                      <a:srgbClr val="FFFF00"/>
                    </a:solidFill>
                  </a:tcPr>
                </a:tc>
                <a:tc>
                  <a:txBody>
                    <a:bodyPr/>
                    <a:lstStyle/>
                    <a:p>
                      <a:r>
                        <a:rPr kumimoji="1" lang="en-US" altLang="ja-JP" sz="1000" dirty="0">
                          <a:latin typeface="+mn-ea"/>
                          <a:ea typeface="+mn-ea"/>
                        </a:rPr>
                        <a:t>Closing Interim</a:t>
                      </a:r>
                    </a:p>
                  </a:txBody>
                  <a:tcPr>
                    <a:solidFill>
                      <a:srgbClr val="FFFF00"/>
                    </a:solidFill>
                  </a:tcPr>
                </a:tc>
                <a:extLst>
                  <a:ext uri="{0D108BD9-81ED-4DB2-BD59-A6C34878D82A}">
                    <a16:rowId xmlns:a16="http://schemas.microsoft.com/office/drawing/2014/main" val="4171053702"/>
                  </a:ext>
                </a:extLst>
              </a:tr>
            </a:tbl>
          </a:graphicData>
        </a:graphic>
      </p:graphicFrame>
    </p:spTree>
    <p:extLst>
      <p:ext uri="{BB962C8B-B14F-4D97-AF65-F5344CB8AC3E}">
        <p14:creationId xmlns:p14="http://schemas.microsoft.com/office/powerpoint/2010/main" val="885018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6" name="日付プレースホルダー 5">
            <a:extLst>
              <a:ext uri="{FF2B5EF4-FFF2-40B4-BE49-F238E27FC236}">
                <a16:creationId xmlns:a16="http://schemas.microsoft.com/office/drawing/2014/main" id="{EF532F32-14D5-4469-AC48-37BCE66EA0E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4082103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15</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“IG JRE”  interest group.</a:t>
            </a:r>
            <a:br>
              <a:rPr lang="en-GB" sz="1400" dirty="0"/>
            </a:br>
            <a:endParaRPr lang="en-GB" sz="1400" dirty="0"/>
          </a:p>
          <a:p>
            <a:r>
              <a:rPr lang="en-GB" sz="1400" dirty="0"/>
              <a:t>For help with obtaining document numbers, document formatting, document uploading and contribution scheduling, please contract the 802.15 IG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endParaRPr lang="de-DE" sz="1400" dirty="0"/>
          </a:p>
        </p:txBody>
      </p:sp>
      <p:sp>
        <p:nvSpPr>
          <p:cNvPr id="7" name="Rectangle 4">
            <a:extLst>
              <a:ext uri="{FF2B5EF4-FFF2-40B4-BE49-F238E27FC236}">
                <a16:creationId xmlns:a16="http://schemas.microsoft.com/office/drawing/2014/main" id="{16B50206-9F87-4CF8-9A41-E91FA61806F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7:00(JST), September 11</a:t>
            </a:r>
            <a:r>
              <a:rPr lang="en-US" altLang="ja-JP" baseline="30000" dirty="0"/>
              <a:t>th</a:t>
            </a:r>
            <a:r>
              <a:rPr lang="en-US" altLang="ja-JP" dirty="0"/>
              <a:t>,2020</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6" name="Rectangle 4">
            <a:extLst>
              <a:ext uri="{FF2B5EF4-FFF2-40B4-BE49-F238E27FC236}">
                <a16:creationId xmlns:a16="http://schemas.microsoft.com/office/drawing/2014/main" id="{600E4DB5-F86D-43EC-AB6D-2284A90CD4C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endParaRPr lang="en-US" altLang="ja-JP" dirty="0"/>
          </a:p>
          <a:p>
            <a:pPr lvl="1"/>
            <a:r>
              <a:rPr lang="en-US" altLang="ja-JP" dirty="0"/>
              <a:t>Acting secretary is Phil Beecher</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7" name="Rectangle 4">
            <a:extLst>
              <a:ext uri="{FF2B5EF4-FFF2-40B4-BE49-F238E27FC236}">
                <a16:creationId xmlns:a16="http://schemas.microsoft.com/office/drawing/2014/main" id="{FB3965CC-1502-42B7-AD79-3CA017035F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7" name="Rectangle 4">
            <a:extLst>
              <a:ext uri="{FF2B5EF4-FFF2-40B4-BE49-F238E27FC236}">
                <a16:creationId xmlns:a16="http://schemas.microsoft.com/office/drawing/2014/main" id="{85126979-1EC9-4722-B3F1-38989CD6EF8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7" name="Rectangle 4">
            <a:extLst>
              <a:ext uri="{FF2B5EF4-FFF2-40B4-BE49-F238E27FC236}">
                <a16:creationId xmlns:a16="http://schemas.microsoft.com/office/drawing/2014/main" id="{D0040E7D-DE24-4AE4-A9B1-11F63610254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7" name="Rectangle 4">
            <a:extLst>
              <a:ext uri="{FF2B5EF4-FFF2-40B4-BE49-F238E27FC236}">
                <a16:creationId xmlns:a16="http://schemas.microsoft.com/office/drawing/2014/main" id="{48898A55-932E-4858-B127-B427798F68A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7" name="Rectangle 4">
            <a:extLst>
              <a:ext uri="{FF2B5EF4-FFF2-40B4-BE49-F238E27FC236}">
                <a16:creationId xmlns:a16="http://schemas.microsoft.com/office/drawing/2014/main" id="{6B44BC68-DCB2-4384-8E13-52951ECCC08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7" name="Rectangle 4">
            <a:extLst>
              <a:ext uri="{FF2B5EF4-FFF2-40B4-BE49-F238E27FC236}">
                <a16:creationId xmlns:a16="http://schemas.microsoft.com/office/drawing/2014/main" id="{01698A37-7072-40EF-9026-0F8F491DDFE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4211304882"/>
              </p:ext>
            </p:extLst>
          </p:nvPr>
        </p:nvGraphicFramePr>
        <p:xfrm>
          <a:off x="269522" y="2764972"/>
          <a:ext cx="8604955" cy="3623815"/>
        </p:xfrm>
        <a:graphic>
          <a:graphicData uri="http://schemas.openxmlformats.org/drawingml/2006/table">
            <a:tbl>
              <a:tblPr firstRow="1" firstCol="1" bandRow="1">
                <a:tableStyleId>{21E4AEA4-8DFA-4A89-87EB-49C32662AFE0}</a:tableStyleId>
              </a:tblPr>
              <a:tblGrid>
                <a:gridCol w="2968626">
                  <a:extLst>
                    <a:ext uri="{9D8B030D-6E8A-4147-A177-3AD203B41FA5}">
                      <a16:colId xmlns:a16="http://schemas.microsoft.com/office/drawing/2014/main" val="20000"/>
                    </a:ext>
                  </a:extLst>
                </a:gridCol>
                <a:gridCol w="1819905">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a:t>
                      </a:r>
                      <a:r>
                        <a:rPr lang="en-US" altLang="ja-JP" sz="1800" dirty="0" err="1">
                          <a:effectLst/>
                          <a:latin typeface="+mn-lt"/>
                          <a:ea typeface="游明朝"/>
                          <a:cs typeface="Times New Roman"/>
                        </a:rPr>
                        <a:t>oder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Phil</a:t>
                      </a:r>
                      <a:r>
                        <a:rPr lang="en-GB" altLang="ja-JP" sz="1800" baseline="0" dirty="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Approval</a:t>
                      </a:r>
                      <a:r>
                        <a:rPr lang="en-US" altLang="ja-JP" sz="1800" baseline="0" dirty="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a:effectLst/>
                          <a:latin typeface="+mn-lt"/>
                        </a:rPr>
                        <a:t>5</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25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Ballot Result of PAR/CSD</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l">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7"/>
                  </a:ext>
                </a:extLst>
              </a:tr>
              <a:tr h="294171">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45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nvGraphicFramePr>
        <p:xfrm>
          <a:off x="107504" y="1124744"/>
          <a:ext cx="8928995" cy="1554480"/>
        </p:xfrm>
        <a:graphic>
          <a:graphicData uri="http://schemas.openxmlformats.org/drawingml/2006/table">
            <a:tbl>
              <a:tblPr firstRow="1" bandRow="1">
                <a:tableStyleId>{5C22544A-7EE6-4342-B048-85BDC9FD1C3A}</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extLst>
                  <a:ext uri="{0D108BD9-81ED-4DB2-BD59-A6C34878D82A}">
                    <a16:rowId xmlns:a16="http://schemas.microsoft.com/office/drawing/2014/main" val="10000"/>
                  </a:ext>
                </a:extLst>
              </a:tr>
              <a:tr h="734380">
                <a:tc>
                  <a:txBody>
                    <a:bodyPr/>
                    <a:lstStyle/>
                    <a:p>
                      <a:r>
                        <a:rPr kumimoji="1" lang="en-US" altLang="ja-JP" dirty="0">
                          <a:latin typeface="+mn-ea"/>
                          <a:ea typeface="+mn-ea"/>
                        </a:rPr>
                        <a:t>Friday</a:t>
                      </a:r>
                    </a:p>
                    <a:p>
                      <a:r>
                        <a:rPr kumimoji="1" lang="en-US" altLang="ja-JP" dirty="0">
                          <a:latin typeface="+mn-ea"/>
                          <a:ea typeface="+mn-ea"/>
                        </a:rPr>
                        <a:t>September 11</a:t>
                      </a:r>
                      <a:r>
                        <a:rPr kumimoji="1" lang="en-US" altLang="ja-JP" baseline="30000" dirty="0">
                          <a:latin typeface="+mn-ea"/>
                          <a:ea typeface="+mn-ea"/>
                        </a:rPr>
                        <a:t>th </a:t>
                      </a:r>
                      <a:endParaRPr kumimoji="1" lang="en-US" altLang="ja-JP" dirty="0">
                        <a:latin typeface="+mn-ea"/>
                        <a:ea typeface="+mn-ea"/>
                      </a:endParaRPr>
                    </a:p>
                    <a:p>
                      <a:r>
                        <a:rPr kumimoji="1" lang="en-US" altLang="ja-JP" dirty="0">
                          <a:latin typeface="+mn-ea"/>
                          <a:ea typeface="+mn-ea"/>
                        </a:rPr>
                        <a:t>7:00-8:00</a:t>
                      </a:r>
                    </a:p>
                  </a:txBody>
                  <a:tcPr/>
                </a:tc>
                <a:tc>
                  <a:txBody>
                    <a:bodyPr/>
                    <a:lstStyle/>
                    <a:p>
                      <a:r>
                        <a:rPr kumimoji="1" lang="en-US" altLang="ja-JP" dirty="0">
                          <a:latin typeface="+mn-ea"/>
                          <a:ea typeface="+mn-ea"/>
                        </a:rPr>
                        <a:t>Thursday</a:t>
                      </a:r>
                    </a:p>
                    <a:p>
                      <a:r>
                        <a:rPr kumimoji="1" lang="en-US" altLang="ja-JP" dirty="0">
                          <a:latin typeface="+mn-ea"/>
                          <a:ea typeface="+mn-ea"/>
                        </a:rPr>
                        <a:t>September 10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September 10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September 10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mn-ea"/>
                          <a:ea typeface="+mn-ea"/>
                        </a:rPr>
                        <a:t>Thursday</a:t>
                      </a:r>
                    </a:p>
                    <a:p>
                      <a:r>
                        <a:rPr kumimoji="1" lang="en-US" altLang="ja-JP" dirty="0">
                          <a:latin typeface="+mn-ea"/>
                          <a:ea typeface="+mn-ea"/>
                        </a:rPr>
                        <a:t>September 10</a:t>
                      </a:r>
                      <a:r>
                        <a:rPr kumimoji="1" lang="en-US" altLang="ja-JP" baseline="30000" dirty="0">
                          <a:latin typeface="+mn-ea"/>
                          <a:ea typeface="+mn-ea"/>
                        </a:rPr>
                        <a:t>th</a:t>
                      </a:r>
                      <a:endParaRPr kumimoji="1" lang="en-US" altLang="ja-JP" dirty="0">
                        <a:latin typeface="+mn-ea"/>
                        <a:ea typeface="+mn-ea"/>
                      </a:endParaRPr>
                    </a:p>
                    <a:p>
                      <a:r>
                        <a:rPr kumimoji="1" lang="en-US" altLang="ja-JP" dirty="0">
                          <a:latin typeface="+mn-ea"/>
                          <a:ea typeface="+mn-ea"/>
                        </a:rPr>
                        <a:t>15:00-16:00</a:t>
                      </a:r>
                    </a:p>
                  </a:txBody>
                  <a:tcPr/>
                </a:tc>
                <a:extLst>
                  <a:ext uri="{0D108BD9-81ED-4DB2-BD59-A6C34878D82A}">
                    <a16:rowId xmlns:a16="http://schemas.microsoft.com/office/drawing/2014/main" val="10001"/>
                  </a:ext>
                </a:extLst>
              </a:tr>
            </a:tbl>
          </a:graphicData>
        </a:graphic>
      </p:graphicFrame>
      <p:sp>
        <p:nvSpPr>
          <p:cNvPr id="9" name="Rectangle 4">
            <a:extLst>
              <a:ext uri="{FF2B5EF4-FFF2-40B4-BE49-F238E27FC236}">
                <a16:creationId xmlns:a16="http://schemas.microsoft.com/office/drawing/2014/main" id="{7F4A8406-7A4B-46CD-BF45-DD619D1CBEE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1681</TotalTime>
  <Words>1125</Words>
  <Application>Microsoft Office PowerPoint</Application>
  <PresentationFormat>画面に合わせる (4:3)</PresentationFormat>
  <Paragraphs>316</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Meiryo UI</vt:lpstr>
      <vt:lpstr>Monotype Sorts</vt:lpstr>
      <vt:lpstr>Arial</vt:lpstr>
      <vt:lpstr>Calibri</vt:lpstr>
      <vt:lpstr>Times New Roman</vt:lpstr>
      <vt:lpstr>15-20-xxxx-00-jre0-ig-jre-call-for-contributions</vt:lpstr>
      <vt:lpstr>PowerPoint プレゼンテーション</vt:lpstr>
      <vt:lpstr>IEEE 802.15 IG JRE  Teleconference  Opening report  on 7:00(JST), September 11th,2020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Approval of  the previous meeting minutes</vt:lpstr>
      <vt:lpstr>Letter Ballot Results (LB177:10th -30th August)</vt:lpstr>
      <vt:lpstr>Next steps</vt:lpstr>
      <vt:lpstr>Next meeting information (September Virtual Interim  14-18th September)</vt:lpstr>
      <vt:lpstr>Any other Business?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176</cp:revision>
  <cp:lastPrinted>1998-02-10T13:28:06Z</cp:lastPrinted>
  <dcterms:created xsi:type="dcterms:W3CDTF">2020-02-10T05:27:43Z</dcterms:created>
  <dcterms:modified xsi:type="dcterms:W3CDTF">2020-09-09T08:02:38Z</dcterms:modified>
</cp:coreProperties>
</file>