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004" r:id="rId2"/>
  </p:sldMasterIdLst>
  <p:notesMasterIdLst>
    <p:notesMasterId r:id="rId11"/>
  </p:notesMasterIdLst>
  <p:handoutMasterIdLst>
    <p:handoutMasterId r:id="rId12"/>
  </p:handoutMasterIdLst>
  <p:sldIdLst>
    <p:sldId id="379" r:id="rId3"/>
    <p:sldId id="462" r:id="rId4"/>
    <p:sldId id="464" r:id="rId5"/>
    <p:sldId id="463" r:id="rId6"/>
    <p:sldId id="465" r:id="rId7"/>
    <p:sldId id="456" r:id="rId8"/>
    <p:sldId id="458" r:id="rId9"/>
    <p:sldId id="352" r:id="rId10"/>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 David" initials="LD"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FF9933"/>
    <a:srgbClr val="FFFF00"/>
    <a:srgbClr val="FF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78" autoAdjust="0"/>
    <p:restoredTop sz="84906" autoAdjust="0"/>
  </p:normalViewPr>
  <p:slideViewPr>
    <p:cSldViewPr>
      <p:cViewPr varScale="1">
        <p:scale>
          <a:sx n="63" d="100"/>
          <a:sy n="63" d="100"/>
        </p:scale>
        <p:origin x="84" y="76"/>
      </p:cViewPr>
      <p:guideLst>
        <p:guide orient="horz" pos="1434"/>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668" y="3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6AFB49A-1A0C-4361-BE8D-C866C0793B11}" type="datetimeFigureOut">
              <a:rPr lang="en-GB"/>
              <a:pPr>
                <a:defRPr/>
              </a:pPr>
              <a:t>30/08/2020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DEE8609-FC23-446B-ACFE-EB28D14C8A10}" type="slidenum">
              <a:rPr lang="en-GB"/>
              <a:pPr>
                <a:defRPr/>
              </a:pPr>
              <a:t>‹#›</a:t>
            </a:fld>
            <a:endParaRPr lang="en-GB"/>
          </a:p>
        </p:txBody>
      </p:sp>
    </p:spTree>
    <p:extLst>
      <p:ext uri="{BB962C8B-B14F-4D97-AF65-F5344CB8AC3E}">
        <p14:creationId xmlns:p14="http://schemas.microsoft.com/office/powerpoint/2010/main" val="352897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40A71D-8F61-4078-9C38-38D62F34CB74}" type="slidenum">
              <a:rPr lang="en-US"/>
              <a:pPr>
                <a:defRPr/>
              </a:pPr>
              <a:t>‹#›</a:t>
            </a:fld>
            <a:endParaRPr lang="en-US"/>
          </a:p>
        </p:txBody>
      </p:sp>
    </p:spTree>
    <p:extLst>
      <p:ext uri="{BB962C8B-B14F-4D97-AF65-F5344CB8AC3E}">
        <p14:creationId xmlns:p14="http://schemas.microsoft.com/office/powerpoint/2010/main" val="596915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dirty="0"/>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1</a:t>
            </a:fld>
            <a:endParaRPr lang="en-US" dirty="0"/>
          </a:p>
        </p:txBody>
      </p:sp>
    </p:spTree>
    <p:extLst>
      <p:ext uri="{BB962C8B-B14F-4D97-AF65-F5344CB8AC3E}">
        <p14:creationId xmlns:p14="http://schemas.microsoft.com/office/powerpoint/2010/main" val="3738299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2</a:t>
            </a:fld>
            <a:endParaRPr lang="en-US"/>
          </a:p>
        </p:txBody>
      </p:sp>
    </p:spTree>
    <p:extLst>
      <p:ext uri="{BB962C8B-B14F-4D97-AF65-F5344CB8AC3E}">
        <p14:creationId xmlns:p14="http://schemas.microsoft.com/office/powerpoint/2010/main" val="3216275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3</a:t>
            </a:fld>
            <a:endParaRPr lang="en-US"/>
          </a:p>
        </p:txBody>
      </p:sp>
    </p:spTree>
    <p:extLst>
      <p:ext uri="{BB962C8B-B14F-4D97-AF65-F5344CB8AC3E}">
        <p14:creationId xmlns:p14="http://schemas.microsoft.com/office/powerpoint/2010/main" val="1624141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4</a:t>
            </a:fld>
            <a:endParaRPr lang="en-US"/>
          </a:p>
        </p:txBody>
      </p:sp>
    </p:spTree>
    <p:extLst>
      <p:ext uri="{BB962C8B-B14F-4D97-AF65-F5344CB8AC3E}">
        <p14:creationId xmlns:p14="http://schemas.microsoft.com/office/powerpoint/2010/main" val="4225885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5</a:t>
            </a:fld>
            <a:endParaRPr lang="en-US"/>
          </a:p>
        </p:txBody>
      </p:sp>
    </p:spTree>
    <p:extLst>
      <p:ext uri="{BB962C8B-B14F-4D97-AF65-F5344CB8AC3E}">
        <p14:creationId xmlns:p14="http://schemas.microsoft.com/office/powerpoint/2010/main" val="1082661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6</a:t>
            </a:fld>
            <a:endParaRPr lang="en-US"/>
          </a:p>
        </p:txBody>
      </p:sp>
    </p:spTree>
    <p:extLst>
      <p:ext uri="{BB962C8B-B14F-4D97-AF65-F5344CB8AC3E}">
        <p14:creationId xmlns:p14="http://schemas.microsoft.com/office/powerpoint/2010/main" val="4130784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8</a:t>
            </a:fld>
            <a:endParaRPr lang="en-US" altLang="en-US"/>
          </a:p>
        </p:txBody>
      </p:sp>
    </p:spTree>
    <p:extLst>
      <p:ext uri="{BB962C8B-B14F-4D97-AF65-F5344CB8AC3E}">
        <p14:creationId xmlns:p14="http://schemas.microsoft.com/office/powerpoint/2010/main" val="1052537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dirty="0">
                <a:solidFill>
                  <a:schemeClr val="bg1"/>
                </a:solidFill>
              </a:rPr>
              <a:t>Page </a:t>
            </a:r>
            <a:fld id="{C974BFFA-760F-4322-BAB1-C08C795453BC}" type="slidenum">
              <a:rPr lang="en-US" sz="1200" smtClean="0">
                <a:solidFill>
                  <a:schemeClr val="bg1"/>
                </a:solidFill>
              </a:rPr>
              <a:pPr algn="r" eaLnBrk="1" hangingPunct="1">
                <a:spcBef>
                  <a:spcPct val="50000"/>
                </a:spcBef>
                <a:defRPr/>
              </a:pPr>
              <a:t>‹#›</a:t>
            </a:fld>
            <a:endParaRPr lang="en-US" sz="1200" dirty="0">
              <a:solidFill>
                <a:schemeClr val="bg1"/>
              </a:solidFill>
            </a:endParaRPr>
          </a:p>
        </p:txBody>
      </p:sp>
      <p:sp>
        <p:nvSpPr>
          <p:cNvPr id="5124" name="Rectangle 4"/>
          <p:cNvSpPr>
            <a:spLocks noGrp="1" noChangeArrowheads="1"/>
          </p:cNvSpPr>
          <p:nvPr>
            <p:ph type="ctrTitle"/>
          </p:nvPr>
        </p:nvSpPr>
        <p:spPr>
          <a:xfrm>
            <a:off x="914400" y="2130426"/>
            <a:ext cx="10363200" cy="1470025"/>
          </a:xfrm>
        </p:spPr>
        <p:txBody>
          <a:bodyPr/>
          <a:lstStyle>
            <a:lvl1pPr>
              <a:defRPr sz="4400"/>
            </a:lvl1pPr>
          </a:lstStyle>
          <a:p>
            <a:pPr lvl="0"/>
            <a:r>
              <a:rPr lang="en-US" noProof="0" dirty="0"/>
              <a:t>Click to edit Master title style</a:t>
            </a:r>
          </a:p>
        </p:txBody>
      </p:sp>
      <p:sp>
        <p:nvSpPr>
          <p:cNvPr id="512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97045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914400" y="1600200"/>
            <a:ext cx="499872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6278880" y="1600200"/>
            <a:ext cx="499872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0F32953-6AB1-4B1C-A8A4-85953104B235}"/>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8C3CF47B-F333-4B30-8F6A-6E7FE2F1C7F6}"/>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9D796DBA-E472-4C4C-9A7C-0A6680AC8060}"/>
              </a:ext>
            </a:extLst>
          </p:cNvPr>
          <p:cNvSpPr>
            <a:spLocks noGrp="1" noChangeArrowheads="1"/>
          </p:cNvSpPr>
          <p:nvPr>
            <p:ph type="sldNum" sz="quarter" idx="16"/>
          </p:nvPr>
        </p:nvSpPr>
        <p:spPr/>
        <p:txBody>
          <a:bodyPr/>
          <a:lstStyle>
            <a:lvl1pPr>
              <a:defRPr/>
            </a:lvl1pPr>
          </a:lstStyle>
          <a:p>
            <a:fld id="{587AEACA-E05A-4D55-835E-7D195F85BF19}"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31121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1" y="1600200"/>
            <a:ext cx="500380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6273800" y="1600200"/>
            <a:ext cx="500380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0C37A01-5E14-4B28-8076-8B270F3F207D}"/>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9768E9AE-5FBC-4DC5-99E7-CF8F6E99D12E}"/>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8ECFC440-5B17-4C30-9005-CA4EA0C13E59}"/>
              </a:ext>
            </a:extLst>
          </p:cNvPr>
          <p:cNvSpPr>
            <a:spLocks noGrp="1" noChangeArrowheads="1"/>
          </p:cNvSpPr>
          <p:nvPr>
            <p:ph type="sldNum" sz="quarter" idx="16"/>
          </p:nvPr>
        </p:nvSpPr>
        <p:spPr/>
        <p:txBody>
          <a:bodyPr/>
          <a:lstStyle>
            <a:lvl1pPr>
              <a:defRPr/>
            </a:lvl1pPr>
          </a:lstStyle>
          <a:p>
            <a:fld id="{A43CF388-DFC2-45EE-BE38-67AD1954DC1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057234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876D39F-2CE7-4A6F-9721-BC50C5D2A45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a:extLst>
              <a:ext uri="{FF2B5EF4-FFF2-40B4-BE49-F238E27FC236}">
                <a16:creationId xmlns:a16="http://schemas.microsoft.com/office/drawing/2014/main" id="{9F0442C2-2F1C-42AC-AD25-FCA62B8F7EFB}"/>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5" name="Rectangle 6">
            <a:extLst>
              <a:ext uri="{FF2B5EF4-FFF2-40B4-BE49-F238E27FC236}">
                <a16:creationId xmlns:a16="http://schemas.microsoft.com/office/drawing/2014/main" id="{7214DB43-5F99-4EB1-901E-51F4E75176E2}"/>
              </a:ext>
            </a:extLst>
          </p:cNvPr>
          <p:cNvSpPr>
            <a:spLocks noGrp="1" noChangeArrowheads="1"/>
          </p:cNvSpPr>
          <p:nvPr>
            <p:ph type="sldNum" sz="quarter" idx="12"/>
          </p:nvPr>
        </p:nvSpPr>
        <p:spPr/>
        <p:txBody>
          <a:bodyPr/>
          <a:lstStyle>
            <a:lvl1pPr>
              <a:defRPr/>
            </a:lvl1pPr>
          </a:lstStyle>
          <a:p>
            <a:fld id="{1A795CAE-9AEF-4F3D-BA71-609C9D39573B}"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1999751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5B10819-EBE4-418A-AA5F-C42528E876E9}"/>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a:extLst>
              <a:ext uri="{FF2B5EF4-FFF2-40B4-BE49-F238E27FC236}">
                <a16:creationId xmlns:a16="http://schemas.microsoft.com/office/drawing/2014/main" id="{893D309E-974C-47C2-8B5F-18517E399F92}"/>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4" name="Rectangle 6">
            <a:extLst>
              <a:ext uri="{FF2B5EF4-FFF2-40B4-BE49-F238E27FC236}">
                <a16:creationId xmlns:a16="http://schemas.microsoft.com/office/drawing/2014/main" id="{BBEC5496-C728-424B-9CCF-977A69BDA6F3}"/>
              </a:ext>
            </a:extLst>
          </p:cNvPr>
          <p:cNvSpPr>
            <a:spLocks noGrp="1" noChangeArrowheads="1"/>
          </p:cNvSpPr>
          <p:nvPr>
            <p:ph type="sldNum" sz="quarter" idx="12"/>
          </p:nvPr>
        </p:nvSpPr>
        <p:spPr/>
        <p:txBody>
          <a:bodyPr/>
          <a:lstStyle>
            <a:lvl1pPr>
              <a:defRPr/>
            </a:lvl1pPr>
          </a:lstStyle>
          <a:p>
            <a:fld id="{04727E2C-85A8-4798-9F47-E287CB05D4E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28445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a:t>Click to edit Master title style</a:t>
            </a:r>
          </a:p>
        </p:txBody>
      </p:sp>
    </p:spTree>
    <p:extLst>
      <p:ext uri="{BB962C8B-B14F-4D97-AF65-F5344CB8AC3E}">
        <p14:creationId xmlns:p14="http://schemas.microsoft.com/office/powerpoint/2010/main" val="13110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685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9417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a:xfrm>
            <a:off x="609600" y="404813"/>
            <a:ext cx="10972800" cy="792162"/>
          </a:xfrm>
        </p:spPr>
        <p:txBody>
          <a:bodyPr/>
          <a:lstStyle/>
          <a:p>
            <a:r>
              <a:rPr lang="en-US"/>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dirty="0"/>
          </a:p>
        </p:txBody>
      </p:sp>
    </p:spTree>
    <p:extLst>
      <p:ext uri="{BB962C8B-B14F-4D97-AF65-F5344CB8AC3E}">
        <p14:creationId xmlns:p14="http://schemas.microsoft.com/office/powerpoint/2010/main" val="268924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5747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683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634E2468-4D34-461C-AD0C-32DFED555E59}"/>
              </a:ext>
            </a:extLst>
          </p:cNvPr>
          <p:cNvSpPr>
            <a:spLocks noGrp="1" noChangeArrowheads="1"/>
          </p:cNvSpPr>
          <p:nvPr>
            <p:ph type="dt" sz="half" idx="10"/>
          </p:nvPr>
        </p:nvSpPr>
        <p:spPr/>
        <p:txBody>
          <a:bodyPr/>
          <a:lstStyle>
            <a:lvl1pPr>
              <a:defRPr/>
            </a:lvl1pPr>
          </a:lstStyle>
          <a:p>
            <a:pPr>
              <a:defRPr/>
            </a:pPr>
            <a:endParaRPr lang="en-US" dirty="0">
              <a:solidFill>
                <a:srgbClr val="000000"/>
              </a:solidFill>
            </a:endParaRPr>
          </a:p>
        </p:txBody>
      </p:sp>
      <p:sp>
        <p:nvSpPr>
          <p:cNvPr id="5" name="Rectangle 5">
            <a:extLst>
              <a:ext uri="{FF2B5EF4-FFF2-40B4-BE49-F238E27FC236}">
                <a16:creationId xmlns:a16="http://schemas.microsoft.com/office/drawing/2014/main" id="{1682059C-F740-4078-8C11-F9FFC02B41D6}"/>
              </a:ext>
            </a:extLst>
          </p:cNvPr>
          <p:cNvSpPr>
            <a:spLocks noGrp="1" noChangeArrowheads="1"/>
          </p:cNvSpPr>
          <p:nvPr>
            <p:ph type="ftr" sz="quarter" idx="11"/>
          </p:nvPr>
        </p:nvSpPr>
        <p:spPr/>
        <p:txBody>
          <a:bodyPr/>
          <a:lstStyle>
            <a:lvl1pPr>
              <a:defRPr/>
            </a:lvl1pPr>
          </a:lstStyle>
          <a:p>
            <a:pPr>
              <a:defRPr/>
            </a:pPr>
            <a:r>
              <a:rPr lang="en-US" dirty="0" err="1">
                <a:solidFill>
                  <a:srgbClr val="000000"/>
                </a:solidFill>
              </a:rPr>
              <a:t>Powerpoint</a:t>
            </a:r>
            <a:r>
              <a:rPr lang="en-US" dirty="0">
                <a:solidFill>
                  <a:srgbClr val="000000"/>
                </a:solidFill>
              </a:rPr>
              <a:t> Title would go here</a:t>
            </a:r>
          </a:p>
        </p:txBody>
      </p:sp>
      <p:sp>
        <p:nvSpPr>
          <p:cNvPr id="6" name="Rectangle 6">
            <a:extLst>
              <a:ext uri="{FF2B5EF4-FFF2-40B4-BE49-F238E27FC236}">
                <a16:creationId xmlns:a16="http://schemas.microsoft.com/office/drawing/2014/main" id="{EEFC7B04-E125-4408-A3F0-CC4105D2965C}"/>
              </a:ext>
            </a:extLst>
          </p:cNvPr>
          <p:cNvSpPr>
            <a:spLocks noGrp="1" noChangeArrowheads="1"/>
          </p:cNvSpPr>
          <p:nvPr>
            <p:ph type="sldNum" sz="quarter" idx="12"/>
          </p:nvPr>
        </p:nvSpPr>
        <p:spPr/>
        <p:txBody>
          <a:bodyPr/>
          <a:lstStyle>
            <a:lvl1pPr>
              <a:defRPr/>
            </a:lvl1pPr>
          </a:lstStyle>
          <a:p>
            <a:fld id="{532D5CA0-4425-42FF-BD7C-DD44BB0B4F87}"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75918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7507DA0F-66EB-47D9-9C26-5D10FB1BEA9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2A2B50E0-017B-4FD8-AF26-29B5D232EC94}"/>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6" name="Rectangle 6">
            <a:extLst>
              <a:ext uri="{FF2B5EF4-FFF2-40B4-BE49-F238E27FC236}">
                <a16:creationId xmlns:a16="http://schemas.microsoft.com/office/drawing/2014/main" id="{05265700-1475-4836-9E1A-EF9F87C5FB88}"/>
              </a:ext>
            </a:extLst>
          </p:cNvPr>
          <p:cNvSpPr>
            <a:spLocks noGrp="1" noChangeArrowheads="1"/>
          </p:cNvSpPr>
          <p:nvPr>
            <p:ph type="sldNum" sz="quarter" idx="12"/>
          </p:nvPr>
        </p:nvSpPr>
        <p:spPr/>
        <p:txBody>
          <a:bodyPr/>
          <a:lstStyle>
            <a:lvl1pPr>
              <a:defRPr/>
            </a:lvl1pPr>
          </a:lstStyle>
          <a:p>
            <a:fld id="{7DF6E981-FFCA-4A01-AB7C-5D91878251DC}"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225691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589713"/>
            <a:ext cx="12192000"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dirty="0"/>
          </a:p>
        </p:txBody>
      </p:sp>
      <p:sp>
        <p:nvSpPr>
          <p:cNvPr id="1033" name="Text Box 10"/>
          <p:cNvSpPr txBox="1">
            <a:spLocks noChangeArrowheads="1"/>
          </p:cNvSpPr>
          <p:nvPr userDrawn="1"/>
        </p:nvSpPr>
        <p:spPr bwMode="auto">
          <a:xfrm>
            <a:off x="0" y="65913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sz="1200" dirty="0">
                <a:solidFill>
                  <a:schemeClr val="bg1"/>
                </a:solidFill>
              </a:rPr>
              <a:t>IEEE 802.15 EC Motions Package</a:t>
            </a:r>
          </a:p>
        </p:txBody>
      </p:sp>
      <p:sp>
        <p:nvSpPr>
          <p:cNvPr id="1027"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dirty="0"/>
          </a:p>
        </p:txBody>
      </p:sp>
      <p:sp>
        <p:nvSpPr>
          <p:cNvPr id="1029" name="Rectangle 4"/>
          <p:cNvSpPr>
            <a:spLocks noGrp="1" noChangeArrowheads="1"/>
          </p:cNvSpPr>
          <p:nvPr>
            <p:ph type="title"/>
          </p:nvPr>
        </p:nvSpPr>
        <p:spPr bwMode="auto">
          <a:xfrm>
            <a:off x="431800" y="404813"/>
            <a:ext cx="113284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5"/>
          <p:cNvSpPr>
            <a:spLocks noGrp="1" noChangeArrowheads="1"/>
          </p:cNvSpPr>
          <p:nvPr>
            <p:ph type="body" idx="1"/>
          </p:nvPr>
        </p:nvSpPr>
        <p:spPr bwMode="auto">
          <a:xfrm>
            <a:off x="239184" y="1350963"/>
            <a:ext cx="11328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dirty="0">
                <a:solidFill>
                  <a:schemeClr val="bg1"/>
                </a:solidFill>
              </a:rPr>
              <a:t>Page </a:t>
            </a:r>
            <a:fld id="{5046B7F6-C00D-4FEE-8152-86BB1FBDD0EF}" type="slidenum">
              <a:rPr lang="en-US" sz="1200" smtClean="0">
                <a:solidFill>
                  <a:schemeClr val="bg1"/>
                </a:solidFill>
              </a:rPr>
              <a:pPr algn="r" eaLnBrk="1" hangingPunct="1">
                <a:spcBef>
                  <a:spcPct val="50000"/>
                </a:spcBef>
                <a:defRPr/>
              </a:pPr>
              <a:t>‹#›</a:t>
            </a:fld>
            <a:endParaRPr lang="en-US" sz="1200" dirty="0">
              <a:solidFill>
                <a:schemeClr val="bg1"/>
              </a:solidFill>
            </a:endParaRPr>
          </a:p>
        </p:txBody>
      </p:sp>
      <p:sp>
        <p:nvSpPr>
          <p:cNvPr id="1032" name="Text Box 8"/>
          <p:cNvSpPr txBox="1">
            <a:spLocks noChangeArrowheads="1"/>
          </p:cNvSpPr>
          <p:nvPr/>
        </p:nvSpPr>
        <p:spPr bwMode="auto">
          <a:xfrm>
            <a:off x="0" y="6589714"/>
            <a:ext cx="8238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a:solidFill>
                  <a:schemeClr val="bg1"/>
                </a:solidFill>
              </a:rPr>
              <a:t>Version 3</a:t>
            </a:r>
            <a:endParaRPr lang="en-US" sz="1200" dirty="0">
              <a:solidFill>
                <a:schemeClr val="bg1"/>
              </a:solidFill>
            </a:endParaRPr>
          </a:p>
        </p:txBody>
      </p:sp>
      <p:sp>
        <p:nvSpPr>
          <p:cNvPr id="9" name="Text Box 8"/>
          <p:cNvSpPr txBox="1">
            <a:spLocks noChangeArrowheads="1"/>
          </p:cNvSpPr>
          <p:nvPr userDrawn="1"/>
        </p:nvSpPr>
        <p:spPr bwMode="auto">
          <a:xfrm>
            <a:off x="-3437" y="-6994"/>
            <a:ext cx="20056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sz="1200" b="1" i="0" dirty="0">
                <a:solidFill>
                  <a:schemeClr val="bg1"/>
                </a:solidFill>
                <a:effectLst/>
                <a:latin typeface="Verdana" panose="020B0604030504040204" pitchFamily="34" charset="0"/>
              </a:rPr>
              <a:t>15-20-0205-03-0022</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4000" r:id="rId3"/>
    <p:sldLayoutId id="2147484001" r:id="rId4"/>
    <p:sldLayoutId id="2147484002" r:id="rId5"/>
    <p:sldLayoutId id="2147484003" r:id="rId6"/>
    <p:sldLayoutId id="2147483997" r:id="rId7"/>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itchFamily="34" charset="0"/>
        </a:defRPr>
      </a:lvl2pPr>
      <a:lvl3pPr algn="ctr" rtl="0" eaLnBrk="0" fontAlgn="base" hangingPunct="0">
        <a:spcBef>
          <a:spcPct val="0"/>
        </a:spcBef>
        <a:spcAft>
          <a:spcPct val="0"/>
        </a:spcAft>
        <a:defRPr sz="3200">
          <a:solidFill>
            <a:schemeClr val="tx2"/>
          </a:solidFill>
          <a:latin typeface="Arial" pitchFamily="34" charset="0"/>
        </a:defRPr>
      </a:lvl3pPr>
      <a:lvl4pPr algn="ctr" rtl="0" eaLnBrk="0" fontAlgn="base" hangingPunct="0">
        <a:spcBef>
          <a:spcPct val="0"/>
        </a:spcBef>
        <a:spcAft>
          <a:spcPct val="0"/>
        </a:spcAft>
        <a:defRPr sz="3200">
          <a:solidFill>
            <a:schemeClr val="tx2"/>
          </a:solidFill>
          <a:latin typeface="Arial" pitchFamily="34" charset="0"/>
        </a:defRPr>
      </a:lvl4pPr>
      <a:lvl5pPr algn="ctr" rtl="0" eaLnBrk="0" fontAlgn="base" hangingPunct="0">
        <a:spcBef>
          <a:spcPct val="0"/>
        </a:spcBef>
        <a:spcAft>
          <a:spcPct val="0"/>
        </a:spcAft>
        <a:defRPr sz="32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265113" indent="-265113" algn="l" rtl="0" eaLnBrk="0" fontAlgn="base" hangingPunct="0">
        <a:spcBef>
          <a:spcPct val="20000"/>
        </a:spcBef>
        <a:spcAft>
          <a:spcPct val="0"/>
        </a:spcAft>
        <a:buFont typeface="Arial" panose="020B0604020202020204" pitchFamily="34" charset="0"/>
        <a:buChar char=" "/>
        <a:defRPr sz="3200">
          <a:solidFill>
            <a:schemeClr val="tx1"/>
          </a:solidFill>
          <a:latin typeface="+mn-lt"/>
          <a:ea typeface="+mn-ea"/>
          <a:cs typeface="+mn-cs"/>
        </a:defRPr>
      </a:lvl1pPr>
      <a:lvl2pPr marL="531813" indent="-265113" algn="l" rtl="0" eaLnBrk="0" fontAlgn="base" hangingPunct="0">
        <a:spcBef>
          <a:spcPct val="20000"/>
        </a:spcBef>
        <a:spcAft>
          <a:spcPct val="0"/>
        </a:spcAft>
        <a:buFont typeface="Arial" panose="020B0604020202020204" pitchFamily="34" charset="0"/>
        <a:buChar char=" "/>
        <a:defRPr sz="2800">
          <a:solidFill>
            <a:schemeClr val="tx1"/>
          </a:solidFill>
          <a:latin typeface="+mn-lt"/>
        </a:defRPr>
      </a:lvl2pPr>
      <a:lvl3pPr marL="798513" indent="-265113" algn="l" rtl="0" eaLnBrk="0" fontAlgn="base" hangingPunct="0">
        <a:spcBef>
          <a:spcPct val="20000"/>
        </a:spcBef>
        <a:spcAft>
          <a:spcPct val="0"/>
        </a:spcAft>
        <a:buFont typeface="Arial" panose="020B0604020202020204" pitchFamily="34" charset="0"/>
        <a:buChar char=" "/>
        <a:defRPr sz="2400">
          <a:solidFill>
            <a:schemeClr val="tx1"/>
          </a:solidFill>
          <a:latin typeface="+mn-lt"/>
        </a:defRPr>
      </a:lvl3pPr>
      <a:lvl4pPr marL="10652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4pPr>
      <a:lvl5pPr marL="13319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E4A730D-65E7-4149-BB70-3341A1F00C34}"/>
              </a:ext>
            </a:extLst>
          </p:cNvPr>
          <p:cNvSpPr>
            <a:spLocks noGrp="1" noChangeArrowheads="1"/>
          </p:cNvSpPr>
          <p:nvPr>
            <p:ph type="title"/>
          </p:nvPr>
        </p:nvSpPr>
        <p:spPr bwMode="auto">
          <a:xfrm>
            <a:off x="914400" y="242888"/>
            <a:ext cx="103632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AA7A3D9-55EA-46A1-A0FB-3551EEED2124}"/>
              </a:ext>
            </a:extLst>
          </p:cNvPr>
          <p:cNvSpPr>
            <a:spLocks noGrp="1" noChangeArrowheads="1"/>
          </p:cNvSpPr>
          <p:nvPr>
            <p:ph type="body" idx="1"/>
          </p:nvPr>
        </p:nvSpPr>
        <p:spPr bwMode="auto">
          <a:xfrm>
            <a:off x="914400" y="16002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D71400-ECA3-4728-BBEA-7DAD956E78A6}"/>
              </a:ext>
            </a:extLst>
          </p:cNvPr>
          <p:cNvSpPr>
            <a:spLocks noGrp="1" noChangeArrowheads="1"/>
          </p:cNvSpPr>
          <p:nvPr>
            <p:ph type="dt" sz="half" idx="2"/>
          </p:nvPr>
        </p:nvSpPr>
        <p:spPr bwMode="auto">
          <a:xfrm>
            <a:off x="9448800" y="6629400"/>
            <a:ext cx="14224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dirty="0">
              <a:solidFill>
                <a:srgbClr val="000000"/>
              </a:solidFill>
            </a:endParaRPr>
          </a:p>
        </p:txBody>
      </p:sp>
      <p:sp>
        <p:nvSpPr>
          <p:cNvPr id="1029" name="Rectangle 5">
            <a:extLst>
              <a:ext uri="{FF2B5EF4-FFF2-40B4-BE49-F238E27FC236}">
                <a16:creationId xmlns:a16="http://schemas.microsoft.com/office/drawing/2014/main" id="{B0DE1C58-3224-4848-BDB3-319FC5587246}"/>
              </a:ext>
            </a:extLst>
          </p:cNvPr>
          <p:cNvSpPr>
            <a:spLocks noGrp="1" noChangeArrowheads="1"/>
          </p:cNvSpPr>
          <p:nvPr>
            <p:ph type="ftr" sz="quarter" idx="3"/>
          </p:nvPr>
        </p:nvSpPr>
        <p:spPr bwMode="auto">
          <a:xfrm>
            <a:off x="914400" y="6629400"/>
            <a:ext cx="64008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dirty="0">
                <a:solidFill>
                  <a:srgbClr val="000000"/>
                </a:solidFill>
              </a:rPr>
              <a:t>PowerPoint Title would go here</a:t>
            </a:r>
          </a:p>
        </p:txBody>
      </p:sp>
      <p:sp>
        <p:nvSpPr>
          <p:cNvPr id="1030" name="Rectangle 6">
            <a:extLst>
              <a:ext uri="{FF2B5EF4-FFF2-40B4-BE49-F238E27FC236}">
                <a16:creationId xmlns:a16="http://schemas.microsoft.com/office/drawing/2014/main" id="{8BAE051E-2902-4B1A-83BC-3B5B63BEA637}"/>
              </a:ext>
            </a:extLst>
          </p:cNvPr>
          <p:cNvSpPr>
            <a:spLocks noGrp="1" noChangeArrowheads="1"/>
          </p:cNvSpPr>
          <p:nvPr>
            <p:ph type="sldNum" sz="quarter" idx="4"/>
          </p:nvPr>
        </p:nvSpPr>
        <p:spPr bwMode="auto">
          <a:xfrm>
            <a:off x="11277600" y="6629400"/>
            <a:ext cx="5842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lvl1pPr>
          </a:lstStyle>
          <a:p>
            <a:fld id="{13DECC05-1E86-4286-9A14-6912FCDAB11F}" type="slidenum">
              <a:rPr lang="en-US" altLang="en-US">
                <a:solidFill>
                  <a:srgbClr val="000000"/>
                </a:solidFill>
              </a:rPr>
              <a:pPr/>
              <a:t>‹#›</a:t>
            </a:fld>
            <a:endParaRPr lang="en-US" altLang="en-US" sz="1400" dirty="0">
              <a:solidFill>
                <a:srgbClr val="000000"/>
              </a:solidFill>
            </a:endParaRPr>
          </a:p>
        </p:txBody>
      </p:sp>
      <p:pic>
        <p:nvPicPr>
          <p:cNvPr id="1031" name="Picture 10" descr="IEEE_SA_Bar_Graphic_long_lg">
            <a:extLst>
              <a:ext uri="{FF2B5EF4-FFF2-40B4-BE49-F238E27FC236}">
                <a16:creationId xmlns:a16="http://schemas.microsoft.com/office/drawing/2014/main" id="{2A9F63A5-D7EB-4F4E-85A5-E992B5964A8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94426"/>
            <a:ext cx="1220046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5672836"/>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1"/>
        </a:buClr>
        <a:buSzPct val="100000"/>
        <a:buFont typeface="Wingdings 2" panose="05020102010507070707" pitchFamily="18" charset="2"/>
        <a:buChar char=""/>
        <a:defRPr sz="1600">
          <a:solidFill>
            <a:schemeClr val="tx1"/>
          </a:solidFill>
          <a:latin typeface="+mn-lt"/>
          <a:ea typeface="MS PGothic" panose="020B0600070205080204"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anose="020B0600070205080204"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anose="020B0600070205080204" pitchFamily="34" charset="-128"/>
          <a:cs typeface="ＭＳ Ｐゴシック" pitchFamily="-112" charset="-128"/>
        </a:defRPr>
      </a:lvl3pPr>
      <a:lvl4pPr marL="102870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120015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apurva.mody@A5Systems.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22/dcn/19/22-19-0028-01-0003-updated-csd-for-p802-22-3-transfer-of-project-to-ieee-802-15-wg.docx"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914400" y="1598935"/>
            <a:ext cx="10363200" cy="1542033"/>
          </a:xfrm>
          <a:ln>
            <a:solidFill>
              <a:schemeClr val="bg1">
                <a:lumMod val="65000"/>
              </a:schemeClr>
            </a:solidFill>
          </a:ln>
          <a:effectLst>
            <a:outerShdw blurRad="50800" dist="38100" dir="2700000" algn="tl" rotWithShape="0">
              <a:prstClr val="black">
                <a:alpha val="40000"/>
              </a:prstClr>
            </a:outerShdw>
          </a:effectLst>
        </p:spPr>
        <p:txBody>
          <a:bodyPr/>
          <a:lstStyle/>
          <a:p>
            <a:r>
              <a:rPr lang="en-GB" altLang="en-US" sz="4000" dirty="0"/>
              <a:t>IEEE 802.15 TG22 Motion</a:t>
            </a:r>
          </a:p>
        </p:txBody>
      </p:sp>
      <p:sp>
        <p:nvSpPr>
          <p:cNvPr id="9219" name="Subtitle 4"/>
          <p:cNvSpPr>
            <a:spLocks noGrp="1"/>
          </p:cNvSpPr>
          <p:nvPr>
            <p:ph type="subTitle" idx="1"/>
          </p:nvPr>
        </p:nvSpPr>
        <p:spPr>
          <a:xfrm>
            <a:off x="1631504" y="3351535"/>
            <a:ext cx="9217024" cy="1752600"/>
          </a:xfrm>
        </p:spPr>
        <p:txBody>
          <a:bodyPr/>
          <a:lstStyle/>
          <a:p>
            <a:r>
              <a:rPr lang="en-GB" altLang="en-US" dirty="0"/>
              <a:t>Apurva N. Mody</a:t>
            </a:r>
          </a:p>
          <a:p>
            <a:r>
              <a:rPr lang="en-GB" altLang="en-US" dirty="0"/>
              <a:t>Task Group Chair, IEEE 802.15.22</a:t>
            </a:r>
          </a:p>
          <a:p>
            <a:r>
              <a:rPr lang="en-GB" altLang="en-US" dirty="0">
                <a:hlinkClick r:id="rId3"/>
              </a:rPr>
              <a:t>apurva.mody@ieee.org</a:t>
            </a:r>
            <a:r>
              <a:rPr lang="en-GB" altLang="en-US" dirty="0"/>
              <a:t>, </a:t>
            </a:r>
            <a:r>
              <a:rPr lang="en-GB" altLang="en-US" dirty="0">
                <a:hlinkClick r:id="rId4"/>
              </a:rPr>
              <a:t>apurva.mody@A5Systems.com</a:t>
            </a:r>
            <a:r>
              <a:rPr lang="en-GB" altLang="en-US" dirty="0"/>
              <a:t> </a:t>
            </a:r>
          </a:p>
          <a:p>
            <a:r>
              <a:rPr lang="en-GB" altLang="en-US" dirty="0"/>
              <a:t>+1-404-819-0314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695400" y="2552700"/>
            <a:ext cx="10873208" cy="1752600"/>
          </a:xfrm>
        </p:spPr>
        <p:txBody>
          <a:bodyPr/>
          <a:lstStyle/>
          <a:p>
            <a:r>
              <a:rPr lang="en-GB" altLang="en-US" sz="4000" b="1" dirty="0"/>
              <a:t>Unconditional</a:t>
            </a:r>
            <a:r>
              <a:rPr lang="en-GB" altLang="en-US" sz="4000" dirty="0"/>
              <a:t> Approval to forward 802.15.22.3 Draft 8 to </a:t>
            </a:r>
            <a:r>
              <a:rPr lang="en-GB" altLang="en-US" sz="4000" dirty="0" err="1"/>
              <a:t>RevCom</a:t>
            </a:r>
            <a:endParaRPr lang="en-GB" altLang="en-US" sz="4000" dirty="0"/>
          </a:p>
        </p:txBody>
      </p:sp>
    </p:spTree>
    <p:extLst>
      <p:ext uri="{BB962C8B-B14F-4D97-AF65-F5344CB8AC3E}">
        <p14:creationId xmlns:p14="http://schemas.microsoft.com/office/powerpoint/2010/main" val="2853302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6232" y="404813"/>
            <a:ext cx="11328400" cy="792162"/>
          </a:xfrm>
        </p:spPr>
        <p:txBody>
          <a:bodyPr/>
          <a:lstStyle/>
          <a:p>
            <a:r>
              <a:rPr lang="en-GB" sz="4000" dirty="0"/>
              <a:t>Requirements</a:t>
            </a:r>
          </a:p>
        </p:txBody>
      </p:sp>
      <p:sp>
        <p:nvSpPr>
          <p:cNvPr id="7" name="TextBox 6">
            <a:extLst>
              <a:ext uri="{FF2B5EF4-FFF2-40B4-BE49-F238E27FC236}">
                <a16:creationId xmlns:a16="http://schemas.microsoft.com/office/drawing/2014/main" id="{09C5BE25-AE9D-4899-8BA6-BBE8D8270B81}"/>
              </a:ext>
            </a:extLst>
          </p:cNvPr>
          <p:cNvSpPr txBox="1"/>
          <p:nvPr/>
        </p:nvSpPr>
        <p:spPr>
          <a:xfrm>
            <a:off x="358504" y="1412776"/>
            <a:ext cx="11377264" cy="4478149"/>
          </a:xfrm>
          <a:prstGeom prst="rect">
            <a:avLst/>
          </a:prstGeom>
          <a:noFill/>
        </p:spPr>
        <p:txBody>
          <a:bodyPr wrap="square">
            <a:spAutoFit/>
          </a:bodyPr>
          <a:lstStyle/>
          <a:p>
            <a:pPr marL="342900" indent="-342900" algn="l">
              <a:spcAft>
                <a:spcPts val="600"/>
              </a:spcAft>
              <a:buFont typeface="+mj-lt"/>
              <a:buAutoNum type="alphaLcParenR"/>
            </a:pPr>
            <a:r>
              <a:rPr lang="en-US" sz="2000" b="0" i="0" u="none" strike="noStrike" baseline="0" dirty="0">
                <a:latin typeface="+mj-lt"/>
              </a:rPr>
              <a:t>Recirculation ballot is completed. Generally, the recirculation ballot and resolution should occur in accordance with the schedule presented at the time of conditional approval.</a:t>
            </a:r>
          </a:p>
          <a:p>
            <a:pPr marL="342900" indent="-342900" algn="l">
              <a:spcAft>
                <a:spcPts val="600"/>
              </a:spcAft>
              <a:buFont typeface="+mj-lt"/>
              <a:buAutoNum type="alphaLcParenR"/>
            </a:pPr>
            <a:r>
              <a:rPr lang="en-US" sz="2000" b="0" i="0" u="none" strike="noStrike" baseline="0" dirty="0">
                <a:latin typeface="+mj-lt"/>
              </a:rPr>
              <a:t>After resolution of the recirculation ballot is completed, the approval percentage is at least 75% and there are no new valid DISAPPROVE votes.</a:t>
            </a:r>
          </a:p>
          <a:p>
            <a:pPr marL="342900" indent="-342900" algn="l">
              <a:spcAft>
                <a:spcPts val="600"/>
              </a:spcAft>
              <a:buFont typeface="+mj-lt"/>
              <a:buAutoNum type="alphaLcParenR"/>
            </a:pPr>
            <a:r>
              <a:rPr lang="en-US" sz="2000" b="0" i="0" u="none" strike="noStrike" baseline="0" dirty="0">
                <a:latin typeface="+mj-lt"/>
              </a:rPr>
              <a:t>No technical changes, as determined by the WG Chair, were made as a result of the recirculation ballot.</a:t>
            </a:r>
          </a:p>
          <a:p>
            <a:pPr marL="342900" indent="-342900" algn="l">
              <a:spcAft>
                <a:spcPts val="600"/>
              </a:spcAft>
              <a:buFont typeface="+mj-lt"/>
              <a:buAutoNum type="alphaLcParenR"/>
            </a:pPr>
            <a:r>
              <a:rPr lang="en-US" sz="2000" b="0" i="0" u="none" strike="noStrike" baseline="0" dirty="0">
                <a:latin typeface="+mj-lt"/>
              </a:rPr>
              <a:t>No new valid DISAPPROVE comments on new issues that are not resolved to the satisfaction of the submitter from existing DISAPPROVE voters.</a:t>
            </a:r>
          </a:p>
          <a:p>
            <a:pPr marL="342900" indent="-342900" algn="l">
              <a:spcAft>
                <a:spcPts val="600"/>
              </a:spcAft>
              <a:buFont typeface="+mj-lt"/>
              <a:buAutoNum type="alphaLcParenR"/>
            </a:pPr>
            <a:r>
              <a:rPr lang="en-US" sz="2000" b="0" i="0" u="none" strike="noStrike" baseline="0" dirty="0">
                <a:latin typeface="+mj-lt"/>
              </a:rPr>
              <a:t>If the WG Chair determines that there is a new invalid DISAPPROVE comment or vote, the WG Chair shall promptly provide details to the Sponsor.</a:t>
            </a:r>
          </a:p>
          <a:p>
            <a:pPr marL="342900" indent="-342900" algn="l">
              <a:spcAft>
                <a:spcPts val="600"/>
              </a:spcAft>
              <a:buFont typeface="+mj-lt"/>
              <a:buAutoNum type="alphaLcParenR"/>
            </a:pPr>
            <a:r>
              <a:rPr lang="en-US" sz="2000" b="0" i="0" u="none" strike="noStrike" baseline="0" dirty="0">
                <a:latin typeface="+mj-lt"/>
              </a:rPr>
              <a:t>The WG Chair shall immediately report the results of the ballot to the Sponsor including: the date the ballot closed, vote tally and comments associated with any remaining disapproves (valid and invalid), the WG responses and the rationale for ruling any vote invalid.</a:t>
            </a:r>
            <a:endParaRPr lang="en-US" sz="2000" dirty="0">
              <a:latin typeface="+mj-lt"/>
            </a:endParaRPr>
          </a:p>
        </p:txBody>
      </p:sp>
    </p:spTree>
    <p:extLst>
      <p:ext uri="{BB962C8B-B14F-4D97-AF65-F5344CB8AC3E}">
        <p14:creationId xmlns:p14="http://schemas.microsoft.com/office/powerpoint/2010/main" val="2775141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6232" y="404590"/>
            <a:ext cx="11328400" cy="792162"/>
          </a:xfrm>
        </p:spPr>
        <p:txBody>
          <a:bodyPr/>
          <a:lstStyle/>
          <a:p>
            <a:r>
              <a:rPr lang="en-GB" sz="2800" b="1" dirty="0"/>
              <a:t>Motion for Unconditional Approval to Forward IEEE P802.15.22.3 Draft 8.0 to </a:t>
            </a:r>
            <a:r>
              <a:rPr lang="en-GB" sz="2800" b="1" dirty="0" err="1"/>
              <a:t>RevCom</a:t>
            </a:r>
            <a:endParaRPr lang="en-GB" sz="2800" b="1" dirty="0"/>
          </a:p>
        </p:txBody>
      </p:sp>
      <p:pic>
        <p:nvPicPr>
          <p:cNvPr id="4" name="Picture 3">
            <a:extLst>
              <a:ext uri="{FF2B5EF4-FFF2-40B4-BE49-F238E27FC236}">
                <a16:creationId xmlns:a16="http://schemas.microsoft.com/office/drawing/2014/main" id="{A9740C34-7121-47BD-BD6F-1A17A8A6E567}"/>
              </a:ext>
            </a:extLst>
          </p:cNvPr>
          <p:cNvPicPr>
            <a:picLocks noChangeAspect="1"/>
          </p:cNvPicPr>
          <p:nvPr/>
        </p:nvPicPr>
        <p:blipFill>
          <a:blip r:embed="rId3"/>
          <a:stretch>
            <a:fillRect/>
          </a:stretch>
        </p:blipFill>
        <p:spPr>
          <a:xfrm>
            <a:off x="953748" y="1492263"/>
            <a:ext cx="4782212" cy="4656559"/>
          </a:xfrm>
          <a:prstGeom prst="rect">
            <a:avLst/>
          </a:prstGeom>
        </p:spPr>
      </p:pic>
      <p:pic>
        <p:nvPicPr>
          <p:cNvPr id="6" name="Picture 5">
            <a:extLst>
              <a:ext uri="{FF2B5EF4-FFF2-40B4-BE49-F238E27FC236}">
                <a16:creationId xmlns:a16="http://schemas.microsoft.com/office/drawing/2014/main" id="{F496FBAC-912E-4C67-92C9-D381BD6E3333}"/>
              </a:ext>
            </a:extLst>
          </p:cNvPr>
          <p:cNvPicPr>
            <a:picLocks noChangeAspect="1"/>
          </p:cNvPicPr>
          <p:nvPr/>
        </p:nvPicPr>
        <p:blipFill>
          <a:blip r:embed="rId4"/>
          <a:stretch>
            <a:fillRect/>
          </a:stretch>
        </p:blipFill>
        <p:spPr>
          <a:xfrm>
            <a:off x="6312024" y="1453961"/>
            <a:ext cx="4680520" cy="4776949"/>
          </a:xfrm>
          <a:prstGeom prst="rect">
            <a:avLst/>
          </a:prstGeom>
        </p:spPr>
      </p:pic>
      <p:sp>
        <p:nvSpPr>
          <p:cNvPr id="9" name="TextBox 8">
            <a:extLst>
              <a:ext uri="{FF2B5EF4-FFF2-40B4-BE49-F238E27FC236}">
                <a16:creationId xmlns:a16="http://schemas.microsoft.com/office/drawing/2014/main" id="{FF753FCB-2AE4-416F-8FBE-1380876BBB6F}"/>
              </a:ext>
            </a:extLst>
          </p:cNvPr>
          <p:cNvSpPr txBox="1"/>
          <p:nvPr/>
        </p:nvSpPr>
        <p:spPr>
          <a:xfrm>
            <a:off x="1775520" y="6148822"/>
            <a:ext cx="3096344"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INITIAL BALLOT – DRAFT 5.0</a:t>
            </a:r>
          </a:p>
        </p:txBody>
      </p:sp>
      <p:sp>
        <p:nvSpPr>
          <p:cNvPr id="10" name="TextBox 9">
            <a:extLst>
              <a:ext uri="{FF2B5EF4-FFF2-40B4-BE49-F238E27FC236}">
                <a16:creationId xmlns:a16="http://schemas.microsoft.com/office/drawing/2014/main" id="{DC18BD12-0C22-4AD0-A5B0-751DF72E1C28}"/>
              </a:ext>
            </a:extLst>
          </p:cNvPr>
          <p:cNvSpPr txBox="1"/>
          <p:nvPr/>
        </p:nvSpPr>
        <p:spPr>
          <a:xfrm>
            <a:off x="7392144" y="6165304"/>
            <a:ext cx="2736304"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RE-CIRC 1: DRAFT 6.0</a:t>
            </a:r>
          </a:p>
        </p:txBody>
      </p:sp>
    </p:spTree>
    <p:extLst>
      <p:ext uri="{BB962C8B-B14F-4D97-AF65-F5344CB8AC3E}">
        <p14:creationId xmlns:p14="http://schemas.microsoft.com/office/powerpoint/2010/main" val="315368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F753FCB-2AE4-416F-8FBE-1380876BBB6F}"/>
              </a:ext>
            </a:extLst>
          </p:cNvPr>
          <p:cNvSpPr txBox="1"/>
          <p:nvPr/>
        </p:nvSpPr>
        <p:spPr>
          <a:xfrm>
            <a:off x="1775520" y="6148822"/>
            <a:ext cx="3096344"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RE-CIRC 2 – DRAFT 7.0</a:t>
            </a:r>
          </a:p>
        </p:txBody>
      </p:sp>
      <p:sp>
        <p:nvSpPr>
          <p:cNvPr id="10" name="TextBox 9">
            <a:extLst>
              <a:ext uri="{FF2B5EF4-FFF2-40B4-BE49-F238E27FC236}">
                <a16:creationId xmlns:a16="http://schemas.microsoft.com/office/drawing/2014/main" id="{DC18BD12-0C22-4AD0-A5B0-751DF72E1C28}"/>
              </a:ext>
            </a:extLst>
          </p:cNvPr>
          <p:cNvSpPr txBox="1"/>
          <p:nvPr/>
        </p:nvSpPr>
        <p:spPr>
          <a:xfrm>
            <a:off x="7392144" y="6186790"/>
            <a:ext cx="3312368"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RE-CIRC 3: DRAFT 8.0</a:t>
            </a:r>
          </a:p>
        </p:txBody>
      </p:sp>
      <p:pic>
        <p:nvPicPr>
          <p:cNvPr id="5" name="Picture 4">
            <a:extLst>
              <a:ext uri="{FF2B5EF4-FFF2-40B4-BE49-F238E27FC236}">
                <a16:creationId xmlns:a16="http://schemas.microsoft.com/office/drawing/2014/main" id="{43454E5C-C6BC-4C24-B5E8-6074B270CC97}"/>
              </a:ext>
            </a:extLst>
          </p:cNvPr>
          <p:cNvPicPr>
            <a:picLocks noChangeAspect="1"/>
          </p:cNvPicPr>
          <p:nvPr/>
        </p:nvPicPr>
        <p:blipFill>
          <a:blip r:embed="rId3"/>
          <a:stretch>
            <a:fillRect/>
          </a:stretch>
        </p:blipFill>
        <p:spPr>
          <a:xfrm>
            <a:off x="911424" y="1340768"/>
            <a:ext cx="4968552" cy="4782603"/>
          </a:xfrm>
          <a:prstGeom prst="rect">
            <a:avLst/>
          </a:prstGeom>
        </p:spPr>
      </p:pic>
      <p:sp>
        <p:nvSpPr>
          <p:cNvPr id="11" name="Title 2">
            <a:extLst>
              <a:ext uri="{FF2B5EF4-FFF2-40B4-BE49-F238E27FC236}">
                <a16:creationId xmlns:a16="http://schemas.microsoft.com/office/drawing/2014/main" id="{3CB3A7D2-C704-4BE5-888B-87CFC8F28F1F}"/>
              </a:ext>
            </a:extLst>
          </p:cNvPr>
          <p:cNvSpPr>
            <a:spLocks noGrp="1"/>
          </p:cNvSpPr>
          <p:nvPr>
            <p:ph type="title"/>
          </p:nvPr>
        </p:nvSpPr>
        <p:spPr>
          <a:xfrm>
            <a:off x="456232" y="404590"/>
            <a:ext cx="11328400" cy="792162"/>
          </a:xfrm>
        </p:spPr>
        <p:txBody>
          <a:bodyPr/>
          <a:lstStyle/>
          <a:p>
            <a:r>
              <a:rPr lang="en-GB" sz="2800" b="1" dirty="0"/>
              <a:t>Motion for Unconditional Approval to Forward IEEE P802.15.22.3 Draft 8.0 to </a:t>
            </a:r>
            <a:r>
              <a:rPr lang="en-GB" sz="2800" b="1" dirty="0" err="1"/>
              <a:t>RevCom</a:t>
            </a:r>
            <a:endParaRPr lang="en-GB" sz="2800" b="1" dirty="0"/>
          </a:p>
        </p:txBody>
      </p:sp>
      <p:pic>
        <p:nvPicPr>
          <p:cNvPr id="3" name="Picture 2">
            <a:extLst>
              <a:ext uri="{FF2B5EF4-FFF2-40B4-BE49-F238E27FC236}">
                <a16:creationId xmlns:a16="http://schemas.microsoft.com/office/drawing/2014/main" id="{9A8F5615-7335-49B3-B992-C48E7C982DCB}"/>
              </a:ext>
            </a:extLst>
          </p:cNvPr>
          <p:cNvPicPr>
            <a:picLocks noChangeAspect="1"/>
          </p:cNvPicPr>
          <p:nvPr/>
        </p:nvPicPr>
        <p:blipFill>
          <a:blip r:embed="rId4"/>
          <a:stretch>
            <a:fillRect/>
          </a:stretch>
        </p:blipFill>
        <p:spPr>
          <a:xfrm>
            <a:off x="6384032" y="1438036"/>
            <a:ext cx="5040560" cy="4747781"/>
          </a:xfrm>
          <a:prstGeom prst="rect">
            <a:avLst/>
          </a:prstGeom>
        </p:spPr>
      </p:pic>
      <p:sp>
        <p:nvSpPr>
          <p:cNvPr id="4" name="TextBox 3">
            <a:extLst>
              <a:ext uri="{FF2B5EF4-FFF2-40B4-BE49-F238E27FC236}">
                <a16:creationId xmlns:a16="http://schemas.microsoft.com/office/drawing/2014/main" id="{FA8877B2-35E3-45B8-94A6-3B2CAEC8F59A}"/>
              </a:ext>
            </a:extLst>
          </p:cNvPr>
          <p:cNvSpPr txBox="1"/>
          <p:nvPr/>
        </p:nvSpPr>
        <p:spPr>
          <a:xfrm>
            <a:off x="7536160" y="1265135"/>
            <a:ext cx="3096344" cy="338554"/>
          </a:xfrm>
          <a:prstGeom prst="rect">
            <a:avLst/>
          </a:prstGeom>
          <a:solidFill>
            <a:srgbClr val="00B0F0"/>
          </a:solidFill>
          <a:ln>
            <a:solidFill>
              <a:schemeClr val="bg1">
                <a:lumMod val="65000"/>
              </a:schemeClr>
            </a:solidFill>
          </a:ln>
          <a:effectLst>
            <a:outerShdw blurRad="50800" dist="38100" dir="2700000" algn="tl" rotWithShape="0">
              <a:prstClr val="black">
                <a:alpha val="40000"/>
              </a:prstClr>
            </a:outerShdw>
          </a:effectLst>
        </p:spPr>
        <p:txBody>
          <a:bodyPr wrap="square" rtlCol="0">
            <a:spAutoFit/>
          </a:bodyPr>
          <a:lstStyle/>
          <a:p>
            <a:pPr algn="ctr"/>
            <a:r>
              <a:rPr lang="en-US" sz="1600" b="1" dirty="0"/>
              <a:t>ALL CONDITIONS SATISFIED</a:t>
            </a:r>
          </a:p>
        </p:txBody>
      </p:sp>
    </p:spTree>
    <p:extLst>
      <p:ext uri="{BB962C8B-B14F-4D97-AF65-F5344CB8AC3E}">
        <p14:creationId xmlns:p14="http://schemas.microsoft.com/office/powerpoint/2010/main" val="2308717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175"/>
          <p:cNvGraphicFramePr>
            <a:graphicFrameLocks/>
          </p:cNvGraphicFramePr>
          <p:nvPr>
            <p:extLst>
              <p:ext uri="{D42A27DB-BD31-4B8C-83A1-F6EECF244321}">
                <p14:modId xmlns:p14="http://schemas.microsoft.com/office/powerpoint/2010/main" val="1483584300"/>
              </p:ext>
            </p:extLst>
          </p:nvPr>
        </p:nvGraphicFramePr>
        <p:xfrm>
          <a:off x="191344" y="1484784"/>
          <a:ext cx="11833314" cy="4664906"/>
        </p:xfrm>
        <a:graphic>
          <a:graphicData uri="http://schemas.openxmlformats.org/drawingml/2006/table">
            <a:tbl>
              <a:tblPr/>
              <a:tblGrid>
                <a:gridCol w="1248138">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gridCol w="576064">
                  <a:extLst>
                    <a:ext uri="{9D8B030D-6E8A-4147-A177-3AD203B41FA5}">
                      <a16:colId xmlns:a16="http://schemas.microsoft.com/office/drawing/2014/main" val="20004"/>
                    </a:ext>
                  </a:extLst>
                </a:gridCol>
                <a:gridCol w="792088">
                  <a:extLst>
                    <a:ext uri="{9D8B030D-6E8A-4147-A177-3AD203B41FA5}">
                      <a16:colId xmlns:a16="http://schemas.microsoft.com/office/drawing/2014/main" val="20005"/>
                    </a:ext>
                  </a:extLst>
                </a:gridCol>
                <a:gridCol w="864096">
                  <a:extLst>
                    <a:ext uri="{9D8B030D-6E8A-4147-A177-3AD203B41FA5}">
                      <a16:colId xmlns:a16="http://schemas.microsoft.com/office/drawing/2014/main" val="20006"/>
                    </a:ext>
                  </a:extLst>
                </a:gridCol>
                <a:gridCol w="792088">
                  <a:extLst>
                    <a:ext uri="{9D8B030D-6E8A-4147-A177-3AD203B41FA5}">
                      <a16:colId xmlns:a16="http://schemas.microsoft.com/office/drawing/2014/main" val="20007"/>
                    </a:ext>
                  </a:extLst>
                </a:gridCol>
                <a:gridCol w="936104">
                  <a:extLst>
                    <a:ext uri="{9D8B030D-6E8A-4147-A177-3AD203B41FA5}">
                      <a16:colId xmlns:a16="http://schemas.microsoft.com/office/drawing/2014/main" val="20008"/>
                    </a:ext>
                  </a:extLst>
                </a:gridCol>
                <a:gridCol w="1152128">
                  <a:extLst>
                    <a:ext uri="{9D8B030D-6E8A-4147-A177-3AD203B41FA5}">
                      <a16:colId xmlns:a16="http://schemas.microsoft.com/office/drawing/2014/main" val="20009"/>
                    </a:ext>
                  </a:extLst>
                </a:gridCol>
                <a:gridCol w="576064">
                  <a:extLst>
                    <a:ext uri="{9D8B030D-6E8A-4147-A177-3AD203B41FA5}">
                      <a16:colId xmlns:a16="http://schemas.microsoft.com/office/drawing/2014/main" val="3699344972"/>
                    </a:ext>
                  </a:extLst>
                </a:gridCol>
                <a:gridCol w="864096">
                  <a:extLst>
                    <a:ext uri="{9D8B030D-6E8A-4147-A177-3AD203B41FA5}">
                      <a16:colId xmlns:a16="http://schemas.microsoft.com/office/drawing/2014/main" val="3374359440"/>
                    </a:ext>
                  </a:extLst>
                </a:gridCol>
                <a:gridCol w="936104">
                  <a:extLst>
                    <a:ext uri="{9D8B030D-6E8A-4147-A177-3AD203B41FA5}">
                      <a16:colId xmlns:a16="http://schemas.microsoft.com/office/drawing/2014/main" val="711173718"/>
                    </a:ext>
                  </a:extLst>
                </a:gridCol>
                <a:gridCol w="936104">
                  <a:extLst>
                    <a:ext uri="{9D8B030D-6E8A-4147-A177-3AD203B41FA5}">
                      <a16:colId xmlns:a16="http://schemas.microsoft.com/office/drawing/2014/main" val="1227092467"/>
                    </a:ext>
                  </a:extLst>
                </a:gridCol>
              </a:tblGrid>
              <a:tr h="176561">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a:ln>
                          <a:noFill/>
                        </a:ln>
                        <a:solidFill>
                          <a:schemeClr val="tx1"/>
                        </a:solidFill>
                        <a:effectLst/>
                        <a:latin typeface="+mn-lt"/>
                      </a:endParaRPr>
                    </a:p>
                  </a:txBody>
                  <a:tcPr marL="91450" marR="91450" marT="45621" marB="45621" anchorCtr="1"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#1</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D5.0)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Re-</a:t>
                      </a:r>
                      <a:r>
                        <a:rPr kumimoji="0" lang="en-GB" sz="1600" b="1" i="0" u="none" strike="noStrike" cap="none" normalizeH="0" baseline="0" dirty="0" err="1">
                          <a:ln>
                            <a:noFill/>
                          </a:ln>
                          <a:solidFill>
                            <a:schemeClr val="tx1"/>
                          </a:solidFill>
                          <a:effectLst/>
                          <a:latin typeface="+mn-lt"/>
                        </a:rPr>
                        <a:t>circ</a:t>
                      </a:r>
                      <a:r>
                        <a:rPr kumimoji="0" lang="en-GB" sz="1600" b="1" i="0" u="none" strike="noStrike" cap="none" normalizeH="0" baseline="0" dirty="0">
                          <a:ln>
                            <a:noFill/>
                          </a:ln>
                          <a:solidFill>
                            <a:schemeClr val="tx1"/>
                          </a:solidFill>
                          <a:effectLst/>
                          <a:latin typeface="+mn-lt"/>
                        </a:rPr>
                        <a:t> #1</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D6.0)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Re-</a:t>
                      </a:r>
                      <a:r>
                        <a:rPr kumimoji="0" lang="en-GB" sz="1600" b="1" i="0" u="none" strike="noStrike" cap="none" normalizeH="0" baseline="0" dirty="0" err="1">
                          <a:ln>
                            <a:noFill/>
                          </a:ln>
                          <a:solidFill>
                            <a:schemeClr val="tx1"/>
                          </a:solidFill>
                          <a:effectLst/>
                          <a:latin typeface="+mn-lt"/>
                        </a:rPr>
                        <a:t>circ</a:t>
                      </a:r>
                      <a:r>
                        <a:rPr kumimoji="0" lang="en-GB" sz="1600" b="1" i="0" u="none" strike="noStrike" cap="none" normalizeH="0" baseline="0" dirty="0">
                          <a:ln>
                            <a:noFill/>
                          </a:ln>
                          <a:solidFill>
                            <a:schemeClr val="tx1"/>
                          </a:solidFill>
                          <a:effectLst/>
                          <a:latin typeface="+mn-lt"/>
                        </a:rPr>
                        <a:t> #2</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D7.0)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Re-</a:t>
                      </a:r>
                      <a:r>
                        <a:rPr kumimoji="0" lang="en-GB" sz="1600" b="1" i="0" u="none" strike="noStrike" cap="none" normalizeH="0" baseline="0" dirty="0" err="1">
                          <a:ln>
                            <a:noFill/>
                          </a:ln>
                          <a:solidFill>
                            <a:schemeClr val="tx1"/>
                          </a:solidFill>
                          <a:effectLst/>
                          <a:latin typeface="+mn-lt"/>
                        </a:rPr>
                        <a:t>circ</a:t>
                      </a:r>
                      <a:r>
                        <a:rPr kumimoji="0" lang="en-GB" sz="1600" b="1" i="0" u="none" strike="noStrike" cap="none" normalizeH="0" baseline="0" dirty="0">
                          <a:ln>
                            <a:noFill/>
                          </a:ln>
                          <a:solidFill>
                            <a:schemeClr val="tx1"/>
                          </a:solidFill>
                          <a:effectLst/>
                          <a:latin typeface="+mn-lt"/>
                        </a:rPr>
                        <a:t> #3</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D8.0)</a:t>
                      </a: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000" b="0" i="0" u="none" strike="noStrike" cap="none" normalizeH="0" baseline="0" dirty="0">
                        <a:ln>
                          <a:noFill/>
                        </a:ln>
                        <a:solidFill>
                          <a:schemeClr val="tx1"/>
                        </a:solidFill>
                        <a:effectLst/>
                        <a:latin typeface="Times New Roman" pitchFamily="18" charset="0"/>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000" b="0" i="0" u="none" strike="noStrike" cap="none" normalizeH="0" baseline="0" dirty="0">
                        <a:ln>
                          <a:noFill/>
                        </a:ln>
                        <a:solidFill>
                          <a:schemeClr val="tx1"/>
                        </a:solidFill>
                        <a:effectLst/>
                        <a:latin typeface="Times New Roman" pitchFamily="18" charset="0"/>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err="1">
                          <a:ln>
                            <a:noFill/>
                          </a:ln>
                          <a:solidFill>
                            <a:schemeClr val="tx1"/>
                          </a:solidFill>
                          <a:effectLst/>
                          <a:latin typeface="+mn-lt"/>
                        </a:rPr>
                        <a:t>Req</a:t>
                      </a:r>
                      <a:r>
                        <a:rPr kumimoji="0" lang="en-GB" sz="1800" b="1" i="0" u="none" strike="noStrike" cap="none" normalizeH="0" baseline="0" dirty="0">
                          <a:ln>
                            <a:noFill/>
                          </a:ln>
                          <a:solidFill>
                            <a:schemeClr val="tx1"/>
                          </a:solidFill>
                          <a:effectLst/>
                          <a:latin typeface="+mn-lt"/>
                        </a:rPr>
                        <a:t> %</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2196">
                <a:tc vMerge="1">
                  <a:txBody>
                    <a:bodyPr/>
                    <a:lstStyle/>
                    <a:p>
                      <a:endParaRPr lang="en-GB"/>
                    </a:p>
                  </a:txBody>
                  <a:tcPr>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T w="28575" cap="flat" cmpd="sng" algn="ctr">
                      <a:solidFill>
                        <a:schemeClr val="tx1"/>
                      </a:solidFill>
                      <a:prstDash val="solid"/>
                      <a:round/>
                      <a:headEnd type="none" w="med" len="med"/>
                      <a:tailEnd type="none" w="med" len="med"/>
                    </a:lnT>
                  </a:tcPr>
                </a:tc>
                <a:tc>
                  <a:txBody>
                    <a:bodyPr/>
                    <a:lstStyle/>
                    <a:p>
                      <a:endParaRPr lang="en-GB" sz="2000" dirty="0">
                        <a:latin typeface="+mn-lt"/>
                      </a:endParaRPr>
                    </a:p>
                  </a:txBody>
                  <a:tcP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Abstain</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7</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7</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6</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8</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6</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8</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N/A</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Disapprove with 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10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10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2</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0</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Disapprove w/o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1</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0</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Approve</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56</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90</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58</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90</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61</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96</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kern="1200" cap="none" normalizeH="0" baseline="0" dirty="0">
                          <a:ln>
                            <a:noFill/>
                          </a:ln>
                          <a:solidFill>
                            <a:schemeClr val="tx1"/>
                          </a:solidFill>
                          <a:effectLst/>
                          <a:latin typeface="+mn-lt"/>
                          <a:ea typeface="+mn-ea"/>
                          <a:cs typeface="+mn-cs"/>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64</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cap="none" normalizeH="0" baseline="0" dirty="0">
                          <a:ln>
                            <a:noFill/>
                          </a:ln>
                          <a:solidFill>
                            <a:schemeClr val="tx1"/>
                          </a:solidFill>
                          <a:effectLst/>
                          <a:latin typeface="+mn-lt"/>
                        </a:rPr>
                        <a:t>100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kern="1200" cap="none" normalizeH="0" baseline="0" dirty="0">
                          <a:ln>
                            <a:noFill/>
                          </a:ln>
                          <a:solidFill>
                            <a:schemeClr val="tx1"/>
                          </a:solidFill>
                          <a:effectLst/>
                          <a:latin typeface="+mn-lt"/>
                          <a:ea typeface="+mn-ea"/>
                          <a:cs typeface="+mn-cs"/>
                        </a:rPr>
                        <a:t>PASS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 75</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Ballots returned</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68</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85</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69</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86</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69</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86</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70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cap="none" normalizeH="0" baseline="0" dirty="0">
                          <a:ln>
                            <a:noFill/>
                          </a:ln>
                          <a:solidFill>
                            <a:schemeClr val="tx1"/>
                          </a:solidFill>
                          <a:effectLst/>
                          <a:latin typeface="+mn-lt"/>
                        </a:rPr>
                        <a:t>87</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 50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072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Voters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80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80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80</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80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1072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282</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3</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5</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cap="none" normalizeH="0" baseline="0" dirty="0">
                          <a:ln>
                            <a:noFill/>
                          </a:ln>
                          <a:solidFill>
                            <a:schemeClr val="tx1"/>
                          </a:solidFill>
                          <a:effectLst/>
                          <a:latin typeface="+mn-lt"/>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0" name="Title 2">
            <a:extLst>
              <a:ext uri="{FF2B5EF4-FFF2-40B4-BE49-F238E27FC236}">
                <a16:creationId xmlns:a16="http://schemas.microsoft.com/office/drawing/2014/main" id="{6C5BAF9B-B425-4991-B59D-746A403307C5}"/>
              </a:ext>
            </a:extLst>
          </p:cNvPr>
          <p:cNvSpPr>
            <a:spLocks noGrp="1"/>
          </p:cNvSpPr>
          <p:nvPr>
            <p:ph type="title"/>
          </p:nvPr>
        </p:nvSpPr>
        <p:spPr>
          <a:xfrm>
            <a:off x="456232" y="404590"/>
            <a:ext cx="11328400" cy="792162"/>
          </a:xfrm>
        </p:spPr>
        <p:txBody>
          <a:bodyPr/>
          <a:lstStyle/>
          <a:p>
            <a:r>
              <a:rPr lang="en-GB" sz="2800" b="1" dirty="0"/>
              <a:t>Motion for Unconditional Approval to Forward IEEE P802.15.22.3 Draft 8.0 to </a:t>
            </a:r>
            <a:r>
              <a:rPr lang="en-GB" sz="2800" b="1" dirty="0" err="1"/>
              <a:t>RevCom</a:t>
            </a:r>
            <a:endParaRPr lang="en-GB" sz="2800" b="1" dirty="0"/>
          </a:p>
        </p:txBody>
      </p:sp>
    </p:spTree>
    <p:extLst>
      <p:ext uri="{BB962C8B-B14F-4D97-AF65-F5344CB8AC3E}">
        <p14:creationId xmlns:p14="http://schemas.microsoft.com/office/powerpoint/2010/main" val="1047939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98205" y="1341660"/>
            <a:ext cx="11520851" cy="5111750"/>
          </a:xfrm>
        </p:spPr>
        <p:txBody>
          <a:bodyPr>
            <a:normAutofit/>
          </a:bodyPr>
          <a:lstStyle/>
          <a:p>
            <a:pPr marL="0" indent="0">
              <a:buNone/>
            </a:pPr>
            <a:r>
              <a:rPr lang="en-US" dirty="0"/>
              <a:t>IEEE 802.15.22.3 Timelines:</a:t>
            </a: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0" indent="0">
              <a:buNone/>
            </a:pPr>
            <a:endParaRPr lang="en-GB" sz="1400" dirty="0"/>
          </a:p>
        </p:txBody>
      </p:sp>
      <p:graphicFrame>
        <p:nvGraphicFramePr>
          <p:cNvPr id="4" name="Table 3">
            <a:extLst>
              <a:ext uri="{FF2B5EF4-FFF2-40B4-BE49-F238E27FC236}">
                <a16:creationId xmlns:a16="http://schemas.microsoft.com/office/drawing/2014/main" id="{5C695F6D-8177-459A-9905-B55D196E2729}"/>
              </a:ext>
            </a:extLst>
          </p:cNvPr>
          <p:cNvGraphicFramePr>
            <a:graphicFrameLocks noGrp="1"/>
          </p:cNvGraphicFramePr>
          <p:nvPr>
            <p:extLst>
              <p:ext uri="{D42A27DB-BD31-4B8C-83A1-F6EECF244321}">
                <p14:modId xmlns:p14="http://schemas.microsoft.com/office/powerpoint/2010/main" val="105973982"/>
              </p:ext>
            </p:extLst>
          </p:nvPr>
        </p:nvGraphicFramePr>
        <p:xfrm>
          <a:off x="263781" y="1772816"/>
          <a:ext cx="11520851" cy="4267200"/>
        </p:xfrm>
        <a:graphic>
          <a:graphicData uri="http://schemas.openxmlformats.org/drawingml/2006/table">
            <a:tbl>
              <a:tblPr firstRow="1" bandRow="1">
                <a:tableStyleId>{5C22544A-7EE6-4342-B048-85BDC9FD1C3A}</a:tableStyleId>
              </a:tblPr>
              <a:tblGrid>
                <a:gridCol w="7886757">
                  <a:extLst>
                    <a:ext uri="{9D8B030D-6E8A-4147-A177-3AD203B41FA5}">
                      <a16:colId xmlns:a16="http://schemas.microsoft.com/office/drawing/2014/main" val="875178329"/>
                    </a:ext>
                  </a:extLst>
                </a:gridCol>
                <a:gridCol w="3634094">
                  <a:extLst>
                    <a:ext uri="{9D8B030D-6E8A-4147-A177-3AD203B41FA5}">
                      <a16:colId xmlns:a16="http://schemas.microsoft.com/office/drawing/2014/main" val="3167322224"/>
                    </a:ext>
                  </a:extLst>
                </a:gridCol>
              </a:tblGrid>
              <a:tr h="370840">
                <a:tc>
                  <a:txBody>
                    <a:bodyPr/>
                    <a:lstStyle/>
                    <a:p>
                      <a:pPr algn="ctr"/>
                      <a:r>
                        <a:rPr lang="en-US" sz="2000" dirty="0">
                          <a:solidFill>
                            <a:schemeClr val="tx1"/>
                          </a:solidFill>
                        </a:rPr>
                        <a:t>Actions </a:t>
                      </a:r>
                    </a:p>
                  </a:txBody>
                  <a:tcPr/>
                </a:tc>
                <a:tc>
                  <a:txBody>
                    <a:bodyPr/>
                    <a:lstStyle/>
                    <a:p>
                      <a:pPr algn="ctr"/>
                      <a:r>
                        <a:rPr lang="en-US" sz="2000" dirty="0">
                          <a:solidFill>
                            <a:schemeClr val="tx1"/>
                          </a:solidFill>
                        </a:rPr>
                        <a:t>Schedule</a:t>
                      </a:r>
                    </a:p>
                  </a:txBody>
                  <a:tcPr/>
                </a:tc>
                <a:extLst>
                  <a:ext uri="{0D108BD9-81ED-4DB2-BD59-A6C34878D82A}">
                    <a16:rowId xmlns:a16="http://schemas.microsoft.com/office/drawing/2014/main" val="2271703393"/>
                  </a:ext>
                </a:extLst>
              </a:tr>
              <a:tr h="121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Sponsor Ballot Pool formed. 80 people in the Pool. Pool is balanced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Completed – July 2019</a:t>
                      </a:r>
                    </a:p>
                  </a:txBody>
                  <a:tcPr/>
                </a:tc>
                <a:extLst>
                  <a:ext uri="{0D108BD9-81ED-4DB2-BD59-A6C34878D82A}">
                    <a16:rowId xmlns:a16="http://schemas.microsoft.com/office/drawing/2014/main" val="2065983974"/>
                  </a:ext>
                </a:extLst>
              </a:tr>
              <a:tr h="243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P802.15.22.3 Co-existence Assurance Document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N/A This is a Receive Only System</a:t>
                      </a:r>
                    </a:p>
                  </a:txBody>
                  <a:tcPr/>
                </a:tc>
                <a:extLst>
                  <a:ext uri="{0D108BD9-81ED-4DB2-BD59-A6C34878D82A}">
                    <a16:rowId xmlns:a16="http://schemas.microsoft.com/office/drawing/2014/main" val="3325675270"/>
                  </a:ext>
                </a:extLst>
              </a:tr>
              <a:tr h="121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P802.15.22.3 Criteria for Standards Development Revised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July 2019</a:t>
                      </a:r>
                    </a:p>
                  </a:txBody>
                  <a:tcPr/>
                </a:tc>
                <a:extLst>
                  <a:ext uri="{0D108BD9-81ED-4DB2-BD59-A6C34878D82A}">
                    <a16:rowId xmlns:a16="http://schemas.microsoft.com/office/drawing/2014/main" val="2639253202"/>
                  </a:ext>
                </a:extLst>
              </a:tr>
              <a:tr h="320040">
                <a:tc>
                  <a:txBody>
                    <a:bodyPr/>
                    <a:lstStyle/>
                    <a:p>
                      <a:r>
                        <a:rPr lang="en-GB" sz="2000" dirty="0">
                          <a:ea typeface="PMingLiU" panose="02020500000000000000" pitchFamily="18" charset="-120"/>
                        </a:rPr>
                        <a:t>Sent the Draft to IEEE MEC and Review Completed</a:t>
                      </a:r>
                      <a:endParaRPr lang="en-US" sz="2000" dirty="0"/>
                    </a:p>
                  </a:txBody>
                  <a:tcPr/>
                </a:tc>
                <a:tc>
                  <a:txBody>
                    <a:bodyPr/>
                    <a:lstStyle/>
                    <a:p>
                      <a:r>
                        <a:rPr lang="en-US" sz="2000" dirty="0"/>
                        <a:t>June 2019</a:t>
                      </a:r>
                    </a:p>
                  </a:txBody>
                  <a:tcPr/>
                </a:tc>
                <a:extLst>
                  <a:ext uri="{0D108BD9-81ED-4DB2-BD59-A6C34878D82A}">
                    <a16:rowId xmlns:a16="http://schemas.microsoft.com/office/drawing/2014/main" val="456266328"/>
                  </a:ext>
                </a:extLst>
              </a:tr>
              <a:tr h="142240">
                <a:tc>
                  <a:txBody>
                    <a:bodyPr/>
                    <a:lstStyle/>
                    <a:p>
                      <a:r>
                        <a:rPr lang="en-GB" sz="2000" dirty="0">
                          <a:ea typeface="PMingLiU" panose="02020500000000000000" pitchFamily="18" charset="-120"/>
                        </a:rPr>
                        <a:t>Draft 5.0 – Initial Ballot</a:t>
                      </a:r>
                      <a:endParaRPr lang="en-US" sz="2000" dirty="0"/>
                    </a:p>
                  </a:txBody>
                  <a:tcPr/>
                </a:tc>
                <a:tc>
                  <a:txBody>
                    <a:bodyPr/>
                    <a:lstStyle/>
                    <a:p>
                      <a:r>
                        <a:rPr lang="en-US" sz="2000" dirty="0"/>
                        <a:t>July 19</a:t>
                      </a:r>
                      <a:r>
                        <a:rPr lang="en-US" sz="2000" baseline="30000" dirty="0"/>
                        <a:t>th</a:t>
                      </a:r>
                      <a:r>
                        <a:rPr lang="en-US" sz="2000" dirty="0"/>
                        <a:t> 2019</a:t>
                      </a:r>
                    </a:p>
                  </a:txBody>
                  <a:tcPr/>
                </a:tc>
                <a:extLst>
                  <a:ext uri="{0D108BD9-81ED-4DB2-BD59-A6C34878D82A}">
                    <a16:rowId xmlns:a16="http://schemas.microsoft.com/office/drawing/2014/main" val="552981426"/>
                  </a:ext>
                </a:extLst>
              </a:tr>
              <a:tr h="203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Draft 6.0 – Sponsor Ballot Re-circ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June 30</a:t>
                      </a:r>
                      <a:r>
                        <a:rPr lang="en-US" sz="2000" kern="1200" baseline="30000" dirty="0">
                          <a:solidFill>
                            <a:schemeClr val="dk1"/>
                          </a:solidFill>
                          <a:latin typeface="+mn-lt"/>
                          <a:ea typeface="PMingLiU" panose="02020500000000000000" pitchFamily="18" charset="-120"/>
                          <a:cs typeface="+mn-cs"/>
                        </a:rPr>
                        <a:t>th</a:t>
                      </a:r>
                      <a:r>
                        <a:rPr lang="en-US" sz="2000" kern="1200" dirty="0">
                          <a:solidFill>
                            <a:schemeClr val="dk1"/>
                          </a:solidFill>
                          <a:latin typeface="+mn-lt"/>
                          <a:ea typeface="PMingLiU" panose="02020500000000000000" pitchFamily="18" charset="-120"/>
                          <a:cs typeface="+mn-cs"/>
                        </a:rPr>
                        <a:t> 2020</a:t>
                      </a:r>
                    </a:p>
                  </a:txBody>
                  <a:tcPr/>
                </a:tc>
                <a:extLst>
                  <a:ext uri="{0D108BD9-81ED-4DB2-BD59-A6C34878D82A}">
                    <a16:rowId xmlns:a16="http://schemas.microsoft.com/office/drawing/2014/main" val="1673176284"/>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Draft 7.0 – Sponsor Ballot Re-circ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July 22</a:t>
                      </a:r>
                      <a:r>
                        <a:rPr lang="en-US" sz="2000" kern="1200" baseline="30000" dirty="0">
                          <a:solidFill>
                            <a:schemeClr val="dk1"/>
                          </a:solidFill>
                          <a:latin typeface="+mn-lt"/>
                          <a:ea typeface="PMingLiU" panose="02020500000000000000" pitchFamily="18" charset="-120"/>
                          <a:cs typeface="+mn-cs"/>
                        </a:rPr>
                        <a:t>nd</a:t>
                      </a:r>
                      <a:r>
                        <a:rPr lang="en-US" sz="2000" kern="1200" dirty="0">
                          <a:solidFill>
                            <a:schemeClr val="dk1"/>
                          </a:solidFill>
                          <a:latin typeface="+mn-lt"/>
                          <a:ea typeface="PMingLiU" panose="02020500000000000000" pitchFamily="18" charset="-120"/>
                          <a:cs typeface="+mn-cs"/>
                        </a:rPr>
                        <a:t> 2020</a:t>
                      </a:r>
                    </a:p>
                  </a:txBody>
                  <a:tcPr/>
                </a:tc>
                <a:extLst>
                  <a:ext uri="{0D108BD9-81ED-4DB2-BD59-A6C34878D82A}">
                    <a16:rowId xmlns:a16="http://schemas.microsoft.com/office/drawing/2014/main" val="3129008855"/>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Draft 8.0 – Sponsor Ballot Re-circ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August 5</a:t>
                      </a:r>
                      <a:r>
                        <a:rPr lang="en-US" sz="2000" kern="1200" baseline="30000" dirty="0">
                          <a:solidFill>
                            <a:schemeClr val="dk1"/>
                          </a:solidFill>
                          <a:latin typeface="+mn-lt"/>
                          <a:ea typeface="PMingLiU" panose="02020500000000000000" pitchFamily="18" charset="-120"/>
                          <a:cs typeface="+mn-cs"/>
                        </a:rPr>
                        <a:t>th</a:t>
                      </a:r>
                      <a:r>
                        <a:rPr lang="en-US" sz="2000" kern="1200" dirty="0">
                          <a:solidFill>
                            <a:schemeClr val="dk1"/>
                          </a:solidFill>
                          <a:latin typeface="+mn-lt"/>
                          <a:ea typeface="PMingLiU" panose="02020500000000000000" pitchFamily="18" charset="-120"/>
                          <a:cs typeface="+mn-cs"/>
                        </a:rPr>
                        <a:t> 2020</a:t>
                      </a:r>
                    </a:p>
                  </a:txBody>
                  <a:tcPr/>
                </a:tc>
                <a:extLst>
                  <a:ext uri="{0D108BD9-81ED-4DB2-BD59-A6C34878D82A}">
                    <a16:rowId xmlns:a16="http://schemas.microsoft.com/office/drawing/2014/main" val="582639022"/>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Motion for Conditional Approval to Forward to </a:t>
                      </a:r>
                      <a:r>
                        <a:rPr lang="en-US" sz="2000" kern="1200" dirty="0" err="1">
                          <a:solidFill>
                            <a:schemeClr val="dk1"/>
                          </a:solidFill>
                          <a:latin typeface="+mn-lt"/>
                          <a:ea typeface="PMingLiU" panose="02020500000000000000" pitchFamily="18" charset="-120"/>
                          <a:cs typeface="+mn-cs"/>
                        </a:rPr>
                        <a:t>RevCom</a:t>
                      </a:r>
                      <a:endParaRPr lang="en-US" sz="2000" kern="1200" dirty="0">
                        <a:solidFill>
                          <a:schemeClr val="dk1"/>
                        </a:solidFill>
                        <a:latin typeface="+mn-lt"/>
                        <a:ea typeface="PMingLiU" panose="02020500000000000000" pitchFamily="18" charset="-120"/>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September 2020</a:t>
                      </a:r>
                    </a:p>
                  </a:txBody>
                  <a:tcPr/>
                </a:tc>
                <a:extLst>
                  <a:ext uri="{0D108BD9-81ED-4DB2-BD59-A6C34878D82A}">
                    <a16:rowId xmlns:a16="http://schemas.microsoft.com/office/drawing/2014/main" val="2924586680"/>
                  </a:ext>
                </a:extLst>
              </a:tr>
            </a:tbl>
          </a:graphicData>
        </a:graphic>
      </p:graphicFrame>
      <p:sp>
        <p:nvSpPr>
          <p:cNvPr id="9" name="Title 2">
            <a:extLst>
              <a:ext uri="{FF2B5EF4-FFF2-40B4-BE49-F238E27FC236}">
                <a16:creationId xmlns:a16="http://schemas.microsoft.com/office/drawing/2014/main" id="{5102E44C-6862-4E5D-8DB8-EBEA0045A74A}"/>
              </a:ext>
            </a:extLst>
          </p:cNvPr>
          <p:cNvSpPr>
            <a:spLocks noGrp="1"/>
          </p:cNvSpPr>
          <p:nvPr>
            <p:ph type="title"/>
          </p:nvPr>
        </p:nvSpPr>
        <p:spPr>
          <a:xfrm>
            <a:off x="456232" y="404590"/>
            <a:ext cx="11328400" cy="792162"/>
          </a:xfrm>
        </p:spPr>
        <p:txBody>
          <a:bodyPr/>
          <a:lstStyle/>
          <a:p>
            <a:r>
              <a:rPr lang="en-GB" sz="2800" b="1" dirty="0"/>
              <a:t>Motion for Unconditional Approval to Forward IEEE P802.15.22.3 Draft 8.0 to </a:t>
            </a:r>
            <a:r>
              <a:rPr lang="en-GB" sz="2800" b="1" dirty="0" err="1"/>
              <a:t>RevCom</a:t>
            </a:r>
            <a:endParaRPr lang="en-GB" sz="2800" b="1" dirty="0"/>
          </a:p>
        </p:txBody>
      </p:sp>
    </p:spTree>
    <p:extLst>
      <p:ext uri="{BB962C8B-B14F-4D97-AF65-F5344CB8AC3E}">
        <p14:creationId xmlns:p14="http://schemas.microsoft.com/office/powerpoint/2010/main" val="2586387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11783920"/>
              </p:ext>
            </p:extLst>
          </p:nvPr>
        </p:nvGraphicFramePr>
        <p:xfrm>
          <a:off x="407368" y="1324312"/>
          <a:ext cx="11328400" cy="4831080"/>
        </p:xfrm>
        <a:graphic>
          <a:graphicData uri="http://schemas.openxmlformats.org/drawingml/2006/table">
            <a:tbl>
              <a:tblPr firstRow="1" bandRow="1">
                <a:tableStyleId>{5C22544A-7EE6-4342-B048-85BDC9FD1C3A}</a:tableStyleId>
              </a:tblPr>
              <a:tblGrid>
                <a:gridCol w="1631752">
                  <a:extLst>
                    <a:ext uri="{9D8B030D-6E8A-4147-A177-3AD203B41FA5}">
                      <a16:colId xmlns:a16="http://schemas.microsoft.com/office/drawing/2014/main" val="2852815221"/>
                    </a:ext>
                  </a:extLst>
                </a:gridCol>
                <a:gridCol w="9696648">
                  <a:extLst>
                    <a:ext uri="{9D8B030D-6E8A-4147-A177-3AD203B41FA5}">
                      <a16:colId xmlns:a16="http://schemas.microsoft.com/office/drawing/2014/main" val="1500439343"/>
                    </a:ext>
                  </a:extLst>
                </a:gridCol>
              </a:tblGrid>
              <a:tr h="81928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i="0" kern="1200" dirty="0">
                          <a:solidFill>
                            <a:schemeClr val="tx1"/>
                          </a:solidFill>
                          <a:effectLst/>
                          <a:latin typeface="+mn-lt"/>
                          <a:ea typeface="+mn-ea"/>
                          <a:cs typeface="+mn-cs"/>
                        </a:rPr>
                        <a:t>Approve sending P802.15.22.3 Draft 8.0 to </a:t>
                      </a:r>
                      <a:r>
                        <a:rPr lang="en-US" sz="1800" b="0" i="0" kern="1200" dirty="0" err="1">
                          <a:solidFill>
                            <a:schemeClr val="tx1"/>
                          </a:solidFill>
                          <a:effectLst/>
                          <a:latin typeface="+mn-lt"/>
                          <a:ea typeface="+mn-ea"/>
                          <a:cs typeface="+mn-cs"/>
                        </a:rPr>
                        <a:t>RevCom</a:t>
                      </a:r>
                      <a:r>
                        <a:rPr lang="en-US" sz="1800" b="0" i="0" kern="1200" dirty="0">
                          <a:solidFill>
                            <a:schemeClr val="tx1"/>
                          </a:solidFill>
                          <a:effectLst/>
                          <a:latin typeface="+mn-lt"/>
                          <a:ea typeface="+mn-ea"/>
                          <a:cs typeface="+mn-cs"/>
                        </a:rPr>
                        <a:t>.</a:t>
                      </a:r>
                    </a:p>
                    <a:p>
                      <a:r>
                        <a:rPr lang="en-US" sz="1800" b="0" i="0" kern="1200" dirty="0">
                          <a:solidFill>
                            <a:schemeClr val="tx1"/>
                          </a:solidFill>
                          <a:effectLst/>
                          <a:latin typeface="+mn-lt"/>
                          <a:ea typeface="+mn-ea"/>
                          <a:cs typeface="+mn-cs"/>
                        </a:rPr>
                        <a:t>Approve CSD documentation in </a:t>
                      </a:r>
                      <a:r>
                        <a:rPr lang="en-US" sz="1800" b="0" dirty="0">
                          <a:hlinkClick r:id="rId3"/>
                        </a:rPr>
                        <a:t>https://mentor.ieee.org/802.22/dcn/19/22-19-0028-01-0003-updated-csd-for-p802-22-3-transfer-of-project-to-ieee-802-15-wg.docx</a:t>
                      </a:r>
                      <a:r>
                        <a:rPr lang="en-US" sz="1800" dirty="0"/>
                        <a:t> </a:t>
                      </a:r>
                      <a:r>
                        <a:rPr lang="en-US" sz="1800" b="0" i="0" kern="1200" dirty="0">
                          <a:solidFill>
                            <a:schemeClr val="tx1"/>
                          </a:solidFill>
                          <a:effectLst/>
                          <a:latin typeface="+mn-lt"/>
                          <a:ea typeface="+mn-ea"/>
                          <a:cs typeface="+mn-cs"/>
                        </a:rPr>
                        <a:t> </a:t>
                      </a:r>
                    </a:p>
                    <a:p>
                      <a:r>
                        <a:rPr lang="en-US" sz="1800" b="0" i="0" kern="1200" dirty="0">
                          <a:solidFill>
                            <a:schemeClr val="tx1"/>
                          </a:solidFill>
                          <a:effectLst/>
                          <a:latin typeface="+mn-lt"/>
                          <a:ea typeface="+mn-ea"/>
                          <a:cs typeface="+mn-cs"/>
                        </a:rPr>
                        <a:t>M: Bob Heile          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097976"/>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P802.15.22.3 Draft 8.0 has 100% approval at the end of the last sponsor recirculation ballot. No comments received. No technical changes.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In the WG, </a:t>
                      </a:r>
                      <a:r>
                        <a:rPr lang="en-US" sz="1500" b="0" kern="1200" dirty="0">
                          <a:solidFill>
                            <a:schemeClr val="tx1"/>
                          </a:solidFill>
                          <a:latin typeface="+mn-lt"/>
                          <a:ea typeface="+mn-ea"/>
                          <a:cs typeface="+mn-cs"/>
                        </a:rPr>
                        <a:t>(vote was taken </a:t>
                      </a:r>
                      <a:r>
                        <a:rPr lang="en-US" sz="1500" b="0" kern="1200">
                          <a:solidFill>
                            <a:schemeClr val="tx1"/>
                          </a:solidFill>
                          <a:latin typeface="+mn-lt"/>
                          <a:ea typeface="+mn-ea"/>
                          <a:cs typeface="+mn-cs"/>
                        </a:rPr>
                        <a:t>on 07/17/20 </a:t>
                      </a:r>
                      <a:r>
                        <a:rPr lang="en-US" sz="1500" b="0" kern="1200" dirty="0">
                          <a:solidFill>
                            <a:schemeClr val="tx1"/>
                          </a:solidFill>
                          <a:latin typeface="+mn-lt"/>
                          <a:ea typeface="+mn-ea"/>
                          <a:cs typeface="+mn-cs"/>
                        </a:rPr>
                        <a:t>with 56 attendees, 41 voting members)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forwarding draft to </a:t>
                      </a:r>
                      <a:r>
                        <a:rPr lang="en-US" sz="1500" b="0" dirty="0" err="1">
                          <a:solidFill>
                            <a:schemeClr val="tx1"/>
                          </a:solidFill>
                        </a:rPr>
                        <a:t>RevCom</a:t>
                      </a:r>
                      <a:r>
                        <a:rPr lang="en-US" sz="1500" b="0" dirty="0">
                          <a:solidFill>
                            <a:schemeClr val="tx1"/>
                          </a:solidFill>
                        </a:rPr>
                        <a:t> (y/n/a): Working Group Voted to Approve with Unanimous Consent</a:t>
                      </a:r>
                    </a:p>
                    <a:p>
                      <a:pPr marL="742950" lvl="1" indent="-285750">
                        <a:buFont typeface="Arial" panose="020B0604020202020204" pitchFamily="34" charset="0"/>
                        <a:buChar char="•"/>
                      </a:pPr>
                      <a:r>
                        <a:rPr lang="en-US" sz="1500" b="0" dirty="0">
                          <a:solidFill>
                            <a:schemeClr val="tx1"/>
                          </a:solidFill>
                        </a:rPr>
                        <a:t>CSD (y/n/a): Working Group Voted to Approve with Unanimous Consent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510952">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400" b="0" dirty="0">
                          <a:solidFill>
                            <a:schemeClr val="tx1"/>
                          </a:solidFill>
                        </a:rPr>
                        <a:t>Applies to:  A project that has passed sponsor ballot with at least 75% approval and has completed any necessary recirculation ballots.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592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LMSC OM – “The IEEE 802 LMSC EC” Clause 12</a:t>
                      </a:r>
                    </a:p>
                    <a:p>
                      <a:r>
                        <a:rPr lang="en-US" sz="1400" b="0" dirty="0">
                          <a:solidFill>
                            <a:schemeClr val="tx1"/>
                          </a:solidFill>
                        </a:rPr>
                        <a:t>Working Group P&amp;P – Clause 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dk1"/>
                          </a:solidFill>
                          <a:effectLst/>
                          <a:latin typeface="+mn-lt"/>
                          <a:ea typeface="+mn-ea"/>
                          <a:cs typeface="+mn-cs"/>
                        </a:rPr>
                        <a:t>Scope of proposed standard:</a:t>
                      </a:r>
                      <a:r>
                        <a:rPr lang="en-US" sz="1400" b="0" i="0" kern="1200" dirty="0">
                          <a:solidFill>
                            <a:schemeClr val="dk1"/>
                          </a:solidFill>
                          <a:effectLst/>
                          <a:latin typeface="+mn-lt"/>
                          <a:ea typeface="+mn-ea"/>
                          <a:cs typeface="+mn-cs"/>
                        </a:rPr>
                        <a:t> This Standard defines a Spectrum Characterization and Occupancy Sensing (SCOS) System. It defines the formats for system configuration and spectrum measurement parameters. It includes protocols for reporting measurement information that allow the coalescing of results from multiple systems. The standard leverages interfaces and primitives that are derived from IEEE Std. 802.22-2011. It uses any available transport mechanism to control and manage the system, and to share sensing data. The standard provides means for conveying value added sensing information to various spectrum database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8022213"/>
                  </a:ext>
                </a:extLst>
              </a:tr>
            </a:tbl>
          </a:graphicData>
        </a:graphic>
      </p:graphicFrame>
      <p:sp>
        <p:nvSpPr>
          <p:cNvPr id="7" name="Title 2">
            <a:extLst>
              <a:ext uri="{FF2B5EF4-FFF2-40B4-BE49-F238E27FC236}">
                <a16:creationId xmlns:a16="http://schemas.microsoft.com/office/drawing/2014/main" id="{C2DA9BAD-CD99-4EE4-B82B-8C6BD304DD5C}"/>
              </a:ext>
            </a:extLst>
          </p:cNvPr>
          <p:cNvSpPr>
            <a:spLocks noGrp="1"/>
          </p:cNvSpPr>
          <p:nvPr>
            <p:ph type="title"/>
          </p:nvPr>
        </p:nvSpPr>
        <p:spPr>
          <a:xfrm>
            <a:off x="456232" y="404590"/>
            <a:ext cx="11328400" cy="792162"/>
          </a:xfrm>
        </p:spPr>
        <p:txBody>
          <a:bodyPr/>
          <a:lstStyle/>
          <a:p>
            <a:r>
              <a:rPr lang="en-GB" sz="2800" b="1" dirty="0"/>
              <a:t>Motion for Unconditional Approval to Forward IEEE P802.15.22.3 Draft 8.0 to </a:t>
            </a:r>
            <a:r>
              <a:rPr lang="en-GB" sz="2800" b="1" dirty="0" err="1"/>
              <a:t>RevCom</a:t>
            </a:r>
            <a:endParaRPr lang="en-GB" sz="2800" b="1" dirty="0"/>
          </a:p>
        </p:txBody>
      </p:sp>
    </p:spTree>
    <p:extLst>
      <p:ext uri="{BB962C8B-B14F-4D97-AF65-F5344CB8AC3E}">
        <p14:creationId xmlns:p14="http://schemas.microsoft.com/office/powerpoint/2010/main" val="1374799386"/>
      </p:ext>
    </p:extLst>
  </p:cSld>
  <p:clrMapOvr>
    <a:masterClrMapping/>
  </p:clrMapOvr>
</p:sld>
</file>

<file path=ppt/theme/theme1.xml><?xml version="1.0" encoding="utf-8"?>
<a:theme xmlns:a="http://schemas.openxmlformats.org/drawingml/2006/main" name="IEEE 802.3 EC motions">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98747</TotalTime>
  <Words>826</Words>
  <Application>Microsoft Office PowerPoint</Application>
  <PresentationFormat>Widescreen</PresentationFormat>
  <Paragraphs>188</Paragraphs>
  <Slides>8</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PMingLiU</vt:lpstr>
      <vt:lpstr>Arial</vt:lpstr>
      <vt:lpstr>Myriad Pro</vt:lpstr>
      <vt:lpstr>Symbol</vt:lpstr>
      <vt:lpstr>Verdana</vt:lpstr>
      <vt:lpstr>Wingdings 2</vt:lpstr>
      <vt:lpstr>IEEE 802.3 EC motions</vt:lpstr>
      <vt:lpstr>blank</vt:lpstr>
      <vt:lpstr>IEEE 802.15 TG22 Motion</vt:lpstr>
      <vt:lpstr>Unconditional Approval to forward 802.15.22.3 Draft 8 to RevCom</vt:lpstr>
      <vt:lpstr>Requirements</vt:lpstr>
      <vt:lpstr>Motion for Unconditional Approval to Forward IEEE P802.15.22.3 Draft 8.0 to RevCom</vt:lpstr>
      <vt:lpstr>Motion for Unconditional Approval to Forward IEEE P802.15.22.3 Draft 8.0 to RevCom</vt:lpstr>
      <vt:lpstr>Motion for Unconditional Approval to Forward IEEE P802.15.22.3 Draft 8.0 to RevCom</vt:lpstr>
      <vt:lpstr>Motion for Unconditional Approval to Forward IEEE P802.15.22.3 Draft 8.0 to RevCom</vt:lpstr>
      <vt:lpstr>Motion for Unconditional Approval to Forward IEEE P802.15.22.3 Draft 8.0 to RevCom</vt:lpstr>
    </vt:vector>
  </TitlesOfParts>
  <Company>3Com Europe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3Com User</dc:creator>
  <cp:lastModifiedBy>apurva_mody apurva_mody</cp:lastModifiedBy>
  <cp:revision>1320</cp:revision>
  <dcterms:created xsi:type="dcterms:W3CDTF">2009-11-20T01:35:07Z</dcterms:created>
  <dcterms:modified xsi:type="dcterms:W3CDTF">2020-08-31T14:31:14Z</dcterms:modified>
</cp:coreProperties>
</file>