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1"/>
  </p:notesMasterIdLst>
  <p:handoutMasterIdLst>
    <p:handoutMasterId r:id="rId12"/>
  </p:handoutMasterIdLst>
  <p:sldIdLst>
    <p:sldId id="379" r:id="rId3"/>
    <p:sldId id="462" r:id="rId4"/>
    <p:sldId id="464" r:id="rId5"/>
    <p:sldId id="463" r:id="rId6"/>
    <p:sldId id="465" r:id="rId7"/>
    <p:sldId id="456" r:id="rId8"/>
    <p:sldId id="458" r:id="rId9"/>
    <p:sldId id="352"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99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63" d="100"/>
          <a:sy n="63" d="100"/>
        </p:scale>
        <p:origin x="84" y="7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668"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30/08/2020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62414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422588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10826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6</a:t>
            </a:fld>
            <a:endParaRPr lang="en-US"/>
          </a:p>
        </p:txBody>
      </p:sp>
    </p:spTree>
    <p:extLst>
      <p:ext uri="{BB962C8B-B14F-4D97-AF65-F5344CB8AC3E}">
        <p14:creationId xmlns:p14="http://schemas.microsoft.com/office/powerpoint/2010/main" val="4130784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8</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802.15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20056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dirty="0">
                <a:solidFill>
                  <a:schemeClr val="bg1"/>
                </a:solidFill>
                <a:effectLst/>
                <a:latin typeface="Verdana" panose="020B0604030504040204" pitchFamily="34" charset="0"/>
              </a:rPr>
              <a:t>15-20-0205-02-0022</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purva.mody@A5System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542033"/>
          </a:xfrm>
          <a:ln>
            <a:solidFill>
              <a:schemeClr val="bg1">
                <a:lumMod val="65000"/>
              </a:schemeClr>
            </a:solidFill>
          </a:ln>
          <a:effectLst>
            <a:outerShdw blurRad="50800" dist="38100" dir="2700000" algn="tl" rotWithShape="0">
              <a:prstClr val="black">
                <a:alpha val="40000"/>
              </a:prstClr>
            </a:outerShdw>
          </a:effectLst>
        </p:spPr>
        <p:txBody>
          <a:bodyPr/>
          <a:lstStyle/>
          <a:p>
            <a:r>
              <a:rPr lang="en-GB" altLang="en-US" sz="4000" dirty="0"/>
              <a:t>IEEE 802.15 TG22 Motion</a:t>
            </a:r>
          </a:p>
        </p:txBody>
      </p:sp>
      <p:sp>
        <p:nvSpPr>
          <p:cNvPr id="9219" name="Subtitle 4"/>
          <p:cNvSpPr>
            <a:spLocks noGrp="1"/>
          </p:cNvSpPr>
          <p:nvPr>
            <p:ph type="subTitle" idx="1"/>
          </p:nvPr>
        </p:nvSpPr>
        <p:spPr>
          <a:xfrm>
            <a:off x="1631504" y="3351535"/>
            <a:ext cx="9217024" cy="1752600"/>
          </a:xfrm>
        </p:spPr>
        <p:txBody>
          <a:bodyPr/>
          <a:lstStyle/>
          <a:p>
            <a:r>
              <a:rPr lang="en-GB" altLang="en-US" dirty="0"/>
              <a:t>Apurva N. Mody</a:t>
            </a:r>
          </a:p>
          <a:p>
            <a:r>
              <a:rPr lang="en-GB" altLang="en-US" dirty="0"/>
              <a:t>Task Group Chair, IEEE 802.15.22</a:t>
            </a:r>
          </a:p>
          <a:p>
            <a:r>
              <a:rPr lang="en-GB" altLang="en-US" dirty="0">
                <a:hlinkClick r:id="rId3"/>
              </a:rPr>
              <a:t>apurva.mody@ieee.org</a:t>
            </a:r>
            <a:r>
              <a:rPr lang="en-GB" altLang="en-US" dirty="0"/>
              <a:t>, </a:t>
            </a:r>
            <a:r>
              <a:rPr lang="en-GB" altLang="en-US" dirty="0" err="1">
                <a:hlinkClick r:id="rId4"/>
              </a:rPr>
              <a:t>apurva.</a:t>
            </a:r>
            <a:r>
              <a:rPr lang="en-GB" altLang="en-US" err="1">
                <a:hlinkClick r:id="rId4"/>
              </a:rPr>
              <a:t>mody</a:t>
            </a:r>
            <a:r>
              <a:rPr lang="en-GB" altLang="en-US">
                <a:hlinkClick r:id="rId4"/>
              </a:rPr>
              <a:t>@A5Systems.com</a:t>
            </a:r>
            <a:r>
              <a:rPr lang="en-GB" altLang="en-US"/>
              <a:t> </a:t>
            </a:r>
          </a:p>
          <a:p>
            <a:r>
              <a:rPr lang="en-GB" altLang="en-US" dirty="0"/>
              <a:t>+1-404-819-0314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b="1" dirty="0"/>
              <a:t>Unconditional</a:t>
            </a:r>
            <a:r>
              <a:rPr lang="en-GB" altLang="en-US" sz="4000" dirty="0"/>
              <a:t> Approval to forward 802.15.22.3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4000" dirty="0"/>
              <a:t>Requirements</a:t>
            </a:r>
          </a:p>
        </p:txBody>
      </p:sp>
      <p:sp>
        <p:nvSpPr>
          <p:cNvPr id="7" name="TextBox 6">
            <a:extLst>
              <a:ext uri="{FF2B5EF4-FFF2-40B4-BE49-F238E27FC236}">
                <a16:creationId xmlns:a16="http://schemas.microsoft.com/office/drawing/2014/main" id="{09C5BE25-AE9D-4899-8BA6-BBE8D8270B81}"/>
              </a:ext>
            </a:extLst>
          </p:cNvPr>
          <p:cNvSpPr txBox="1"/>
          <p:nvPr/>
        </p:nvSpPr>
        <p:spPr>
          <a:xfrm>
            <a:off x="358504" y="1412776"/>
            <a:ext cx="11377264" cy="4478149"/>
          </a:xfrm>
          <a:prstGeom prst="rect">
            <a:avLst/>
          </a:prstGeom>
          <a:noFill/>
        </p:spPr>
        <p:txBody>
          <a:bodyPr wrap="square">
            <a:spAutoFit/>
          </a:bodyPr>
          <a:lstStyle/>
          <a:p>
            <a:pPr marL="342900" indent="-342900" algn="l">
              <a:spcAft>
                <a:spcPts val="600"/>
              </a:spcAft>
              <a:buFont typeface="+mj-lt"/>
              <a:buAutoNum type="alphaLcParenR"/>
            </a:pPr>
            <a:r>
              <a:rPr lang="en-US" sz="2000" b="0" i="0" u="none" strike="noStrike" baseline="0" dirty="0">
                <a:latin typeface="+mj-lt"/>
              </a:rPr>
              <a:t>Recirculation ballot is completed. Generally, the recirculation ballot and resolution should occur in accordance with the schedule presented at the time of conditional approval.</a:t>
            </a:r>
          </a:p>
          <a:p>
            <a:pPr marL="342900" indent="-342900" algn="l">
              <a:spcAft>
                <a:spcPts val="600"/>
              </a:spcAft>
              <a:buFont typeface="+mj-lt"/>
              <a:buAutoNum type="alphaLcParenR"/>
            </a:pPr>
            <a:r>
              <a:rPr lang="en-US" sz="2000" b="0" i="0" u="none" strike="noStrike" baseline="0" dirty="0">
                <a:latin typeface="+mj-lt"/>
              </a:rPr>
              <a:t>After resolution of the recirculation ballot is completed, the approval percentage is at least 75% and there are no new valid DISAPPROVE votes.</a:t>
            </a:r>
          </a:p>
          <a:p>
            <a:pPr marL="342900" indent="-342900" algn="l">
              <a:spcAft>
                <a:spcPts val="600"/>
              </a:spcAft>
              <a:buFont typeface="+mj-lt"/>
              <a:buAutoNum type="alphaLcParenR"/>
            </a:pPr>
            <a:r>
              <a:rPr lang="en-US" sz="2000" b="0" i="0" u="none" strike="noStrike" baseline="0" dirty="0">
                <a:latin typeface="+mj-lt"/>
              </a:rPr>
              <a:t>No technical changes, as determined by the WG Chair, were made as a result of the recirculation ballot.</a:t>
            </a:r>
          </a:p>
          <a:p>
            <a:pPr marL="342900" indent="-342900" algn="l">
              <a:spcAft>
                <a:spcPts val="600"/>
              </a:spcAft>
              <a:buFont typeface="+mj-lt"/>
              <a:buAutoNum type="alphaLcParenR"/>
            </a:pPr>
            <a:r>
              <a:rPr lang="en-US" sz="2000" b="0" i="0" u="none" strike="noStrike" baseline="0" dirty="0">
                <a:latin typeface="+mj-lt"/>
              </a:rPr>
              <a:t>No new valid DISAPPROVE comments on new issues that are not resolved to the satisfaction of the submitter from existing DISAPPROVE voters.</a:t>
            </a:r>
          </a:p>
          <a:p>
            <a:pPr marL="342900" indent="-342900" algn="l">
              <a:spcAft>
                <a:spcPts val="600"/>
              </a:spcAft>
              <a:buFont typeface="+mj-lt"/>
              <a:buAutoNum type="alphaLcParenR"/>
            </a:pPr>
            <a:r>
              <a:rPr lang="en-US" sz="2000" b="0" i="0" u="none" strike="noStrike" baseline="0" dirty="0">
                <a:latin typeface="+mj-lt"/>
              </a:rPr>
              <a:t>If the WG Chair determines that there is a new invalid DISAPPROVE comment or vote, the WG Chair shall promptly provide details to the Sponsor.</a:t>
            </a:r>
          </a:p>
          <a:p>
            <a:pPr marL="342900" indent="-342900" algn="l">
              <a:spcAft>
                <a:spcPts val="600"/>
              </a:spcAft>
              <a:buFont typeface="+mj-lt"/>
              <a:buAutoNum type="alphaLcParenR"/>
            </a:pPr>
            <a:r>
              <a:rPr lang="en-US" sz="2000" b="0" i="0" u="none" strike="noStrike" baseline="0" dirty="0">
                <a:latin typeface="+mj-lt"/>
              </a:rPr>
              <a:t>The WG Chair shall immediately report the results of the ballot to the Sponsor including: the date the ballot closed, vote tally and comments associated with any remaining disapproves (valid and invalid), the WG responses and the rationale for ruling any vote invalid.</a:t>
            </a:r>
            <a:endParaRPr lang="en-US" sz="2000" dirty="0">
              <a:latin typeface="+mj-lt"/>
            </a:endParaRPr>
          </a:p>
        </p:txBody>
      </p:sp>
    </p:spTree>
    <p:extLst>
      <p:ext uri="{BB962C8B-B14F-4D97-AF65-F5344CB8AC3E}">
        <p14:creationId xmlns:p14="http://schemas.microsoft.com/office/powerpoint/2010/main" val="277514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pic>
        <p:nvPicPr>
          <p:cNvPr id="4" name="Picture 3">
            <a:extLst>
              <a:ext uri="{FF2B5EF4-FFF2-40B4-BE49-F238E27FC236}">
                <a16:creationId xmlns:a16="http://schemas.microsoft.com/office/drawing/2014/main" id="{A9740C34-7121-47BD-BD6F-1A17A8A6E567}"/>
              </a:ext>
            </a:extLst>
          </p:cNvPr>
          <p:cNvPicPr>
            <a:picLocks noChangeAspect="1"/>
          </p:cNvPicPr>
          <p:nvPr/>
        </p:nvPicPr>
        <p:blipFill>
          <a:blip r:embed="rId3"/>
          <a:stretch>
            <a:fillRect/>
          </a:stretch>
        </p:blipFill>
        <p:spPr>
          <a:xfrm>
            <a:off x="953748" y="1492263"/>
            <a:ext cx="4782212" cy="4656559"/>
          </a:xfrm>
          <a:prstGeom prst="rect">
            <a:avLst/>
          </a:prstGeom>
        </p:spPr>
      </p:pic>
      <p:pic>
        <p:nvPicPr>
          <p:cNvPr id="6" name="Picture 5">
            <a:extLst>
              <a:ext uri="{FF2B5EF4-FFF2-40B4-BE49-F238E27FC236}">
                <a16:creationId xmlns:a16="http://schemas.microsoft.com/office/drawing/2014/main" id="{F496FBAC-912E-4C67-92C9-D381BD6E3333}"/>
              </a:ext>
            </a:extLst>
          </p:cNvPr>
          <p:cNvPicPr>
            <a:picLocks noChangeAspect="1"/>
          </p:cNvPicPr>
          <p:nvPr/>
        </p:nvPicPr>
        <p:blipFill>
          <a:blip r:embed="rId4"/>
          <a:stretch>
            <a:fillRect/>
          </a:stretch>
        </p:blipFill>
        <p:spPr>
          <a:xfrm>
            <a:off x="6312024" y="1453961"/>
            <a:ext cx="4680520" cy="4776949"/>
          </a:xfrm>
          <a:prstGeom prst="rect">
            <a:avLst/>
          </a:prstGeom>
        </p:spPr>
      </p:pic>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INITIAL BALLOT – DRAFT 5.0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6530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1: DRAFT 6.0</a:t>
            </a:r>
          </a:p>
        </p:txBody>
      </p:sp>
    </p:spTree>
    <p:extLst>
      <p:ext uri="{BB962C8B-B14F-4D97-AF65-F5344CB8AC3E}">
        <p14:creationId xmlns:p14="http://schemas.microsoft.com/office/powerpoint/2010/main" val="31536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2 – DRAFT 7.0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86790"/>
            <a:ext cx="3312368"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3: DRAFT 8.0</a:t>
            </a:r>
          </a:p>
        </p:txBody>
      </p:sp>
      <p:pic>
        <p:nvPicPr>
          <p:cNvPr id="5" name="Picture 4">
            <a:extLst>
              <a:ext uri="{FF2B5EF4-FFF2-40B4-BE49-F238E27FC236}">
                <a16:creationId xmlns:a16="http://schemas.microsoft.com/office/drawing/2014/main" id="{43454E5C-C6BC-4C24-B5E8-6074B270CC97}"/>
              </a:ext>
            </a:extLst>
          </p:cNvPr>
          <p:cNvPicPr>
            <a:picLocks noChangeAspect="1"/>
          </p:cNvPicPr>
          <p:nvPr/>
        </p:nvPicPr>
        <p:blipFill>
          <a:blip r:embed="rId3"/>
          <a:stretch>
            <a:fillRect/>
          </a:stretch>
        </p:blipFill>
        <p:spPr>
          <a:xfrm>
            <a:off x="911424" y="1340768"/>
            <a:ext cx="4968552" cy="4782603"/>
          </a:xfrm>
          <a:prstGeom prst="rect">
            <a:avLst/>
          </a:prstGeom>
        </p:spPr>
      </p:pic>
      <p:sp>
        <p:nvSpPr>
          <p:cNvPr id="11" name="Title 2">
            <a:extLst>
              <a:ext uri="{FF2B5EF4-FFF2-40B4-BE49-F238E27FC236}">
                <a16:creationId xmlns:a16="http://schemas.microsoft.com/office/drawing/2014/main" id="{3CB3A7D2-C704-4BE5-888B-87CFC8F28F1F}"/>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pic>
        <p:nvPicPr>
          <p:cNvPr id="3" name="Picture 2">
            <a:extLst>
              <a:ext uri="{FF2B5EF4-FFF2-40B4-BE49-F238E27FC236}">
                <a16:creationId xmlns:a16="http://schemas.microsoft.com/office/drawing/2014/main" id="{9A8F5615-7335-49B3-B992-C48E7C982DCB}"/>
              </a:ext>
            </a:extLst>
          </p:cNvPr>
          <p:cNvPicPr>
            <a:picLocks noChangeAspect="1"/>
          </p:cNvPicPr>
          <p:nvPr/>
        </p:nvPicPr>
        <p:blipFill>
          <a:blip r:embed="rId4"/>
          <a:stretch>
            <a:fillRect/>
          </a:stretch>
        </p:blipFill>
        <p:spPr>
          <a:xfrm>
            <a:off x="6384032" y="1438036"/>
            <a:ext cx="5040560" cy="4747781"/>
          </a:xfrm>
          <a:prstGeom prst="rect">
            <a:avLst/>
          </a:prstGeom>
        </p:spPr>
      </p:pic>
      <p:sp>
        <p:nvSpPr>
          <p:cNvPr id="4" name="TextBox 3">
            <a:extLst>
              <a:ext uri="{FF2B5EF4-FFF2-40B4-BE49-F238E27FC236}">
                <a16:creationId xmlns:a16="http://schemas.microsoft.com/office/drawing/2014/main" id="{FA8877B2-35E3-45B8-94A6-3B2CAEC8F59A}"/>
              </a:ext>
            </a:extLst>
          </p:cNvPr>
          <p:cNvSpPr txBox="1"/>
          <p:nvPr/>
        </p:nvSpPr>
        <p:spPr>
          <a:xfrm>
            <a:off x="7536160" y="1265135"/>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ALL CONDITIONS SATISFIED</a:t>
            </a:r>
          </a:p>
        </p:txBody>
      </p:sp>
    </p:spTree>
    <p:extLst>
      <p:ext uri="{BB962C8B-B14F-4D97-AF65-F5344CB8AC3E}">
        <p14:creationId xmlns:p14="http://schemas.microsoft.com/office/powerpoint/2010/main" val="23087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175"/>
          <p:cNvGraphicFramePr>
            <a:graphicFrameLocks/>
          </p:cNvGraphicFramePr>
          <p:nvPr>
            <p:extLst>
              <p:ext uri="{D42A27DB-BD31-4B8C-83A1-F6EECF244321}">
                <p14:modId xmlns:p14="http://schemas.microsoft.com/office/powerpoint/2010/main" val="1483584300"/>
              </p:ext>
            </p:extLst>
          </p:nvPr>
        </p:nvGraphicFramePr>
        <p:xfrm>
          <a:off x="191344" y="1484784"/>
          <a:ext cx="11833314" cy="4664906"/>
        </p:xfrm>
        <a:graphic>
          <a:graphicData uri="http://schemas.openxmlformats.org/drawingml/2006/table">
            <a:tbl>
              <a:tblPr/>
              <a:tblGrid>
                <a:gridCol w="1248138">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1152128">
                  <a:extLst>
                    <a:ext uri="{9D8B030D-6E8A-4147-A177-3AD203B41FA5}">
                      <a16:colId xmlns:a16="http://schemas.microsoft.com/office/drawing/2014/main" val="20009"/>
                    </a:ext>
                  </a:extLst>
                </a:gridCol>
                <a:gridCol w="576064">
                  <a:extLst>
                    <a:ext uri="{9D8B030D-6E8A-4147-A177-3AD203B41FA5}">
                      <a16:colId xmlns:a16="http://schemas.microsoft.com/office/drawing/2014/main" val="3699344972"/>
                    </a:ext>
                  </a:extLst>
                </a:gridCol>
                <a:gridCol w="864096">
                  <a:extLst>
                    <a:ext uri="{9D8B030D-6E8A-4147-A177-3AD203B41FA5}">
                      <a16:colId xmlns:a16="http://schemas.microsoft.com/office/drawing/2014/main" val="3374359440"/>
                    </a:ext>
                  </a:extLst>
                </a:gridCol>
                <a:gridCol w="936104">
                  <a:extLst>
                    <a:ext uri="{9D8B030D-6E8A-4147-A177-3AD203B41FA5}">
                      <a16:colId xmlns:a16="http://schemas.microsoft.com/office/drawing/2014/main" val="711173718"/>
                    </a:ext>
                  </a:extLst>
                </a:gridCol>
                <a:gridCol w="936104">
                  <a:extLst>
                    <a:ext uri="{9D8B030D-6E8A-4147-A177-3AD203B41FA5}">
                      <a16:colId xmlns:a16="http://schemas.microsoft.com/office/drawing/2014/main" val="1227092467"/>
                    </a:ext>
                  </a:extLst>
                </a:gridCol>
              </a:tblGrid>
              <a:tr h="176561">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mn-lt"/>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D5.0)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#2</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#3</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D8.0)</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err="1">
                          <a:ln>
                            <a:noFill/>
                          </a:ln>
                          <a:solidFill>
                            <a:schemeClr val="tx1"/>
                          </a:solidFill>
                          <a:effectLst/>
                          <a:latin typeface="+mn-lt"/>
                        </a:rPr>
                        <a:t>Req</a:t>
                      </a:r>
                      <a:r>
                        <a:rPr kumimoji="0" lang="en-GB" sz="1800" b="1" i="0" u="none" strike="noStrike" cap="none" normalizeH="0" baseline="0" dirty="0">
                          <a:ln>
                            <a:noFill/>
                          </a:ln>
                          <a:solidFill>
                            <a:schemeClr val="tx1"/>
                          </a:solidFill>
                          <a:effectLst/>
                          <a:latin typeface="+mn-lt"/>
                        </a:rPr>
                        <a:t> %</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2196">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endParaRPr lang="en-GB" sz="2000" dirty="0">
                        <a:latin typeface="+mn-lt"/>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8</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61</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96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64</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100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85</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69</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86</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86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70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87</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282</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mn-lt"/>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Title 2">
            <a:extLst>
              <a:ext uri="{FF2B5EF4-FFF2-40B4-BE49-F238E27FC236}">
                <a16:creationId xmlns:a16="http://schemas.microsoft.com/office/drawing/2014/main" id="{6C5BAF9B-B425-4991-B59D-746A403307C5}"/>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04793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8205" y="1341660"/>
            <a:ext cx="11520851" cy="5111750"/>
          </a:xfrm>
        </p:spPr>
        <p:txBody>
          <a:bodyPr>
            <a:normAutofit/>
          </a:bodyPr>
          <a:lstStyle/>
          <a:p>
            <a:pPr marL="0" indent="0">
              <a:buNone/>
            </a:pPr>
            <a:r>
              <a:rPr lang="en-US" dirty="0"/>
              <a:t>IEEE 802.15.22.3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05973982"/>
              </p:ext>
            </p:extLst>
          </p:nvPr>
        </p:nvGraphicFramePr>
        <p:xfrm>
          <a:off x="263781" y="1772816"/>
          <a:ext cx="11520851" cy="426720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2000" dirty="0">
                          <a:solidFill>
                            <a:schemeClr val="tx1"/>
                          </a:solidFill>
                        </a:rPr>
                        <a:t>Actions </a:t>
                      </a:r>
                    </a:p>
                  </a:txBody>
                  <a:tcPr/>
                </a:tc>
                <a:tc>
                  <a:txBody>
                    <a:bodyPr/>
                    <a:lstStyle/>
                    <a:p>
                      <a:pPr algn="ctr"/>
                      <a:r>
                        <a:rPr lang="en-US" sz="20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Sponsor Ballot Pool formed. 80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Completed – July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Co-existence Assurance Document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N/A This is a Receive Only System</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July 2019</a:t>
                      </a:r>
                    </a:p>
                  </a:txBody>
                  <a:tcPr/>
                </a:tc>
                <a:extLst>
                  <a:ext uri="{0D108BD9-81ED-4DB2-BD59-A6C34878D82A}">
                    <a16:rowId xmlns:a16="http://schemas.microsoft.com/office/drawing/2014/main" val="2639253202"/>
                  </a:ext>
                </a:extLst>
              </a:tr>
              <a:tr h="320040">
                <a:tc>
                  <a:txBody>
                    <a:bodyPr/>
                    <a:lstStyle/>
                    <a:p>
                      <a:r>
                        <a:rPr lang="en-GB" sz="2000" dirty="0">
                          <a:ea typeface="PMingLiU" panose="02020500000000000000" pitchFamily="18" charset="-120"/>
                        </a:rPr>
                        <a:t>Sent the Draft to IEEE MEC and Review Completed</a:t>
                      </a:r>
                      <a:endParaRPr lang="en-US" sz="2000" dirty="0"/>
                    </a:p>
                  </a:txBody>
                  <a:tcPr/>
                </a:tc>
                <a:tc>
                  <a:txBody>
                    <a:bodyPr/>
                    <a:lstStyle/>
                    <a:p>
                      <a:r>
                        <a:rPr lang="en-US" sz="2000" dirty="0"/>
                        <a:t>June 2019</a:t>
                      </a:r>
                    </a:p>
                  </a:txBody>
                  <a:tcPr/>
                </a:tc>
                <a:extLst>
                  <a:ext uri="{0D108BD9-81ED-4DB2-BD59-A6C34878D82A}">
                    <a16:rowId xmlns:a16="http://schemas.microsoft.com/office/drawing/2014/main" val="456266328"/>
                  </a:ext>
                </a:extLst>
              </a:tr>
              <a:tr h="142240">
                <a:tc>
                  <a:txBody>
                    <a:bodyPr/>
                    <a:lstStyle/>
                    <a:p>
                      <a:r>
                        <a:rPr lang="en-GB" sz="2000" dirty="0">
                          <a:ea typeface="PMingLiU" panose="02020500000000000000" pitchFamily="18" charset="-120"/>
                        </a:rPr>
                        <a:t>Draft 5.0 – Initial Ballot</a:t>
                      </a:r>
                      <a:endParaRPr lang="en-US" sz="2000" dirty="0"/>
                    </a:p>
                  </a:txBody>
                  <a:tcPr/>
                </a:tc>
                <a:tc>
                  <a:txBody>
                    <a:bodyPr/>
                    <a:lstStyle/>
                    <a:p>
                      <a:r>
                        <a:rPr lang="en-US" sz="2000" dirty="0"/>
                        <a:t>July 19</a:t>
                      </a:r>
                      <a:r>
                        <a:rPr lang="en-US" sz="2000" baseline="30000" dirty="0"/>
                        <a:t>th</a:t>
                      </a:r>
                      <a:r>
                        <a:rPr lang="en-US" sz="2000" dirty="0"/>
                        <a:t> 2019</a:t>
                      </a:r>
                    </a:p>
                  </a:txBody>
                  <a:tcPr/>
                </a:tc>
                <a:extLst>
                  <a:ext uri="{0D108BD9-81ED-4DB2-BD59-A6C34878D82A}">
                    <a16:rowId xmlns:a16="http://schemas.microsoft.com/office/drawing/2014/main" val="552981426"/>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6.0 – Sponsor Ballot Re-circ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June 30</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7.0 – Sponsor Ballot Re-circ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July 22</a:t>
                      </a:r>
                      <a:r>
                        <a:rPr lang="en-US" sz="2000" kern="1200" baseline="30000" dirty="0">
                          <a:solidFill>
                            <a:schemeClr val="dk1"/>
                          </a:solidFill>
                          <a:latin typeface="+mn-lt"/>
                          <a:ea typeface="PMingLiU" panose="02020500000000000000" pitchFamily="18" charset="-120"/>
                          <a:cs typeface="+mn-cs"/>
                        </a:rPr>
                        <a:t>nd</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8.0 – Sponsor Ballot Re-circ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5</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Motion for Conditional Approval to Forward to </a:t>
                      </a:r>
                      <a:r>
                        <a:rPr lang="en-US" sz="2000" kern="1200" dirty="0" err="1">
                          <a:solidFill>
                            <a:schemeClr val="dk1"/>
                          </a:solidFill>
                          <a:latin typeface="+mn-lt"/>
                          <a:ea typeface="PMingLiU" panose="02020500000000000000" pitchFamily="18" charset="-120"/>
                          <a:cs typeface="+mn-cs"/>
                        </a:rPr>
                        <a:t>RevCom</a:t>
                      </a:r>
                      <a:endParaRPr lang="en-US" sz="2000" kern="1200" dirty="0">
                        <a:solidFill>
                          <a:schemeClr val="dk1"/>
                        </a:solidFill>
                        <a:latin typeface="+mn-lt"/>
                        <a:ea typeface="PMingLiU" panose="02020500000000000000" pitchFamily="18" charset="-12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September 2020</a:t>
                      </a:r>
                    </a:p>
                  </a:txBody>
                  <a:tcPr/>
                </a:tc>
                <a:extLst>
                  <a:ext uri="{0D108BD9-81ED-4DB2-BD59-A6C34878D82A}">
                    <a16:rowId xmlns:a16="http://schemas.microsoft.com/office/drawing/2014/main" val="2924586680"/>
                  </a:ext>
                </a:extLst>
              </a:tr>
            </a:tbl>
          </a:graphicData>
        </a:graphic>
      </p:graphicFrame>
      <p:sp>
        <p:nvSpPr>
          <p:cNvPr id="9" name="Title 2">
            <a:extLst>
              <a:ext uri="{FF2B5EF4-FFF2-40B4-BE49-F238E27FC236}">
                <a16:creationId xmlns:a16="http://schemas.microsoft.com/office/drawing/2014/main" id="{5102E44C-6862-4E5D-8DB8-EBEA0045A74A}"/>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258638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18924456"/>
              </p:ext>
            </p:extLst>
          </p:nvPr>
        </p:nvGraphicFramePr>
        <p:xfrm>
          <a:off x="407368" y="1324312"/>
          <a:ext cx="11328400" cy="483108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1928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kern="1200" dirty="0">
                          <a:solidFill>
                            <a:schemeClr val="tx1"/>
                          </a:solidFill>
                          <a:effectLst/>
                          <a:latin typeface="+mn-lt"/>
                          <a:ea typeface="+mn-ea"/>
                          <a:cs typeface="+mn-cs"/>
                        </a:rPr>
                        <a:t>Approve sending P802.15.22.3 Draft 8.0 to </a:t>
                      </a:r>
                      <a:r>
                        <a:rPr lang="en-US" sz="1800" b="0" i="0" kern="1200" dirty="0" err="1">
                          <a:solidFill>
                            <a:schemeClr val="tx1"/>
                          </a:solidFill>
                          <a:effectLst/>
                          <a:latin typeface="+mn-lt"/>
                          <a:ea typeface="+mn-ea"/>
                          <a:cs typeface="+mn-cs"/>
                        </a:rPr>
                        <a:t>RevCom</a:t>
                      </a:r>
                      <a:r>
                        <a:rPr lang="en-US" sz="1800" b="0" i="0" kern="1200" dirty="0">
                          <a:solidFill>
                            <a:schemeClr val="tx1"/>
                          </a:solidFill>
                          <a:effectLst/>
                          <a:latin typeface="+mn-lt"/>
                          <a:ea typeface="+mn-ea"/>
                          <a:cs typeface="+mn-cs"/>
                        </a:rPr>
                        <a:t>.</a:t>
                      </a:r>
                    </a:p>
                    <a:p>
                      <a:r>
                        <a:rPr lang="en-US" sz="1800" b="0" i="0" kern="1200" dirty="0">
                          <a:solidFill>
                            <a:schemeClr val="tx1"/>
                          </a:solidFill>
                          <a:effectLst/>
                          <a:latin typeface="+mn-lt"/>
                          <a:ea typeface="+mn-ea"/>
                          <a:cs typeface="+mn-cs"/>
                        </a:rPr>
                        <a:t>Approve CSD documentation in </a:t>
                      </a:r>
                      <a:r>
                        <a:rPr lang="en-US" sz="1800" b="0" dirty="0">
                          <a:hlinkClick r:id="rId3"/>
                        </a:rPr>
                        <a:t>https://mentor.ieee.org/802.22/dcn/19/22-19-0028-01-0003-updated-csd-for-p802-22-3-transfer-of-project-to-ieee-802-15-wg.docx</a:t>
                      </a:r>
                      <a:r>
                        <a:rPr lang="en-US" sz="1800" dirty="0"/>
                        <a:t> </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M: Bob Heile          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P802.15.22.3 Draft 8.0 has 100% approval at the end of the last sponsor recirculation ballot. No comments received. No technical changes.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Working Group Voted to Approve with Unanimous Consent</a:t>
                      </a:r>
                    </a:p>
                    <a:p>
                      <a:pPr marL="742950" lvl="1" indent="-285750">
                        <a:buFont typeface="Arial" panose="020B0604020202020204" pitchFamily="34" charset="0"/>
                        <a:buChar char="•"/>
                      </a:pPr>
                      <a:r>
                        <a:rPr lang="en-US" sz="1500" b="0" dirty="0">
                          <a:solidFill>
                            <a:schemeClr val="tx1"/>
                          </a:solidFill>
                        </a:rPr>
                        <a:t>CSD (y/n/a): Working Group Voted to Approve with Unanimous Consent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dk1"/>
                          </a:solidFill>
                          <a:effectLst/>
                          <a:latin typeface="+mn-lt"/>
                          <a:ea typeface="+mn-ea"/>
                          <a:cs typeface="+mn-cs"/>
                        </a:rPr>
                        <a:t>Scope of proposed standard:</a:t>
                      </a:r>
                      <a:r>
                        <a:rPr lang="en-US" sz="1400" b="0" i="0" kern="1200" dirty="0">
                          <a:solidFill>
                            <a:schemeClr val="dk1"/>
                          </a:solidFill>
                          <a:effectLst/>
                          <a:latin typeface="+mn-lt"/>
                          <a:ea typeface="+mn-ea"/>
                          <a:cs typeface="+mn-cs"/>
                        </a:rPr>
                        <a:t> This Standard defines a Spectrum Characterization and Occupancy Sensing (SCOS) System. It defines the formats for system configuration and spectrum measurement parameters. It includes protocols for reporting measurement information that allow the coalescing of results from multiple systems. The standard leverages interfaces and primitives that are derived from IEEE Std. 802.22-2011. It uses any available transport mechanism to control and manage the system, and to share sensing data. The standard provides means for conveying value added sensing information to various spectrum database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56232" y="404590"/>
            <a:ext cx="11328400" cy="792162"/>
          </a:xfrm>
        </p:spPr>
        <p:txBody>
          <a:bodyPr/>
          <a:lstStyle/>
          <a:p>
            <a:r>
              <a:rPr lang="en-GB" sz="2800" b="1" dirty="0"/>
              <a:t>Motion for Unconditional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37479938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98080</TotalTime>
  <Words>812</Words>
  <Application>Microsoft Office PowerPoint</Application>
  <PresentationFormat>Widescreen</PresentationFormat>
  <Paragraphs>188</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PMingLiU</vt:lpstr>
      <vt:lpstr>Arial</vt:lpstr>
      <vt:lpstr>Myriad Pro</vt:lpstr>
      <vt:lpstr>Symbol</vt:lpstr>
      <vt:lpstr>Verdana</vt:lpstr>
      <vt:lpstr>Wingdings 2</vt:lpstr>
      <vt:lpstr>IEEE 802.3 EC motions</vt:lpstr>
      <vt:lpstr>blank</vt:lpstr>
      <vt:lpstr>IEEE 802.15 TG22 Motion</vt:lpstr>
      <vt:lpstr>Unconditional Approval to forward 802.15.22.3 Draft 8 to RevCom</vt:lpstr>
      <vt:lpstr>Requirements</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lpstr>Motion for Unconditional Approval to Forward IEEE P802.15.22.3 Draft 8.0 to RevCom</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apurva_mody apurva_mody</cp:lastModifiedBy>
  <cp:revision>1317</cp:revision>
  <dcterms:created xsi:type="dcterms:W3CDTF">2009-11-20T01:35:07Z</dcterms:created>
  <dcterms:modified xsi:type="dcterms:W3CDTF">2020-08-31T03:24:41Z</dcterms:modified>
</cp:coreProperties>
</file>