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004" r:id="rId2"/>
  </p:sldMasterIdLst>
  <p:notesMasterIdLst>
    <p:notesMasterId r:id="rId14"/>
  </p:notesMasterIdLst>
  <p:handoutMasterIdLst>
    <p:handoutMasterId r:id="rId15"/>
  </p:handoutMasterIdLst>
  <p:sldIdLst>
    <p:sldId id="379" r:id="rId3"/>
    <p:sldId id="462" r:id="rId4"/>
    <p:sldId id="464" r:id="rId5"/>
    <p:sldId id="463" r:id="rId6"/>
    <p:sldId id="465" r:id="rId7"/>
    <p:sldId id="459" r:id="rId8"/>
    <p:sldId id="466" r:id="rId9"/>
    <p:sldId id="458" r:id="rId10"/>
    <p:sldId id="352" r:id="rId11"/>
    <p:sldId id="467" r:id="rId12"/>
    <p:sldId id="456" r:id="rId1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6FF33"/>
    <a:srgbClr val="FFFF00"/>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78" autoAdjust="0"/>
    <p:restoredTop sz="84906" autoAdjust="0"/>
  </p:normalViewPr>
  <p:slideViewPr>
    <p:cSldViewPr>
      <p:cViewPr varScale="1">
        <p:scale>
          <a:sx n="63" d="100"/>
          <a:sy n="63" d="100"/>
        </p:scale>
        <p:origin x="84" y="76"/>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2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03/08/2020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dirty="0"/>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a:t>
            </a:fld>
            <a:endParaRPr lang="en-US" dirty="0"/>
          </a:p>
        </p:txBody>
      </p:sp>
    </p:spTree>
    <p:extLst>
      <p:ext uri="{BB962C8B-B14F-4D97-AF65-F5344CB8AC3E}">
        <p14:creationId xmlns:p14="http://schemas.microsoft.com/office/powerpoint/2010/main" val="373829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2</a:t>
            </a:fld>
            <a:endParaRPr lang="en-US"/>
          </a:p>
        </p:txBody>
      </p:sp>
    </p:spTree>
    <p:extLst>
      <p:ext uri="{BB962C8B-B14F-4D97-AF65-F5344CB8AC3E}">
        <p14:creationId xmlns:p14="http://schemas.microsoft.com/office/powerpoint/2010/main" val="3216275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3</a:t>
            </a:fld>
            <a:endParaRPr lang="en-US"/>
          </a:p>
        </p:txBody>
      </p:sp>
    </p:spTree>
    <p:extLst>
      <p:ext uri="{BB962C8B-B14F-4D97-AF65-F5344CB8AC3E}">
        <p14:creationId xmlns:p14="http://schemas.microsoft.com/office/powerpoint/2010/main" val="1624141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4</a:t>
            </a:fld>
            <a:endParaRPr lang="en-US"/>
          </a:p>
        </p:txBody>
      </p:sp>
    </p:spTree>
    <p:extLst>
      <p:ext uri="{BB962C8B-B14F-4D97-AF65-F5344CB8AC3E}">
        <p14:creationId xmlns:p14="http://schemas.microsoft.com/office/powerpoint/2010/main" val="4225885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5</a:t>
            </a:fld>
            <a:endParaRPr lang="en-US"/>
          </a:p>
        </p:txBody>
      </p:sp>
    </p:spTree>
    <p:extLst>
      <p:ext uri="{BB962C8B-B14F-4D97-AF65-F5344CB8AC3E}">
        <p14:creationId xmlns:p14="http://schemas.microsoft.com/office/powerpoint/2010/main" val="1082661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9</a:t>
            </a:fld>
            <a:endParaRPr lang="en-US" altLang="en-US"/>
          </a:p>
        </p:txBody>
      </p:sp>
    </p:spTree>
    <p:extLst>
      <p:ext uri="{BB962C8B-B14F-4D97-AF65-F5344CB8AC3E}">
        <p14:creationId xmlns:p14="http://schemas.microsoft.com/office/powerpoint/2010/main" val="1052537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10</a:t>
            </a:fld>
            <a:endParaRPr lang="en-US" altLang="en-US"/>
          </a:p>
        </p:txBody>
      </p:sp>
    </p:spTree>
    <p:extLst>
      <p:ext uri="{BB962C8B-B14F-4D97-AF65-F5344CB8AC3E}">
        <p14:creationId xmlns:p14="http://schemas.microsoft.com/office/powerpoint/2010/main" val="3202041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11</a:t>
            </a:fld>
            <a:endParaRPr lang="en-US"/>
          </a:p>
        </p:txBody>
      </p:sp>
    </p:spTree>
    <p:extLst>
      <p:ext uri="{BB962C8B-B14F-4D97-AF65-F5344CB8AC3E}">
        <p14:creationId xmlns:p14="http://schemas.microsoft.com/office/powerpoint/2010/main" val="4130784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914400" y="1600200"/>
            <a:ext cx="499872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6278880" y="1600200"/>
            <a:ext cx="499872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0F32953-6AB1-4B1C-A8A4-85953104B235}"/>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8C3CF47B-F333-4B30-8F6A-6E7FE2F1C7F6}"/>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9D796DBA-E472-4C4C-9A7C-0A6680AC8060}"/>
              </a:ext>
            </a:extLst>
          </p:cNvPr>
          <p:cNvSpPr>
            <a:spLocks noGrp="1" noChangeArrowheads="1"/>
          </p:cNvSpPr>
          <p:nvPr>
            <p:ph type="sldNum" sz="quarter" idx="16"/>
          </p:nvPr>
        </p:nvSpPr>
        <p:spPr/>
        <p:txBody>
          <a:bodyPr/>
          <a:lstStyle>
            <a:lvl1pPr>
              <a:defRPr/>
            </a:lvl1pPr>
          </a:lstStyle>
          <a:p>
            <a:fld id="{587AEACA-E05A-4D55-835E-7D195F85BF19}"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31121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600200"/>
            <a:ext cx="500380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6273800" y="1600200"/>
            <a:ext cx="500380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0C37A01-5E14-4B28-8076-8B270F3F207D}"/>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9768E9AE-5FBC-4DC5-99E7-CF8F6E99D12E}"/>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8ECFC440-5B17-4C30-9005-CA4EA0C13E59}"/>
              </a:ext>
            </a:extLst>
          </p:cNvPr>
          <p:cNvSpPr>
            <a:spLocks noGrp="1" noChangeArrowheads="1"/>
          </p:cNvSpPr>
          <p:nvPr>
            <p:ph type="sldNum" sz="quarter" idx="16"/>
          </p:nvPr>
        </p:nvSpPr>
        <p:spPr/>
        <p:txBody>
          <a:bodyPr/>
          <a:lstStyle>
            <a:lvl1pPr>
              <a:defRPr/>
            </a:lvl1pPr>
          </a:lstStyle>
          <a:p>
            <a:fld id="{A43CF388-DFC2-45EE-BE38-67AD1954DC1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057234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76D39F-2CE7-4A6F-9721-BC50C5D2A45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a:extLst>
              <a:ext uri="{FF2B5EF4-FFF2-40B4-BE49-F238E27FC236}">
                <a16:creationId xmlns:a16="http://schemas.microsoft.com/office/drawing/2014/main" id="{9F0442C2-2F1C-42AC-AD25-FCA62B8F7EFB}"/>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5" name="Rectangle 6">
            <a:extLst>
              <a:ext uri="{FF2B5EF4-FFF2-40B4-BE49-F238E27FC236}">
                <a16:creationId xmlns:a16="http://schemas.microsoft.com/office/drawing/2014/main" id="{7214DB43-5F99-4EB1-901E-51F4E75176E2}"/>
              </a:ext>
            </a:extLst>
          </p:cNvPr>
          <p:cNvSpPr>
            <a:spLocks noGrp="1" noChangeArrowheads="1"/>
          </p:cNvSpPr>
          <p:nvPr>
            <p:ph type="sldNum" sz="quarter" idx="12"/>
          </p:nvPr>
        </p:nvSpPr>
        <p:spPr/>
        <p:txBody>
          <a:bodyPr/>
          <a:lstStyle>
            <a:lvl1pPr>
              <a:defRPr/>
            </a:lvl1pPr>
          </a:lstStyle>
          <a:p>
            <a:fld id="{1A795CAE-9AEF-4F3D-BA71-609C9D39573B}"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199975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B10819-EBE4-418A-AA5F-C42528E876E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a:extLst>
              <a:ext uri="{FF2B5EF4-FFF2-40B4-BE49-F238E27FC236}">
                <a16:creationId xmlns:a16="http://schemas.microsoft.com/office/drawing/2014/main" id="{893D309E-974C-47C2-8B5F-18517E399F92}"/>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4" name="Rectangle 6">
            <a:extLst>
              <a:ext uri="{FF2B5EF4-FFF2-40B4-BE49-F238E27FC236}">
                <a16:creationId xmlns:a16="http://schemas.microsoft.com/office/drawing/2014/main" id="{BBEC5496-C728-424B-9CCF-977A69BDA6F3}"/>
              </a:ext>
            </a:extLst>
          </p:cNvPr>
          <p:cNvSpPr>
            <a:spLocks noGrp="1" noChangeArrowheads="1"/>
          </p:cNvSpPr>
          <p:nvPr>
            <p:ph type="sldNum" sz="quarter" idx="12"/>
          </p:nvPr>
        </p:nvSpPr>
        <p:spPr/>
        <p:txBody>
          <a:bodyPr/>
          <a:lstStyle>
            <a:lvl1pPr>
              <a:defRPr/>
            </a:lvl1pPr>
          </a:lstStyle>
          <a:p>
            <a:fld id="{04727E2C-85A8-4798-9F47-E287CB05D4E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28445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dirty="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634E2468-4D34-461C-AD0C-32DFED555E59}"/>
              </a:ext>
            </a:extLst>
          </p:cNvPr>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5" name="Rectangle 5">
            <a:extLst>
              <a:ext uri="{FF2B5EF4-FFF2-40B4-BE49-F238E27FC236}">
                <a16:creationId xmlns:a16="http://schemas.microsoft.com/office/drawing/2014/main" id="{1682059C-F740-4078-8C11-F9FFC02B41D6}"/>
              </a:ext>
            </a:extLst>
          </p:cNvPr>
          <p:cNvSpPr>
            <a:spLocks noGrp="1" noChangeArrowheads="1"/>
          </p:cNvSpPr>
          <p:nvPr>
            <p:ph type="ftr" sz="quarter" idx="11"/>
          </p:nvPr>
        </p:nvSpPr>
        <p:spPr/>
        <p:txBody>
          <a:bodyPr/>
          <a:lstStyle>
            <a:lvl1pPr>
              <a:defRPr/>
            </a:lvl1pPr>
          </a:lstStyle>
          <a:p>
            <a:pPr>
              <a:defRPr/>
            </a:pPr>
            <a:r>
              <a:rPr lang="en-US" dirty="0" err="1">
                <a:solidFill>
                  <a:srgbClr val="000000"/>
                </a:solidFill>
              </a:rPr>
              <a:t>Powerpoint</a:t>
            </a:r>
            <a:r>
              <a:rPr lang="en-US" dirty="0">
                <a:solidFill>
                  <a:srgbClr val="000000"/>
                </a:solidFill>
              </a:rPr>
              <a:t> Title would go here</a:t>
            </a:r>
          </a:p>
        </p:txBody>
      </p:sp>
      <p:sp>
        <p:nvSpPr>
          <p:cNvPr id="6" name="Rectangle 6">
            <a:extLst>
              <a:ext uri="{FF2B5EF4-FFF2-40B4-BE49-F238E27FC236}">
                <a16:creationId xmlns:a16="http://schemas.microsoft.com/office/drawing/2014/main" id="{EEFC7B04-E125-4408-A3F0-CC4105D2965C}"/>
              </a:ext>
            </a:extLst>
          </p:cNvPr>
          <p:cNvSpPr>
            <a:spLocks noGrp="1" noChangeArrowheads="1"/>
          </p:cNvSpPr>
          <p:nvPr>
            <p:ph type="sldNum" sz="quarter" idx="12"/>
          </p:nvPr>
        </p:nvSpPr>
        <p:spPr/>
        <p:txBody>
          <a:bodyPr/>
          <a:lstStyle>
            <a:lvl1pPr>
              <a:defRPr/>
            </a:lvl1pPr>
          </a:lstStyle>
          <a:p>
            <a:fld id="{532D5CA0-4425-42FF-BD7C-DD44BB0B4F87}"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7591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7507DA0F-66EB-47D9-9C26-5D10FB1BEA9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A2B50E0-017B-4FD8-AF26-29B5D232EC94}"/>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05265700-1475-4836-9E1A-EF9F87C5FB88}"/>
              </a:ext>
            </a:extLst>
          </p:cNvPr>
          <p:cNvSpPr>
            <a:spLocks noGrp="1" noChangeArrowheads="1"/>
          </p:cNvSpPr>
          <p:nvPr>
            <p:ph type="sldNum" sz="quarter" idx="12"/>
          </p:nvPr>
        </p:nvSpPr>
        <p:spPr/>
        <p:txBody>
          <a:bodyPr/>
          <a:lstStyle>
            <a:lvl1pPr>
              <a:defRPr/>
            </a:lvl1pPr>
          </a:lstStyle>
          <a:p>
            <a:fld id="{7DF6E981-FFCA-4A01-AB7C-5D91878251DC}"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22569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89713"/>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33" name="Text Box 10"/>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802.15 EC Motions Package</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dirty="0"/>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dirty="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dirty="0">
              <a:solidFill>
                <a:schemeClr val="bg1"/>
              </a:solidFill>
            </a:endParaRPr>
          </a:p>
        </p:txBody>
      </p:sp>
      <p:sp>
        <p:nvSpPr>
          <p:cNvPr id="1032" name="Text Box 8"/>
          <p:cNvSpPr txBox="1">
            <a:spLocks noChangeArrowheads="1"/>
          </p:cNvSpPr>
          <p:nvPr/>
        </p:nvSpPr>
        <p:spPr bwMode="auto">
          <a:xfrm>
            <a:off x="0" y="6589714"/>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3</a:t>
            </a:r>
            <a:endParaRPr lang="en-US" sz="1200" dirty="0">
              <a:solidFill>
                <a:schemeClr val="bg1"/>
              </a:solidFill>
            </a:endParaRPr>
          </a:p>
        </p:txBody>
      </p:sp>
      <p:sp>
        <p:nvSpPr>
          <p:cNvPr id="9" name="Text Box 8"/>
          <p:cNvSpPr txBox="1">
            <a:spLocks noChangeArrowheads="1"/>
          </p:cNvSpPr>
          <p:nvPr userDrawn="1"/>
        </p:nvSpPr>
        <p:spPr bwMode="auto">
          <a:xfrm>
            <a:off x="-3437" y="-6994"/>
            <a:ext cx="20056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200" b="1" i="0" dirty="0">
                <a:solidFill>
                  <a:schemeClr val="bg1"/>
                </a:solidFill>
                <a:effectLst/>
                <a:latin typeface="Verdana" panose="020B0604030504040204" pitchFamily="34" charset="0"/>
              </a:rPr>
              <a:t>15-20-0205-00-0022</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E4A730D-65E7-4149-BB70-3341A1F00C34}"/>
              </a:ext>
            </a:extLst>
          </p:cNvPr>
          <p:cNvSpPr>
            <a:spLocks noGrp="1" noChangeArrowheads="1"/>
          </p:cNvSpPr>
          <p:nvPr>
            <p:ph type="title"/>
          </p:nvPr>
        </p:nvSpPr>
        <p:spPr bwMode="auto">
          <a:xfrm>
            <a:off x="914400" y="242888"/>
            <a:ext cx="103632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AA7A3D9-55EA-46A1-A0FB-3551EEED2124}"/>
              </a:ext>
            </a:extLst>
          </p:cNvPr>
          <p:cNvSpPr>
            <a:spLocks noGrp="1" noChangeArrowheads="1"/>
          </p:cNvSpPr>
          <p:nvPr>
            <p:ph type="body" idx="1"/>
          </p:nvPr>
        </p:nvSpPr>
        <p:spPr bwMode="auto">
          <a:xfrm>
            <a:off x="914400" y="16002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D71400-ECA3-4728-BBEA-7DAD956E78A6}"/>
              </a:ext>
            </a:extLst>
          </p:cNvPr>
          <p:cNvSpPr>
            <a:spLocks noGrp="1" noChangeArrowheads="1"/>
          </p:cNvSpPr>
          <p:nvPr>
            <p:ph type="dt" sz="half" idx="2"/>
          </p:nvPr>
        </p:nvSpPr>
        <p:spPr bwMode="auto">
          <a:xfrm>
            <a:off x="9448800" y="6629400"/>
            <a:ext cx="1422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dirty="0">
              <a:solidFill>
                <a:srgbClr val="000000"/>
              </a:solidFill>
            </a:endParaRPr>
          </a:p>
        </p:txBody>
      </p:sp>
      <p:sp>
        <p:nvSpPr>
          <p:cNvPr id="1029" name="Rectangle 5">
            <a:extLst>
              <a:ext uri="{FF2B5EF4-FFF2-40B4-BE49-F238E27FC236}">
                <a16:creationId xmlns:a16="http://schemas.microsoft.com/office/drawing/2014/main" id="{B0DE1C58-3224-4848-BDB3-319FC5587246}"/>
              </a:ext>
            </a:extLst>
          </p:cNvPr>
          <p:cNvSpPr>
            <a:spLocks noGrp="1" noChangeArrowheads="1"/>
          </p:cNvSpPr>
          <p:nvPr>
            <p:ph type="ftr" sz="quarter" idx="3"/>
          </p:nvPr>
        </p:nvSpPr>
        <p:spPr bwMode="auto">
          <a:xfrm>
            <a:off x="914400" y="6629400"/>
            <a:ext cx="64008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dirty="0">
                <a:solidFill>
                  <a:srgbClr val="000000"/>
                </a:solidFill>
              </a:rPr>
              <a:t>PowerPoint Title would go here</a:t>
            </a:r>
          </a:p>
        </p:txBody>
      </p:sp>
      <p:sp>
        <p:nvSpPr>
          <p:cNvPr id="1030" name="Rectangle 6">
            <a:extLst>
              <a:ext uri="{FF2B5EF4-FFF2-40B4-BE49-F238E27FC236}">
                <a16:creationId xmlns:a16="http://schemas.microsoft.com/office/drawing/2014/main" id="{8BAE051E-2902-4B1A-83BC-3B5B63BEA637}"/>
              </a:ext>
            </a:extLst>
          </p:cNvPr>
          <p:cNvSpPr>
            <a:spLocks noGrp="1" noChangeArrowheads="1"/>
          </p:cNvSpPr>
          <p:nvPr>
            <p:ph type="sldNum" sz="quarter" idx="4"/>
          </p:nvPr>
        </p:nvSpPr>
        <p:spPr bwMode="auto">
          <a:xfrm>
            <a:off x="11277600" y="6629400"/>
            <a:ext cx="584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lvl1pPr>
          </a:lstStyle>
          <a:p>
            <a:fld id="{13DECC05-1E86-4286-9A14-6912FCDAB11F}" type="slidenum">
              <a:rPr lang="en-US" altLang="en-US">
                <a:solidFill>
                  <a:srgbClr val="000000"/>
                </a:solidFill>
              </a:rPr>
              <a:pPr/>
              <a:t>‹#›</a:t>
            </a:fld>
            <a:endParaRPr lang="en-US" altLang="en-US" sz="1400" dirty="0">
              <a:solidFill>
                <a:srgbClr val="000000"/>
              </a:solidFill>
            </a:endParaRPr>
          </a:p>
        </p:txBody>
      </p:sp>
      <p:pic>
        <p:nvPicPr>
          <p:cNvPr id="1031" name="Picture 10" descr="IEEE_SA_Bar_Graphic_long_lg">
            <a:extLst>
              <a:ext uri="{FF2B5EF4-FFF2-40B4-BE49-F238E27FC236}">
                <a16:creationId xmlns:a16="http://schemas.microsoft.com/office/drawing/2014/main" id="{2A9F63A5-D7EB-4F4E-85A5-E992B5964A8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6"/>
            <a:ext cx="1220046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5672836"/>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22/dcn/19/22-19-0028-01-0003-updated-csd-for-p802-22-3-transfer-of-project-to-ieee-802-15-wg.doc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914400" y="1598935"/>
            <a:ext cx="10363200" cy="1542033"/>
          </a:xfrm>
          <a:ln>
            <a:solidFill>
              <a:schemeClr val="bg1">
                <a:lumMod val="65000"/>
              </a:schemeClr>
            </a:solidFill>
          </a:ln>
          <a:effectLst>
            <a:outerShdw blurRad="50800" dist="38100" dir="2700000" algn="tl" rotWithShape="0">
              <a:prstClr val="black">
                <a:alpha val="40000"/>
              </a:prstClr>
            </a:outerShdw>
          </a:effectLst>
        </p:spPr>
        <p:txBody>
          <a:bodyPr/>
          <a:lstStyle/>
          <a:p>
            <a:r>
              <a:rPr lang="en-GB" altLang="en-US" sz="4000" dirty="0"/>
              <a:t>IEEE 802.15 TG22 Motion</a:t>
            </a:r>
          </a:p>
        </p:txBody>
      </p:sp>
      <p:sp>
        <p:nvSpPr>
          <p:cNvPr id="9219" name="Subtitle 4"/>
          <p:cNvSpPr>
            <a:spLocks noGrp="1"/>
          </p:cNvSpPr>
          <p:nvPr>
            <p:ph type="subTitle" idx="1"/>
          </p:nvPr>
        </p:nvSpPr>
        <p:spPr>
          <a:xfrm>
            <a:off x="1631504" y="3351535"/>
            <a:ext cx="9217024" cy="1752600"/>
          </a:xfrm>
        </p:spPr>
        <p:txBody>
          <a:bodyPr/>
          <a:lstStyle/>
          <a:p>
            <a:r>
              <a:rPr lang="en-GB" altLang="en-US" dirty="0"/>
              <a:t>Apurva N. Mody</a:t>
            </a:r>
          </a:p>
          <a:p>
            <a:r>
              <a:rPr lang="en-GB" altLang="en-US" dirty="0"/>
              <a:t>Task Group Chair, IEEE 802.15.22</a:t>
            </a:r>
          </a:p>
          <a:p>
            <a:r>
              <a:rPr lang="en-GB" altLang="en-US" dirty="0">
                <a:hlinkClick r:id="rId3"/>
              </a:rPr>
              <a:t>apurva.mody@ieee.org</a:t>
            </a:r>
            <a:r>
              <a:rPr lang="en-GB" altLang="en-US" dirty="0"/>
              <a:t>, +1-404-819-0314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C2DA9BAD-CD99-4EE4-B82B-8C6BD304DD5C}"/>
              </a:ext>
            </a:extLst>
          </p:cNvPr>
          <p:cNvSpPr>
            <a:spLocks noGrp="1"/>
          </p:cNvSpPr>
          <p:nvPr>
            <p:ph type="title"/>
          </p:nvPr>
        </p:nvSpPr>
        <p:spPr>
          <a:xfrm>
            <a:off x="431800" y="3212976"/>
            <a:ext cx="11328400" cy="792162"/>
          </a:xfrm>
        </p:spPr>
        <p:txBody>
          <a:bodyPr/>
          <a:lstStyle/>
          <a:p>
            <a:r>
              <a:rPr lang="en-GB" sz="4800" b="1" dirty="0"/>
              <a:t>BACKUPS</a:t>
            </a:r>
          </a:p>
        </p:txBody>
      </p:sp>
    </p:spTree>
    <p:extLst>
      <p:ext uri="{BB962C8B-B14F-4D97-AF65-F5344CB8AC3E}">
        <p14:creationId xmlns:p14="http://schemas.microsoft.com/office/powerpoint/2010/main" val="2969859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175"/>
          <p:cNvGraphicFramePr>
            <a:graphicFrameLocks/>
          </p:cNvGraphicFramePr>
          <p:nvPr/>
        </p:nvGraphicFramePr>
        <p:xfrm>
          <a:off x="191344" y="1484784"/>
          <a:ext cx="11833314" cy="4664906"/>
        </p:xfrm>
        <a:graphic>
          <a:graphicData uri="http://schemas.openxmlformats.org/drawingml/2006/table">
            <a:tbl>
              <a:tblPr/>
              <a:tblGrid>
                <a:gridCol w="1248138">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gridCol w="792088">
                  <a:extLst>
                    <a:ext uri="{9D8B030D-6E8A-4147-A177-3AD203B41FA5}">
                      <a16:colId xmlns:a16="http://schemas.microsoft.com/office/drawing/2014/main" val="20005"/>
                    </a:ext>
                  </a:extLst>
                </a:gridCol>
                <a:gridCol w="864096">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1152128">
                  <a:extLst>
                    <a:ext uri="{9D8B030D-6E8A-4147-A177-3AD203B41FA5}">
                      <a16:colId xmlns:a16="http://schemas.microsoft.com/office/drawing/2014/main" val="20009"/>
                    </a:ext>
                  </a:extLst>
                </a:gridCol>
                <a:gridCol w="576064">
                  <a:extLst>
                    <a:ext uri="{9D8B030D-6E8A-4147-A177-3AD203B41FA5}">
                      <a16:colId xmlns:a16="http://schemas.microsoft.com/office/drawing/2014/main" val="3699344972"/>
                    </a:ext>
                  </a:extLst>
                </a:gridCol>
                <a:gridCol w="864096">
                  <a:extLst>
                    <a:ext uri="{9D8B030D-6E8A-4147-A177-3AD203B41FA5}">
                      <a16:colId xmlns:a16="http://schemas.microsoft.com/office/drawing/2014/main" val="3374359440"/>
                    </a:ext>
                  </a:extLst>
                </a:gridCol>
                <a:gridCol w="936104">
                  <a:extLst>
                    <a:ext uri="{9D8B030D-6E8A-4147-A177-3AD203B41FA5}">
                      <a16:colId xmlns:a16="http://schemas.microsoft.com/office/drawing/2014/main" val="711173718"/>
                    </a:ext>
                  </a:extLst>
                </a:gridCol>
                <a:gridCol w="936104">
                  <a:extLst>
                    <a:ext uri="{9D8B030D-6E8A-4147-A177-3AD203B41FA5}">
                      <a16:colId xmlns:a16="http://schemas.microsoft.com/office/drawing/2014/main" val="1227092467"/>
                    </a:ext>
                  </a:extLst>
                </a:gridCol>
              </a:tblGrid>
              <a:tr h="176561">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a:ln>
                          <a:noFill/>
                        </a:ln>
                        <a:solidFill>
                          <a:schemeClr val="tx1"/>
                        </a:solidFill>
                        <a:effectLst/>
                        <a:latin typeface="+mn-lt"/>
                      </a:endParaRPr>
                    </a:p>
                  </a:txBody>
                  <a:tcPr marL="91450" marR="91450" marT="45621" marB="45621"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#1</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D5.0)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#1</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D6.0)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#2</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D7.0)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1" i="0" u="none" strike="noStrike" cap="none" normalizeH="0" baseline="0" dirty="0">
                          <a:ln>
                            <a:noFill/>
                          </a:ln>
                          <a:solidFill>
                            <a:schemeClr val="tx1"/>
                          </a:solidFill>
                          <a:effectLst/>
                          <a:latin typeface="+mn-lt"/>
                        </a:rPr>
                        <a:t>SB Re-</a:t>
                      </a:r>
                      <a:r>
                        <a:rPr kumimoji="0" lang="en-GB" sz="1600" b="1" i="0" u="none" strike="noStrike" cap="none" normalizeH="0" baseline="0" dirty="0" err="1">
                          <a:ln>
                            <a:noFill/>
                          </a:ln>
                          <a:solidFill>
                            <a:schemeClr val="tx1"/>
                          </a:solidFill>
                          <a:effectLst/>
                          <a:latin typeface="+mn-lt"/>
                        </a:rPr>
                        <a:t>circ</a:t>
                      </a:r>
                      <a:r>
                        <a:rPr kumimoji="0" lang="en-GB" sz="1600" b="1" i="0" u="none" strike="noStrike" cap="none" normalizeH="0" baseline="0" dirty="0">
                          <a:ln>
                            <a:noFill/>
                          </a:ln>
                          <a:solidFill>
                            <a:schemeClr val="tx1"/>
                          </a:solidFill>
                          <a:effectLst/>
                          <a:latin typeface="+mn-lt"/>
                        </a:rPr>
                        <a:t> #3</a:t>
                      </a:r>
                      <a:br>
                        <a:rPr kumimoji="0" lang="en-GB" sz="1600" b="1" i="0" u="none" strike="noStrike" cap="none" normalizeH="0" baseline="0" dirty="0">
                          <a:ln>
                            <a:noFill/>
                          </a:ln>
                          <a:solidFill>
                            <a:schemeClr val="tx1"/>
                          </a:solidFill>
                          <a:effectLst/>
                          <a:latin typeface="+mn-lt"/>
                        </a:rPr>
                      </a:br>
                      <a:r>
                        <a:rPr kumimoji="0" lang="en-GB" sz="1600" b="1" i="0" u="none" strike="noStrike" cap="none" normalizeH="0" baseline="0" dirty="0">
                          <a:ln>
                            <a:noFill/>
                          </a:ln>
                          <a:solidFill>
                            <a:schemeClr val="tx1"/>
                          </a:solidFill>
                          <a:effectLst/>
                          <a:latin typeface="+mn-lt"/>
                        </a:rPr>
                        <a:t>(Draft D8.0)</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err="1">
                          <a:ln>
                            <a:noFill/>
                          </a:ln>
                          <a:solidFill>
                            <a:schemeClr val="tx1"/>
                          </a:solidFill>
                          <a:effectLst/>
                          <a:latin typeface="+mn-lt"/>
                        </a:rPr>
                        <a:t>Req</a:t>
                      </a:r>
                      <a:r>
                        <a:rPr kumimoji="0" lang="en-GB" sz="1800" b="1" i="0" u="none" strike="noStrike" cap="none" normalizeH="0" baseline="0" dirty="0">
                          <a:ln>
                            <a:noFill/>
                          </a:ln>
                          <a:solidFill>
                            <a:schemeClr val="tx1"/>
                          </a:solidFill>
                          <a:effectLst/>
                          <a:latin typeface="+mn-lt"/>
                        </a:rPr>
                        <a:t> %</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2196">
                <a:tc vMerge="1">
                  <a:txBody>
                    <a:bodyPr/>
                    <a:lstStyle/>
                    <a:p>
                      <a:endParaRPr lang="en-GB"/>
                    </a:p>
                  </a:txBody>
                  <a:tcPr>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T w="28575" cap="flat" cmpd="sng" algn="ctr">
                      <a:solidFill>
                        <a:schemeClr val="tx1"/>
                      </a:solidFill>
                      <a:prstDash val="solid"/>
                      <a:round/>
                      <a:headEnd type="none" w="med" len="med"/>
                      <a:tailEnd type="none" w="med" len="med"/>
                    </a:lnT>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Status</a:t>
                      </a:r>
                    </a:p>
                  </a:txBody>
                  <a:tcPr marL="90009" marR="90009" marT="46701" marB="46701" anchor="ctr" anchorCtr="1" horzOverflow="overflow">
                    <a:lnT w="28575" cap="flat" cmpd="sng" algn="ctr">
                      <a:solidFill>
                        <a:schemeClr val="tx1"/>
                      </a:solidFill>
                      <a:prstDash val="solid"/>
                      <a:round/>
                      <a:headEnd type="none" w="med" len="med"/>
                      <a:tailEnd type="none" w="med" len="med"/>
                    </a:lnT>
                  </a:tcPr>
                </a:tc>
                <a:tc>
                  <a:txBody>
                    <a:bodyPr/>
                    <a:lstStyle/>
                    <a:p>
                      <a:endParaRPr lang="en-GB" sz="2000" dirty="0">
                        <a:latin typeface="+mn-lt"/>
                      </a:endParaRPr>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7</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7</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8</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N/A</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Disapprove with 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2</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Disapprove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1</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0</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56</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90</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58</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90</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61</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96</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kern="1200" cap="none" normalizeH="0" baseline="0" dirty="0">
                          <a:ln>
                            <a:noFill/>
                          </a:ln>
                          <a:solidFill>
                            <a:schemeClr val="tx1"/>
                          </a:solidFill>
                          <a:effectLst/>
                          <a:latin typeface="+mn-lt"/>
                          <a:ea typeface="+mn-ea"/>
                          <a:cs typeface="+mn-cs"/>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 75</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03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68</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85</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69</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86</a:t>
                      </a:r>
                      <a:endParaRPr kumimoji="0" lang="en-GB" sz="1400" b="1"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69</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86</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400" b="1" i="0" u="none" strike="noStrike" cap="none" normalizeH="0" baseline="0" dirty="0">
                          <a:ln>
                            <a:noFill/>
                          </a:ln>
                          <a:solidFill>
                            <a:schemeClr val="tx1"/>
                          </a:solidFill>
                          <a:effectLst/>
                          <a:latin typeface="+mn-lt"/>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 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072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80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80</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80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072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spc="-50" normalizeH="0" baseline="0" dirty="0">
                          <a:ln>
                            <a:noFill/>
                          </a:ln>
                          <a:solidFill>
                            <a:schemeClr val="tx1"/>
                          </a:solidFill>
                          <a:effectLst/>
                          <a:latin typeface="+mn-lt"/>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kern="1200" cap="none" normalizeH="0" baseline="0" dirty="0">
                          <a:ln>
                            <a:noFill/>
                          </a:ln>
                          <a:solidFill>
                            <a:schemeClr val="tx1"/>
                          </a:solidFill>
                          <a:effectLst/>
                          <a:latin typeface="+mn-lt"/>
                          <a:ea typeface="+mn-ea"/>
                          <a:cs typeface="+mn-cs"/>
                        </a:rPr>
                        <a:t>282</a:t>
                      </a:r>
                      <a:endParaRPr kumimoji="0" lang="en-GB" sz="1400" b="0" i="0" u="none" strike="noStrike" kern="1200" cap="none" normalizeH="0" baseline="0" dirty="0">
                        <a:ln>
                          <a:noFill/>
                        </a:ln>
                        <a:solidFill>
                          <a:schemeClr val="tx1"/>
                        </a:solidFill>
                        <a:effectLst/>
                        <a:latin typeface="+mn-lt"/>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3</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5</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mn-lt"/>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mn-lt"/>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cap="none" normalizeH="0" baseline="0" dirty="0">
                          <a:ln>
                            <a:noFill/>
                          </a:ln>
                          <a:solidFill>
                            <a:schemeClr val="tx1"/>
                          </a:solidFill>
                          <a:effectLst/>
                          <a:latin typeface="+mn-lt"/>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8" name="TextBox 7">
            <a:extLst>
              <a:ext uri="{FF2B5EF4-FFF2-40B4-BE49-F238E27FC236}">
                <a16:creationId xmlns:a16="http://schemas.microsoft.com/office/drawing/2014/main" id="{F3BE18D7-0F50-4066-B2DF-BEDBFD27EE61}"/>
              </a:ext>
            </a:extLst>
          </p:cNvPr>
          <p:cNvSpPr txBox="1"/>
          <p:nvPr/>
        </p:nvSpPr>
        <p:spPr>
          <a:xfrm>
            <a:off x="8616280" y="1124744"/>
            <a:ext cx="273630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STARTING: 8/5/2020</a:t>
            </a:r>
          </a:p>
        </p:txBody>
      </p:sp>
      <p:sp>
        <p:nvSpPr>
          <p:cNvPr id="10" name="Title 2">
            <a:extLst>
              <a:ext uri="{FF2B5EF4-FFF2-40B4-BE49-F238E27FC236}">
                <a16:creationId xmlns:a16="http://schemas.microsoft.com/office/drawing/2014/main" id="{6C5BAF9B-B425-4991-B59D-746A403307C5}"/>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sp>
        <p:nvSpPr>
          <p:cNvPr id="11" name="TextBox 10">
            <a:extLst>
              <a:ext uri="{FF2B5EF4-FFF2-40B4-BE49-F238E27FC236}">
                <a16:creationId xmlns:a16="http://schemas.microsoft.com/office/drawing/2014/main" id="{AA2E6660-D616-4C84-8948-DFD0527BDE5A}"/>
              </a:ext>
            </a:extLst>
          </p:cNvPr>
          <p:cNvSpPr txBox="1"/>
          <p:nvPr/>
        </p:nvSpPr>
        <p:spPr>
          <a:xfrm>
            <a:off x="4799856" y="6186790"/>
            <a:ext cx="3096344" cy="338554"/>
          </a:xfrm>
          <a:prstGeom prst="rect">
            <a:avLst/>
          </a:prstGeom>
          <a:solidFill>
            <a:srgbClr val="00B0F0"/>
          </a:solidFill>
          <a:ln>
            <a:solidFill>
              <a:schemeClr val="bg1">
                <a:lumMod val="65000"/>
              </a:schemeClr>
            </a:solidFill>
          </a:ln>
          <a:effectLst>
            <a:outerShdw blurRad="50800" dist="38100" dir="2700000" algn="tl" rotWithShape="0">
              <a:prstClr val="black">
                <a:alpha val="40000"/>
              </a:prstClr>
            </a:outerShdw>
          </a:effectLst>
        </p:spPr>
        <p:txBody>
          <a:bodyPr wrap="square" rtlCol="0">
            <a:spAutoFit/>
          </a:bodyPr>
          <a:lstStyle/>
          <a:p>
            <a:pPr algn="ctr"/>
            <a:r>
              <a:rPr lang="en-US" sz="1600" b="1" dirty="0"/>
              <a:t>CONDITION (a) SATISFIED</a:t>
            </a:r>
          </a:p>
        </p:txBody>
      </p:sp>
    </p:spTree>
    <p:extLst>
      <p:ext uri="{BB962C8B-B14F-4D97-AF65-F5344CB8AC3E}">
        <p14:creationId xmlns:p14="http://schemas.microsoft.com/office/powerpoint/2010/main" val="1047939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695400" y="2552700"/>
            <a:ext cx="10873208" cy="1752600"/>
          </a:xfrm>
        </p:spPr>
        <p:txBody>
          <a:bodyPr/>
          <a:lstStyle/>
          <a:p>
            <a:r>
              <a:rPr lang="en-GB" altLang="en-US" sz="4000" dirty="0"/>
              <a:t>Conditional Approval to forward 802.15.22.3 Draft 8 to </a:t>
            </a:r>
            <a:r>
              <a:rPr lang="en-GB" altLang="en-US" sz="4000" dirty="0" err="1"/>
              <a:t>RevCom</a:t>
            </a:r>
            <a:endParaRPr lang="en-GB" altLang="en-US" sz="4000" dirty="0"/>
          </a:p>
        </p:txBody>
      </p:sp>
    </p:spTree>
    <p:extLst>
      <p:ext uri="{BB962C8B-B14F-4D97-AF65-F5344CB8AC3E}">
        <p14:creationId xmlns:p14="http://schemas.microsoft.com/office/powerpoint/2010/main" val="2853302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813"/>
            <a:ext cx="11328400" cy="792162"/>
          </a:xfrm>
        </p:spPr>
        <p:txBody>
          <a:bodyPr/>
          <a:lstStyle/>
          <a:p>
            <a:r>
              <a:rPr lang="en-GB" sz="4000" dirty="0"/>
              <a:t>Conditional Approval Requirements</a:t>
            </a:r>
          </a:p>
        </p:txBody>
      </p:sp>
      <p:sp>
        <p:nvSpPr>
          <p:cNvPr id="7" name="TextBox 6">
            <a:extLst>
              <a:ext uri="{FF2B5EF4-FFF2-40B4-BE49-F238E27FC236}">
                <a16:creationId xmlns:a16="http://schemas.microsoft.com/office/drawing/2014/main" id="{09C5BE25-AE9D-4899-8BA6-BBE8D8270B81}"/>
              </a:ext>
            </a:extLst>
          </p:cNvPr>
          <p:cNvSpPr txBox="1"/>
          <p:nvPr/>
        </p:nvSpPr>
        <p:spPr>
          <a:xfrm>
            <a:off x="358504" y="1412776"/>
            <a:ext cx="11377264" cy="4924425"/>
          </a:xfrm>
          <a:prstGeom prst="rect">
            <a:avLst/>
          </a:prstGeom>
          <a:noFill/>
        </p:spPr>
        <p:txBody>
          <a:bodyPr wrap="square">
            <a:spAutoFit/>
          </a:bodyPr>
          <a:lstStyle/>
          <a:p>
            <a:pPr algn="l">
              <a:spcAft>
                <a:spcPts val="600"/>
              </a:spcAft>
            </a:pPr>
            <a:r>
              <a:rPr lang="en-US" sz="2400" b="1" i="0" u="none" strike="noStrike" baseline="0" dirty="0">
                <a:latin typeface="+mj-lt"/>
              </a:rPr>
              <a:t>Conditions:</a:t>
            </a:r>
          </a:p>
          <a:p>
            <a:pPr marL="342900" indent="-342900" algn="l">
              <a:spcAft>
                <a:spcPts val="600"/>
              </a:spcAft>
              <a:buFont typeface="+mj-lt"/>
              <a:buAutoNum type="alphaLcParenR"/>
            </a:pPr>
            <a:r>
              <a:rPr lang="en-US" sz="2000" b="0" i="0" u="none" strike="noStrike" baseline="0" dirty="0">
                <a:latin typeface="+mj-lt"/>
              </a:rPr>
              <a:t>Recirculation ballot is completed. Generally, the recirculation ballot and resolution should occur in accordance with the schedule presented at the time of conditional approval.</a:t>
            </a:r>
          </a:p>
          <a:p>
            <a:pPr marL="342900" indent="-342900" algn="l">
              <a:spcAft>
                <a:spcPts val="600"/>
              </a:spcAft>
              <a:buFont typeface="+mj-lt"/>
              <a:buAutoNum type="alphaLcParenR"/>
            </a:pPr>
            <a:r>
              <a:rPr lang="en-US" sz="2000" b="0" i="0" u="none" strike="noStrike" baseline="0" dirty="0">
                <a:latin typeface="+mj-lt"/>
              </a:rPr>
              <a:t>After resolution of the recirculation ballot is completed, the approval percentage is at least 75% and there are no new valid DISAPPROVE votes.</a:t>
            </a:r>
          </a:p>
          <a:p>
            <a:pPr marL="342900" indent="-342900" algn="l">
              <a:spcAft>
                <a:spcPts val="600"/>
              </a:spcAft>
              <a:buFont typeface="+mj-lt"/>
              <a:buAutoNum type="alphaLcParenR"/>
            </a:pPr>
            <a:r>
              <a:rPr lang="en-US" sz="2000" b="0" i="0" u="none" strike="noStrike" baseline="0" dirty="0">
                <a:latin typeface="+mj-lt"/>
              </a:rPr>
              <a:t>No technical changes, as determined by the WG Chair, were made as a result of the recirculation ballot.</a:t>
            </a:r>
          </a:p>
          <a:p>
            <a:pPr marL="342900" indent="-342900" algn="l">
              <a:spcAft>
                <a:spcPts val="600"/>
              </a:spcAft>
              <a:buFont typeface="+mj-lt"/>
              <a:buAutoNum type="alphaLcParenR"/>
            </a:pPr>
            <a:r>
              <a:rPr lang="en-US" sz="2000" b="0" i="0" u="none" strike="noStrike" baseline="0" dirty="0">
                <a:latin typeface="+mj-lt"/>
              </a:rPr>
              <a:t>No new valid DISAPPROVE comments on new issues that are not resolved to the satisfaction of the submitter from existing DISAPPROVE voters.</a:t>
            </a:r>
          </a:p>
          <a:p>
            <a:pPr marL="342900" indent="-342900" algn="l">
              <a:spcAft>
                <a:spcPts val="600"/>
              </a:spcAft>
              <a:buFont typeface="+mj-lt"/>
              <a:buAutoNum type="alphaLcParenR"/>
            </a:pPr>
            <a:r>
              <a:rPr lang="en-US" sz="2000" b="0" i="0" u="none" strike="noStrike" baseline="0" dirty="0">
                <a:latin typeface="+mj-lt"/>
              </a:rPr>
              <a:t>If the WG Chair determines that there is a new invalid DISAPPROVE comment or vote, the WG Chair shall promptly provide details to the Sponsor.</a:t>
            </a:r>
          </a:p>
          <a:p>
            <a:pPr marL="342900" indent="-342900" algn="l">
              <a:spcAft>
                <a:spcPts val="600"/>
              </a:spcAft>
              <a:buFont typeface="+mj-lt"/>
              <a:buAutoNum type="alphaLcParenR"/>
            </a:pPr>
            <a:r>
              <a:rPr lang="en-US" sz="2000" b="0" i="0" u="none" strike="noStrike" baseline="0" dirty="0">
                <a:latin typeface="+mj-lt"/>
              </a:rPr>
              <a:t>The WG Chair shall immediately report the results of the ballot to the Sponsor including: the date the ballot closed, vote tally and comments associated with any remaining disapproves (valid and invalid), the WG responses and the rationale for ruling any vote invalid.</a:t>
            </a:r>
            <a:endParaRPr lang="en-US" sz="2000" dirty="0">
              <a:latin typeface="+mj-lt"/>
            </a:endParaRPr>
          </a:p>
        </p:txBody>
      </p:sp>
    </p:spTree>
    <p:extLst>
      <p:ext uri="{BB962C8B-B14F-4D97-AF65-F5344CB8AC3E}">
        <p14:creationId xmlns:p14="http://schemas.microsoft.com/office/powerpoint/2010/main" val="2775141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pic>
        <p:nvPicPr>
          <p:cNvPr id="4" name="Picture 3">
            <a:extLst>
              <a:ext uri="{FF2B5EF4-FFF2-40B4-BE49-F238E27FC236}">
                <a16:creationId xmlns:a16="http://schemas.microsoft.com/office/drawing/2014/main" id="{A9740C34-7121-47BD-BD6F-1A17A8A6E567}"/>
              </a:ext>
            </a:extLst>
          </p:cNvPr>
          <p:cNvPicPr>
            <a:picLocks noChangeAspect="1"/>
          </p:cNvPicPr>
          <p:nvPr/>
        </p:nvPicPr>
        <p:blipFill>
          <a:blip r:embed="rId3"/>
          <a:stretch>
            <a:fillRect/>
          </a:stretch>
        </p:blipFill>
        <p:spPr>
          <a:xfrm>
            <a:off x="953748" y="1492263"/>
            <a:ext cx="4782212" cy="4656559"/>
          </a:xfrm>
          <a:prstGeom prst="rect">
            <a:avLst/>
          </a:prstGeom>
        </p:spPr>
      </p:pic>
      <p:pic>
        <p:nvPicPr>
          <p:cNvPr id="6" name="Picture 5">
            <a:extLst>
              <a:ext uri="{FF2B5EF4-FFF2-40B4-BE49-F238E27FC236}">
                <a16:creationId xmlns:a16="http://schemas.microsoft.com/office/drawing/2014/main" id="{F496FBAC-912E-4C67-92C9-D381BD6E3333}"/>
              </a:ext>
            </a:extLst>
          </p:cNvPr>
          <p:cNvPicPr>
            <a:picLocks noChangeAspect="1"/>
          </p:cNvPicPr>
          <p:nvPr/>
        </p:nvPicPr>
        <p:blipFill>
          <a:blip r:embed="rId4"/>
          <a:stretch>
            <a:fillRect/>
          </a:stretch>
        </p:blipFill>
        <p:spPr>
          <a:xfrm>
            <a:off x="6312024" y="1453961"/>
            <a:ext cx="4680520" cy="4776949"/>
          </a:xfrm>
          <a:prstGeom prst="rect">
            <a:avLst/>
          </a:prstGeom>
        </p:spPr>
      </p:pic>
      <p:sp>
        <p:nvSpPr>
          <p:cNvPr id="9" name="TextBox 8">
            <a:extLst>
              <a:ext uri="{FF2B5EF4-FFF2-40B4-BE49-F238E27FC236}">
                <a16:creationId xmlns:a16="http://schemas.microsoft.com/office/drawing/2014/main" id="{FF753FCB-2AE4-416F-8FBE-1380876BBB6F}"/>
              </a:ext>
            </a:extLst>
          </p:cNvPr>
          <p:cNvSpPr txBox="1"/>
          <p:nvPr/>
        </p:nvSpPr>
        <p:spPr>
          <a:xfrm>
            <a:off x="1775520" y="6148822"/>
            <a:ext cx="309634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INITIAL BALLOT – DRAFT 5.0</a:t>
            </a:r>
          </a:p>
        </p:txBody>
      </p:sp>
      <p:sp>
        <p:nvSpPr>
          <p:cNvPr id="10" name="TextBox 9">
            <a:extLst>
              <a:ext uri="{FF2B5EF4-FFF2-40B4-BE49-F238E27FC236}">
                <a16:creationId xmlns:a16="http://schemas.microsoft.com/office/drawing/2014/main" id="{DC18BD12-0C22-4AD0-A5B0-751DF72E1C28}"/>
              </a:ext>
            </a:extLst>
          </p:cNvPr>
          <p:cNvSpPr txBox="1"/>
          <p:nvPr/>
        </p:nvSpPr>
        <p:spPr>
          <a:xfrm>
            <a:off x="7392144" y="6165304"/>
            <a:ext cx="273630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1: DRAFT 6.0</a:t>
            </a:r>
          </a:p>
        </p:txBody>
      </p:sp>
    </p:spTree>
    <p:extLst>
      <p:ext uri="{BB962C8B-B14F-4D97-AF65-F5344CB8AC3E}">
        <p14:creationId xmlns:p14="http://schemas.microsoft.com/office/powerpoint/2010/main" val="315368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F753FCB-2AE4-416F-8FBE-1380876BBB6F}"/>
              </a:ext>
            </a:extLst>
          </p:cNvPr>
          <p:cNvSpPr txBox="1"/>
          <p:nvPr/>
        </p:nvSpPr>
        <p:spPr>
          <a:xfrm>
            <a:off x="1775520" y="6148822"/>
            <a:ext cx="3096344"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2 – DRAFT 7.0</a:t>
            </a:r>
          </a:p>
        </p:txBody>
      </p:sp>
      <p:sp>
        <p:nvSpPr>
          <p:cNvPr id="10" name="TextBox 9">
            <a:extLst>
              <a:ext uri="{FF2B5EF4-FFF2-40B4-BE49-F238E27FC236}">
                <a16:creationId xmlns:a16="http://schemas.microsoft.com/office/drawing/2014/main" id="{DC18BD12-0C22-4AD0-A5B0-751DF72E1C28}"/>
              </a:ext>
            </a:extLst>
          </p:cNvPr>
          <p:cNvSpPr txBox="1"/>
          <p:nvPr/>
        </p:nvSpPr>
        <p:spPr>
          <a:xfrm>
            <a:off x="7392144" y="6186790"/>
            <a:ext cx="3312368" cy="338554"/>
          </a:xfrm>
          <a:prstGeom prst="rect">
            <a:avLst/>
          </a:prstGeom>
          <a:solidFill>
            <a:srgbClr val="FF9933"/>
          </a:solidFill>
          <a:effectLst>
            <a:outerShdw blurRad="50800" dist="38100" dir="2700000" algn="tl" rotWithShape="0">
              <a:prstClr val="black">
                <a:alpha val="40000"/>
              </a:prstClr>
            </a:outerShdw>
          </a:effectLst>
        </p:spPr>
        <p:txBody>
          <a:bodyPr wrap="square" rtlCol="0">
            <a:spAutoFit/>
          </a:bodyPr>
          <a:lstStyle/>
          <a:p>
            <a:pPr algn="ctr"/>
            <a:r>
              <a:rPr lang="en-US" sz="1600" b="1" dirty="0"/>
              <a:t>RE-CIRC 3: STARTING 8/5/2020</a:t>
            </a:r>
          </a:p>
        </p:txBody>
      </p:sp>
      <p:pic>
        <p:nvPicPr>
          <p:cNvPr id="5" name="Picture 4">
            <a:extLst>
              <a:ext uri="{FF2B5EF4-FFF2-40B4-BE49-F238E27FC236}">
                <a16:creationId xmlns:a16="http://schemas.microsoft.com/office/drawing/2014/main" id="{43454E5C-C6BC-4C24-B5E8-6074B270CC97}"/>
              </a:ext>
            </a:extLst>
          </p:cNvPr>
          <p:cNvPicPr>
            <a:picLocks noChangeAspect="1"/>
          </p:cNvPicPr>
          <p:nvPr/>
        </p:nvPicPr>
        <p:blipFill>
          <a:blip r:embed="rId3"/>
          <a:stretch>
            <a:fillRect/>
          </a:stretch>
        </p:blipFill>
        <p:spPr>
          <a:xfrm>
            <a:off x="911424" y="1340768"/>
            <a:ext cx="4968552" cy="4782603"/>
          </a:xfrm>
          <a:prstGeom prst="rect">
            <a:avLst/>
          </a:prstGeom>
        </p:spPr>
      </p:pic>
      <p:sp>
        <p:nvSpPr>
          <p:cNvPr id="7" name="Rectangle 6">
            <a:extLst>
              <a:ext uri="{FF2B5EF4-FFF2-40B4-BE49-F238E27FC236}">
                <a16:creationId xmlns:a16="http://schemas.microsoft.com/office/drawing/2014/main" id="{14FA90B3-0A2E-48AD-9B45-E86E6D3084B0}"/>
              </a:ext>
            </a:extLst>
          </p:cNvPr>
          <p:cNvSpPr/>
          <p:nvPr/>
        </p:nvSpPr>
        <p:spPr>
          <a:xfrm>
            <a:off x="6168008" y="1484784"/>
            <a:ext cx="5472608" cy="4536504"/>
          </a:xfrm>
          <a:prstGeom prst="rect">
            <a:avLst/>
          </a:prstGeom>
          <a:no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2">
            <a:extLst>
              <a:ext uri="{FF2B5EF4-FFF2-40B4-BE49-F238E27FC236}">
                <a16:creationId xmlns:a16="http://schemas.microsoft.com/office/drawing/2014/main" id="{3CB3A7D2-C704-4BE5-888B-87CFC8F28F1F}"/>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sp>
        <p:nvSpPr>
          <p:cNvPr id="12" name="TextBox 11">
            <a:extLst>
              <a:ext uri="{FF2B5EF4-FFF2-40B4-BE49-F238E27FC236}">
                <a16:creationId xmlns:a16="http://schemas.microsoft.com/office/drawing/2014/main" id="{6CF20039-C571-42F1-8E56-BDFA8FD1E444}"/>
              </a:ext>
            </a:extLst>
          </p:cNvPr>
          <p:cNvSpPr txBox="1"/>
          <p:nvPr/>
        </p:nvSpPr>
        <p:spPr>
          <a:xfrm>
            <a:off x="1919536" y="1268760"/>
            <a:ext cx="3096344" cy="338554"/>
          </a:xfrm>
          <a:prstGeom prst="rect">
            <a:avLst/>
          </a:prstGeom>
          <a:solidFill>
            <a:srgbClr val="00B0F0"/>
          </a:solidFill>
          <a:ln>
            <a:solidFill>
              <a:schemeClr val="bg1">
                <a:lumMod val="65000"/>
              </a:schemeClr>
            </a:solidFill>
          </a:ln>
          <a:effectLst>
            <a:outerShdw blurRad="50800" dist="38100" dir="2700000" algn="tl" rotWithShape="0">
              <a:prstClr val="black">
                <a:alpha val="40000"/>
              </a:prstClr>
            </a:outerShdw>
          </a:effectLst>
        </p:spPr>
        <p:txBody>
          <a:bodyPr wrap="square" rtlCol="0">
            <a:spAutoFit/>
          </a:bodyPr>
          <a:lstStyle/>
          <a:p>
            <a:pPr algn="ctr"/>
            <a:r>
              <a:rPr lang="en-US" sz="1600" b="1" dirty="0"/>
              <a:t>CONDITION (a) SATISFIED</a:t>
            </a:r>
          </a:p>
        </p:txBody>
      </p:sp>
    </p:spTree>
    <p:extLst>
      <p:ext uri="{BB962C8B-B14F-4D97-AF65-F5344CB8AC3E}">
        <p14:creationId xmlns:p14="http://schemas.microsoft.com/office/powerpoint/2010/main" val="230871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35574" y="1341437"/>
            <a:ext cx="11520851" cy="5111750"/>
          </a:xfrm>
        </p:spPr>
        <p:txBody>
          <a:bodyPr>
            <a:normAutofit fontScale="85000" lnSpcReduction="20000"/>
          </a:bodyPr>
          <a:lstStyle/>
          <a:p>
            <a:pPr marL="0" indent="0">
              <a:lnSpc>
                <a:spcPct val="120000"/>
              </a:lnSpc>
              <a:spcBef>
                <a:spcPts val="0"/>
              </a:spcBef>
              <a:spcAft>
                <a:spcPts val="0"/>
              </a:spcAft>
              <a:buNone/>
            </a:pPr>
            <a:r>
              <a:rPr lang="en-GB" sz="2000" dirty="0"/>
              <a:t>Item 3: Clause 12 Conditions</a:t>
            </a:r>
          </a:p>
          <a:p>
            <a:pPr>
              <a:lnSpc>
                <a:spcPct val="120000"/>
              </a:lnSpc>
              <a:spcBef>
                <a:spcPts val="0"/>
              </a:spcBef>
              <a:spcAft>
                <a:spcPts val="0"/>
              </a:spcAft>
            </a:pPr>
            <a:r>
              <a:rPr lang="en-US" sz="2000" dirty="0">
                <a:solidFill>
                  <a:srgbClr val="00B0F0"/>
                </a:solidFill>
              </a:rPr>
              <a:t>Two remaining disapprove voters </a:t>
            </a:r>
            <a:r>
              <a:rPr lang="en-US" sz="2000" dirty="0"/>
              <a:t>(Todor </a:t>
            </a:r>
            <a:r>
              <a:rPr lang="en-US" sz="2000" dirty="0" err="1"/>
              <a:t>Cooklev</a:t>
            </a:r>
            <a:r>
              <a:rPr lang="en-US" sz="2000" dirty="0"/>
              <a:t> and Ben Rolfe) </a:t>
            </a:r>
            <a:r>
              <a:rPr lang="en-US" sz="2000" u="sng" dirty="0"/>
              <a:t>have agreed to change their Vote</a:t>
            </a:r>
            <a:r>
              <a:rPr lang="en-US" sz="2000" dirty="0"/>
              <a:t> (E-mails attached at the end)</a:t>
            </a:r>
            <a:endParaRPr lang="en-US" sz="2000" dirty="0">
              <a:solidFill>
                <a:srgbClr val="00B0F0"/>
              </a:solidFill>
            </a:endParaRPr>
          </a:p>
          <a:p>
            <a:pPr>
              <a:lnSpc>
                <a:spcPct val="120000"/>
              </a:lnSpc>
              <a:spcBef>
                <a:spcPts val="0"/>
              </a:spcBef>
              <a:spcAft>
                <a:spcPts val="0"/>
              </a:spcAft>
            </a:pPr>
            <a:r>
              <a:rPr lang="en-US" sz="2000" dirty="0">
                <a:solidFill>
                  <a:srgbClr val="00B0F0"/>
                </a:solidFill>
              </a:rPr>
              <a:t>5 comments received </a:t>
            </a:r>
            <a:r>
              <a:rPr lang="en-US" sz="2000" dirty="0"/>
              <a:t>on Draft 7.0 Sponsor Ballot Re-circ. </a:t>
            </a:r>
          </a:p>
          <a:p>
            <a:pPr>
              <a:lnSpc>
                <a:spcPct val="120000"/>
              </a:lnSpc>
              <a:spcBef>
                <a:spcPts val="0"/>
              </a:spcBef>
              <a:spcAft>
                <a:spcPts val="0"/>
              </a:spcAft>
            </a:pPr>
            <a:r>
              <a:rPr lang="en-US" sz="2000" dirty="0"/>
              <a:t>None of the Comments are ‘Must be Satisfied’. Four Comments were received from the </a:t>
            </a:r>
            <a:r>
              <a:rPr lang="en-US" sz="2000" u="sng" dirty="0"/>
              <a:t>IEEE Editorial Staff</a:t>
            </a:r>
            <a:r>
              <a:rPr lang="en-US" sz="2000" dirty="0"/>
              <a:t>. They recommend another round of Re-circ based on their comments. One comment is on the unchanged portion of the Draft but we would like to accommodate the Commenter.</a:t>
            </a:r>
            <a:endParaRPr lang="en-US" sz="2000" b="1" dirty="0"/>
          </a:p>
          <a:p>
            <a:pPr>
              <a:lnSpc>
                <a:spcPct val="120000"/>
              </a:lnSpc>
              <a:spcBef>
                <a:spcPts val="0"/>
              </a:spcBef>
              <a:spcAft>
                <a:spcPts val="0"/>
              </a:spcAft>
            </a:pPr>
            <a:endParaRPr lang="en-US" sz="2000" b="1" dirty="0"/>
          </a:p>
          <a:p>
            <a:pPr>
              <a:lnSpc>
                <a:spcPct val="120000"/>
              </a:lnSpc>
              <a:spcBef>
                <a:spcPts val="0"/>
              </a:spcBef>
              <a:spcAft>
                <a:spcPts val="0"/>
              </a:spcAft>
            </a:pPr>
            <a:r>
              <a:rPr lang="en-US" sz="2000" b="1" dirty="0"/>
              <a:t>Hence Draft 8.0 will likely go to the </a:t>
            </a:r>
            <a:r>
              <a:rPr lang="en-US" sz="2000" b="1" dirty="0" err="1"/>
              <a:t>RevCom</a:t>
            </a:r>
            <a:r>
              <a:rPr lang="en-US" sz="2000" b="1" dirty="0"/>
              <a:t>.</a:t>
            </a:r>
            <a:r>
              <a:rPr lang="en-US" sz="2000" dirty="0"/>
              <a:t>  </a:t>
            </a:r>
            <a:endParaRPr lang="en-GB" sz="2000" dirty="0">
              <a:ea typeface="PMingLiU" panose="02020500000000000000" pitchFamily="18" charset="-120"/>
            </a:endParaRPr>
          </a:p>
          <a:p>
            <a:pPr>
              <a:lnSpc>
                <a:spcPct val="120000"/>
              </a:lnSpc>
              <a:spcBef>
                <a:spcPts val="0"/>
              </a:spcBef>
              <a:spcAft>
                <a:spcPts val="0"/>
              </a:spcAft>
            </a:pPr>
            <a:endParaRPr lang="en-GB" sz="2000" dirty="0"/>
          </a:p>
          <a:p>
            <a:pPr>
              <a:lnSpc>
                <a:spcPct val="120000"/>
              </a:lnSpc>
              <a:spcBef>
                <a:spcPts val="0"/>
              </a:spcBef>
              <a:spcAft>
                <a:spcPts val="0"/>
              </a:spcAft>
            </a:pPr>
            <a:r>
              <a:rPr lang="en-GB" sz="2000" b="1" dirty="0"/>
              <a:t>Conditions</a:t>
            </a:r>
          </a:p>
          <a:p>
            <a:pPr>
              <a:lnSpc>
                <a:spcPct val="120000"/>
              </a:lnSpc>
              <a:spcBef>
                <a:spcPts val="0"/>
              </a:spcBef>
              <a:spcAft>
                <a:spcPts val="0"/>
              </a:spcAft>
            </a:pPr>
            <a:r>
              <a:rPr lang="en-US" sz="2000" dirty="0"/>
              <a:t>b) After resolution of the recirculation ballot is completed, the approval percentage is at least 75% and there are no new valid DISAPPROVE votes. </a:t>
            </a:r>
          </a:p>
          <a:p>
            <a:pPr>
              <a:lnSpc>
                <a:spcPct val="120000"/>
              </a:lnSpc>
              <a:spcBef>
                <a:spcPts val="0"/>
              </a:spcBef>
              <a:spcAft>
                <a:spcPts val="0"/>
              </a:spcAft>
            </a:pPr>
            <a:r>
              <a:rPr lang="en-US" sz="2000" dirty="0">
                <a:solidFill>
                  <a:srgbClr val="00B0F0"/>
                </a:solidFill>
              </a:rPr>
              <a:t>CONDITION SATISFIED</a:t>
            </a:r>
          </a:p>
          <a:p>
            <a:pPr>
              <a:lnSpc>
                <a:spcPct val="120000"/>
              </a:lnSpc>
              <a:spcBef>
                <a:spcPts val="0"/>
              </a:spcBef>
              <a:spcAft>
                <a:spcPts val="0"/>
              </a:spcAft>
            </a:pPr>
            <a:r>
              <a:rPr lang="en-US" sz="2000" dirty="0"/>
              <a:t>c) No technical changes, as determined by the WG Chair, were made as a result of the recirculation ballot.</a:t>
            </a:r>
          </a:p>
          <a:p>
            <a:pPr>
              <a:lnSpc>
                <a:spcPct val="120000"/>
              </a:lnSpc>
              <a:spcBef>
                <a:spcPts val="0"/>
              </a:spcBef>
              <a:spcAft>
                <a:spcPts val="0"/>
              </a:spcAft>
            </a:pPr>
            <a:r>
              <a:rPr lang="en-US" sz="2000" dirty="0">
                <a:solidFill>
                  <a:srgbClr val="00B0F0"/>
                </a:solidFill>
              </a:rPr>
              <a:t>CONDITION SATISFIED</a:t>
            </a:r>
          </a:p>
          <a:p>
            <a:pPr>
              <a:lnSpc>
                <a:spcPct val="120000"/>
              </a:lnSpc>
              <a:spcBef>
                <a:spcPts val="0"/>
              </a:spcBef>
              <a:spcAft>
                <a:spcPts val="0"/>
              </a:spcAft>
            </a:pPr>
            <a:r>
              <a:rPr lang="en-US" sz="2000" dirty="0"/>
              <a:t>d) No new valid DISAPPROVE comments on new issues that are not resolved to the satisfaction of the submitter from existing DISAPPROVE voters. </a:t>
            </a:r>
          </a:p>
          <a:p>
            <a:pPr>
              <a:lnSpc>
                <a:spcPct val="120000"/>
              </a:lnSpc>
              <a:spcBef>
                <a:spcPts val="0"/>
              </a:spcBef>
              <a:spcAft>
                <a:spcPts val="0"/>
              </a:spcAft>
            </a:pPr>
            <a:r>
              <a:rPr lang="en-US" sz="2000" dirty="0">
                <a:solidFill>
                  <a:srgbClr val="00B0F0"/>
                </a:solidFill>
              </a:rPr>
              <a:t>CONDITION SATISFIED</a:t>
            </a:r>
          </a:p>
          <a:p>
            <a:pPr marL="266700" lvl="1" indent="0" algn="just">
              <a:lnSpc>
                <a:spcPct val="120000"/>
              </a:lnSpc>
              <a:spcBef>
                <a:spcPts val="0"/>
              </a:spcBef>
              <a:spcAft>
                <a:spcPts val="0"/>
              </a:spcAft>
              <a:buNone/>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lnSpc>
                <a:spcPct val="120000"/>
              </a:lnSpc>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lnSpc>
                <a:spcPct val="120000"/>
              </a:lnSpc>
              <a:spcBef>
                <a:spcPts val="0"/>
              </a:spcBef>
              <a:spcAft>
                <a:spcPts val="0"/>
              </a:spcAft>
              <a:buNone/>
            </a:pPr>
            <a:endParaRPr lang="en-GB" sz="1400" dirty="0"/>
          </a:p>
        </p:txBody>
      </p:sp>
      <p:sp>
        <p:nvSpPr>
          <p:cNvPr id="5" name="Title 2">
            <a:extLst>
              <a:ext uri="{FF2B5EF4-FFF2-40B4-BE49-F238E27FC236}">
                <a16:creationId xmlns:a16="http://schemas.microsoft.com/office/drawing/2014/main" id="{BCDE0886-A930-4160-82D3-669672D563CF}"/>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sp>
        <p:nvSpPr>
          <p:cNvPr id="6" name="TextBox 5">
            <a:extLst>
              <a:ext uri="{FF2B5EF4-FFF2-40B4-BE49-F238E27FC236}">
                <a16:creationId xmlns:a16="http://schemas.microsoft.com/office/drawing/2014/main" id="{36A8DDD3-79AD-4933-9965-B7FEECACE14C}"/>
              </a:ext>
            </a:extLst>
          </p:cNvPr>
          <p:cNvSpPr txBox="1"/>
          <p:nvPr/>
        </p:nvSpPr>
        <p:spPr>
          <a:xfrm>
            <a:off x="1971903" y="3897312"/>
            <a:ext cx="4104456" cy="338554"/>
          </a:xfrm>
          <a:prstGeom prst="rect">
            <a:avLst/>
          </a:prstGeom>
          <a:solidFill>
            <a:srgbClr val="00B0F0"/>
          </a:solidFill>
          <a:ln>
            <a:solidFill>
              <a:schemeClr val="bg1">
                <a:lumMod val="65000"/>
              </a:schemeClr>
            </a:solidFill>
          </a:ln>
          <a:effectLst>
            <a:outerShdw blurRad="50800" dist="38100" dir="2700000" algn="tl" rotWithShape="0">
              <a:prstClr val="black">
                <a:alpha val="40000"/>
              </a:prstClr>
            </a:outerShdw>
          </a:effectLst>
        </p:spPr>
        <p:txBody>
          <a:bodyPr wrap="square" rtlCol="0">
            <a:spAutoFit/>
          </a:bodyPr>
          <a:lstStyle/>
          <a:p>
            <a:pPr algn="ctr"/>
            <a:r>
              <a:rPr lang="en-US" sz="1600" b="1" dirty="0"/>
              <a:t>CONDITIONS (b), (c) and (d) SATISFIED</a:t>
            </a:r>
          </a:p>
        </p:txBody>
      </p:sp>
    </p:spTree>
    <p:extLst>
      <p:ext uri="{BB962C8B-B14F-4D97-AF65-F5344CB8AC3E}">
        <p14:creationId xmlns:p14="http://schemas.microsoft.com/office/powerpoint/2010/main" val="809489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BCDE0886-A930-4160-82D3-669672D563CF}"/>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pic>
        <p:nvPicPr>
          <p:cNvPr id="6" name="Picture 5">
            <a:extLst>
              <a:ext uri="{FF2B5EF4-FFF2-40B4-BE49-F238E27FC236}">
                <a16:creationId xmlns:a16="http://schemas.microsoft.com/office/drawing/2014/main" id="{AC75C987-3B74-4191-BBC1-9BB2F0CF3D0B}"/>
              </a:ext>
            </a:extLst>
          </p:cNvPr>
          <p:cNvPicPr>
            <a:picLocks noChangeAspect="1"/>
          </p:cNvPicPr>
          <p:nvPr/>
        </p:nvPicPr>
        <p:blipFill>
          <a:blip r:embed="rId2"/>
          <a:stretch>
            <a:fillRect/>
          </a:stretch>
        </p:blipFill>
        <p:spPr>
          <a:xfrm>
            <a:off x="343076" y="1412776"/>
            <a:ext cx="5752924" cy="3499052"/>
          </a:xfrm>
          <a:prstGeom prst="rect">
            <a:avLst/>
          </a:prstGeom>
          <a:ln>
            <a:solidFill>
              <a:schemeClr val="bg1">
                <a:lumMod val="65000"/>
              </a:schemeClr>
            </a:solidFill>
          </a:ln>
          <a:effectLst>
            <a:outerShdw blurRad="50800" dist="38100" dir="2700000" algn="tl" rotWithShape="0">
              <a:prstClr val="black">
                <a:alpha val="40000"/>
              </a:prstClr>
            </a:outerShdw>
          </a:effectLst>
        </p:spPr>
      </p:pic>
      <p:pic>
        <p:nvPicPr>
          <p:cNvPr id="8" name="Picture 7">
            <a:extLst>
              <a:ext uri="{FF2B5EF4-FFF2-40B4-BE49-F238E27FC236}">
                <a16:creationId xmlns:a16="http://schemas.microsoft.com/office/drawing/2014/main" id="{544BD7B4-9D36-4247-A138-4E1453EAD486}"/>
              </a:ext>
            </a:extLst>
          </p:cNvPr>
          <p:cNvPicPr>
            <a:picLocks noChangeAspect="1"/>
          </p:cNvPicPr>
          <p:nvPr/>
        </p:nvPicPr>
        <p:blipFill>
          <a:blip r:embed="rId3"/>
          <a:stretch>
            <a:fillRect/>
          </a:stretch>
        </p:blipFill>
        <p:spPr>
          <a:xfrm>
            <a:off x="6247728" y="1412776"/>
            <a:ext cx="5752928" cy="3499053"/>
          </a:xfrm>
          <a:prstGeom prst="rect">
            <a:avLst/>
          </a:prstGeom>
          <a:ln>
            <a:solidFill>
              <a:schemeClr val="bg1">
                <a:lumMod val="6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41774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r>
              <a:rPr lang="en-US" dirty="0"/>
              <a:t>Item (d): IEEE 802.15.22.3 Timelines:</a:t>
            </a: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buNone/>
            </a:pPr>
            <a:endParaRPr lang="en-GB" sz="1400" dirty="0"/>
          </a:p>
        </p:txBody>
      </p:sp>
      <p:graphicFrame>
        <p:nvGraphicFramePr>
          <p:cNvPr id="4" name="Table 3">
            <a:extLst>
              <a:ext uri="{FF2B5EF4-FFF2-40B4-BE49-F238E27FC236}">
                <a16:creationId xmlns:a16="http://schemas.microsoft.com/office/drawing/2014/main" id="{5C695F6D-8177-459A-9905-B55D196E2729}"/>
              </a:ext>
            </a:extLst>
          </p:cNvPr>
          <p:cNvGraphicFramePr>
            <a:graphicFrameLocks noGrp="1"/>
          </p:cNvGraphicFramePr>
          <p:nvPr>
            <p:extLst>
              <p:ext uri="{D42A27DB-BD31-4B8C-83A1-F6EECF244321}">
                <p14:modId xmlns:p14="http://schemas.microsoft.com/office/powerpoint/2010/main" val="1977267563"/>
              </p:ext>
            </p:extLst>
          </p:nvPr>
        </p:nvGraphicFramePr>
        <p:xfrm>
          <a:off x="263781" y="1772816"/>
          <a:ext cx="11520851" cy="4267200"/>
        </p:xfrm>
        <a:graphic>
          <a:graphicData uri="http://schemas.openxmlformats.org/drawingml/2006/table">
            <a:tbl>
              <a:tblPr firstRow="1" bandRow="1">
                <a:tableStyleId>{5C22544A-7EE6-4342-B048-85BDC9FD1C3A}</a:tableStyleId>
              </a:tblPr>
              <a:tblGrid>
                <a:gridCol w="7886757">
                  <a:extLst>
                    <a:ext uri="{9D8B030D-6E8A-4147-A177-3AD203B41FA5}">
                      <a16:colId xmlns:a16="http://schemas.microsoft.com/office/drawing/2014/main" val="875178329"/>
                    </a:ext>
                  </a:extLst>
                </a:gridCol>
                <a:gridCol w="3634094">
                  <a:extLst>
                    <a:ext uri="{9D8B030D-6E8A-4147-A177-3AD203B41FA5}">
                      <a16:colId xmlns:a16="http://schemas.microsoft.com/office/drawing/2014/main" val="3167322224"/>
                    </a:ext>
                  </a:extLst>
                </a:gridCol>
              </a:tblGrid>
              <a:tr h="370840">
                <a:tc>
                  <a:txBody>
                    <a:bodyPr/>
                    <a:lstStyle/>
                    <a:p>
                      <a:pPr algn="ctr"/>
                      <a:r>
                        <a:rPr lang="en-US" sz="2000" dirty="0">
                          <a:solidFill>
                            <a:schemeClr val="tx1"/>
                          </a:solidFill>
                        </a:rPr>
                        <a:t>Actions </a:t>
                      </a:r>
                    </a:p>
                  </a:txBody>
                  <a:tcPr/>
                </a:tc>
                <a:tc>
                  <a:txBody>
                    <a:bodyPr/>
                    <a:lstStyle/>
                    <a:p>
                      <a:pPr algn="ctr"/>
                      <a:r>
                        <a:rPr lang="en-US" sz="2000" dirty="0">
                          <a:solidFill>
                            <a:schemeClr val="tx1"/>
                          </a:solidFill>
                        </a:rPr>
                        <a:t>Schedule</a:t>
                      </a:r>
                    </a:p>
                  </a:txBody>
                  <a:tcPr/>
                </a:tc>
                <a:extLst>
                  <a:ext uri="{0D108BD9-81ED-4DB2-BD59-A6C34878D82A}">
                    <a16:rowId xmlns:a16="http://schemas.microsoft.com/office/drawing/2014/main" val="2271703393"/>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Sponsor Ballot Pool formed. 80 people in the Pool. Pool is balanced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Completed – July 2019</a:t>
                      </a:r>
                    </a:p>
                  </a:txBody>
                  <a:tcPr/>
                </a:tc>
                <a:extLst>
                  <a:ext uri="{0D108BD9-81ED-4DB2-BD59-A6C34878D82A}">
                    <a16:rowId xmlns:a16="http://schemas.microsoft.com/office/drawing/2014/main" val="2065983974"/>
                  </a:ext>
                </a:extLst>
              </a:tr>
              <a:tr h="243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P802.15.22.3 Co-existence Assurance Document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N/A This is a Receive Only System</a:t>
                      </a:r>
                    </a:p>
                  </a:txBody>
                  <a:tcPr/>
                </a:tc>
                <a:extLst>
                  <a:ext uri="{0D108BD9-81ED-4DB2-BD59-A6C34878D82A}">
                    <a16:rowId xmlns:a16="http://schemas.microsoft.com/office/drawing/2014/main" val="3325675270"/>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P802.15.22.3 Criteria for Standards Development Revised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April 15</a:t>
                      </a:r>
                      <a:r>
                        <a:rPr lang="en-US" sz="2000" baseline="30000" dirty="0">
                          <a:solidFill>
                            <a:schemeClr val="tx1"/>
                          </a:solidFill>
                        </a:rPr>
                        <a:t>th</a:t>
                      </a:r>
                      <a:r>
                        <a:rPr lang="en-US" sz="2000" dirty="0">
                          <a:solidFill>
                            <a:schemeClr val="tx1"/>
                          </a:solidFill>
                        </a:rPr>
                        <a:t> 2019</a:t>
                      </a:r>
                    </a:p>
                  </a:txBody>
                  <a:tcPr/>
                </a:tc>
                <a:extLst>
                  <a:ext uri="{0D108BD9-81ED-4DB2-BD59-A6C34878D82A}">
                    <a16:rowId xmlns:a16="http://schemas.microsoft.com/office/drawing/2014/main" val="2639253202"/>
                  </a:ext>
                </a:extLst>
              </a:tr>
              <a:tr h="320040">
                <a:tc>
                  <a:txBody>
                    <a:bodyPr/>
                    <a:lstStyle/>
                    <a:p>
                      <a:r>
                        <a:rPr lang="en-GB" sz="2000" dirty="0">
                          <a:ea typeface="PMingLiU" panose="02020500000000000000" pitchFamily="18" charset="-120"/>
                        </a:rPr>
                        <a:t>Sent the Draft to IEEE MEC and Review Completed</a:t>
                      </a:r>
                      <a:endParaRPr lang="en-US" sz="2000" dirty="0"/>
                    </a:p>
                  </a:txBody>
                  <a:tcPr/>
                </a:tc>
                <a:tc>
                  <a:txBody>
                    <a:bodyPr/>
                    <a:lstStyle/>
                    <a:p>
                      <a:r>
                        <a:rPr lang="en-US" sz="2000" dirty="0"/>
                        <a:t>June 2019</a:t>
                      </a:r>
                    </a:p>
                  </a:txBody>
                  <a:tcPr/>
                </a:tc>
                <a:extLst>
                  <a:ext uri="{0D108BD9-81ED-4DB2-BD59-A6C34878D82A}">
                    <a16:rowId xmlns:a16="http://schemas.microsoft.com/office/drawing/2014/main" val="456266328"/>
                  </a:ext>
                </a:extLst>
              </a:tr>
              <a:tr h="142240">
                <a:tc>
                  <a:txBody>
                    <a:bodyPr/>
                    <a:lstStyle/>
                    <a:p>
                      <a:r>
                        <a:rPr lang="en-GB" sz="2000" dirty="0">
                          <a:ea typeface="PMingLiU" panose="02020500000000000000" pitchFamily="18" charset="-120"/>
                        </a:rPr>
                        <a:t>Draft 5.0 – Initial Ballot</a:t>
                      </a:r>
                      <a:endParaRPr lang="en-US" sz="2000" dirty="0"/>
                    </a:p>
                  </a:txBody>
                  <a:tcPr/>
                </a:tc>
                <a:tc>
                  <a:txBody>
                    <a:bodyPr/>
                    <a:lstStyle/>
                    <a:p>
                      <a:r>
                        <a:rPr lang="en-US" sz="2000" dirty="0"/>
                        <a:t>July 19</a:t>
                      </a:r>
                      <a:r>
                        <a:rPr lang="en-US" sz="2000" baseline="30000" dirty="0"/>
                        <a:t>th</a:t>
                      </a:r>
                      <a:r>
                        <a:rPr lang="en-US" sz="2000" dirty="0"/>
                        <a:t> 2019</a:t>
                      </a:r>
                    </a:p>
                  </a:txBody>
                  <a:tcPr/>
                </a:tc>
                <a:extLst>
                  <a:ext uri="{0D108BD9-81ED-4DB2-BD59-A6C34878D82A}">
                    <a16:rowId xmlns:a16="http://schemas.microsoft.com/office/drawing/2014/main" val="552981426"/>
                  </a:ext>
                </a:extLst>
              </a:tr>
              <a:tr h="203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6.0 – Sponsor Ballot Re-circ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June 30</a:t>
                      </a:r>
                      <a:r>
                        <a:rPr lang="en-US" sz="2000" kern="1200" baseline="30000" dirty="0">
                          <a:solidFill>
                            <a:schemeClr val="dk1"/>
                          </a:solidFill>
                          <a:latin typeface="+mn-lt"/>
                          <a:ea typeface="PMingLiU" panose="02020500000000000000" pitchFamily="18" charset="-120"/>
                          <a:cs typeface="+mn-cs"/>
                        </a:rPr>
                        <a:t>th</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1673176284"/>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7.0 – Sponsor Ballot Re-circ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July 22</a:t>
                      </a:r>
                      <a:r>
                        <a:rPr lang="en-US" sz="2000" kern="1200" baseline="30000" dirty="0">
                          <a:solidFill>
                            <a:schemeClr val="dk1"/>
                          </a:solidFill>
                          <a:latin typeface="+mn-lt"/>
                          <a:ea typeface="PMingLiU" panose="02020500000000000000" pitchFamily="18" charset="-120"/>
                          <a:cs typeface="+mn-cs"/>
                        </a:rPr>
                        <a:t>nd</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3129008855"/>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Draft 8.0 – Sponsor Ballot Re-circ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August 5</a:t>
                      </a:r>
                      <a:r>
                        <a:rPr lang="en-US" sz="2000" kern="1200" baseline="30000" dirty="0">
                          <a:solidFill>
                            <a:schemeClr val="dk1"/>
                          </a:solidFill>
                          <a:latin typeface="+mn-lt"/>
                          <a:ea typeface="PMingLiU" panose="02020500000000000000" pitchFamily="18" charset="-120"/>
                          <a:cs typeface="+mn-cs"/>
                        </a:rPr>
                        <a:t>th</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582639022"/>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Motion for Conditional Approval to Forward to </a:t>
                      </a:r>
                      <a:r>
                        <a:rPr lang="en-US" sz="2000" kern="1200" dirty="0" err="1">
                          <a:solidFill>
                            <a:schemeClr val="dk1"/>
                          </a:solidFill>
                          <a:latin typeface="+mn-lt"/>
                          <a:ea typeface="PMingLiU" panose="02020500000000000000" pitchFamily="18" charset="-120"/>
                          <a:cs typeface="+mn-cs"/>
                        </a:rPr>
                        <a:t>RevCom</a:t>
                      </a:r>
                      <a:endParaRPr lang="en-US" sz="2000" kern="1200" dirty="0">
                        <a:solidFill>
                          <a:schemeClr val="dk1"/>
                        </a:solidFill>
                        <a:latin typeface="+mn-lt"/>
                        <a:ea typeface="PMingLiU" panose="02020500000000000000" pitchFamily="18" charset="-120"/>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mn-lt"/>
                          <a:ea typeface="PMingLiU" panose="02020500000000000000" pitchFamily="18" charset="-120"/>
                          <a:cs typeface="+mn-cs"/>
                        </a:rPr>
                        <a:t>August 4</a:t>
                      </a:r>
                      <a:r>
                        <a:rPr lang="en-US" sz="2000" kern="1200" baseline="30000" dirty="0">
                          <a:solidFill>
                            <a:schemeClr val="dk1"/>
                          </a:solidFill>
                          <a:latin typeface="+mn-lt"/>
                          <a:ea typeface="PMingLiU" panose="02020500000000000000" pitchFamily="18" charset="-120"/>
                          <a:cs typeface="+mn-cs"/>
                        </a:rPr>
                        <a:t>th</a:t>
                      </a:r>
                      <a:r>
                        <a:rPr lang="en-US" sz="2000" kern="1200" dirty="0">
                          <a:solidFill>
                            <a:schemeClr val="dk1"/>
                          </a:solidFill>
                          <a:latin typeface="+mn-lt"/>
                          <a:ea typeface="PMingLiU" panose="02020500000000000000" pitchFamily="18" charset="-120"/>
                          <a:cs typeface="+mn-cs"/>
                        </a:rPr>
                        <a:t> 2020</a:t>
                      </a:r>
                    </a:p>
                  </a:txBody>
                  <a:tcPr/>
                </a:tc>
                <a:extLst>
                  <a:ext uri="{0D108BD9-81ED-4DB2-BD59-A6C34878D82A}">
                    <a16:rowId xmlns:a16="http://schemas.microsoft.com/office/drawing/2014/main" val="2924586680"/>
                  </a:ext>
                </a:extLst>
              </a:tr>
            </a:tbl>
          </a:graphicData>
        </a:graphic>
      </p:graphicFrame>
      <p:sp>
        <p:nvSpPr>
          <p:cNvPr id="9" name="Title 2">
            <a:extLst>
              <a:ext uri="{FF2B5EF4-FFF2-40B4-BE49-F238E27FC236}">
                <a16:creationId xmlns:a16="http://schemas.microsoft.com/office/drawing/2014/main" id="{5102E44C-6862-4E5D-8DB8-EBEA0045A74A}"/>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spTree>
    <p:extLst>
      <p:ext uri="{BB962C8B-B14F-4D97-AF65-F5344CB8AC3E}">
        <p14:creationId xmlns:p14="http://schemas.microsoft.com/office/powerpoint/2010/main" val="2586387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98013507"/>
              </p:ext>
            </p:extLst>
          </p:nvPr>
        </p:nvGraphicFramePr>
        <p:xfrm>
          <a:off x="407368" y="1324312"/>
          <a:ext cx="11328400" cy="5059680"/>
        </p:xfrm>
        <a:graphic>
          <a:graphicData uri="http://schemas.openxmlformats.org/drawingml/2006/table">
            <a:tbl>
              <a:tblPr firstRow="1" bandRow="1">
                <a:tableStyleId>{5C22544A-7EE6-4342-B048-85BDC9FD1C3A}</a:tableStyleId>
              </a:tblPr>
              <a:tblGrid>
                <a:gridCol w="1631752">
                  <a:extLst>
                    <a:ext uri="{9D8B030D-6E8A-4147-A177-3AD203B41FA5}">
                      <a16:colId xmlns:a16="http://schemas.microsoft.com/office/drawing/2014/main" val="2852815221"/>
                    </a:ext>
                  </a:extLst>
                </a:gridCol>
                <a:gridCol w="9696648">
                  <a:extLst>
                    <a:ext uri="{9D8B030D-6E8A-4147-A177-3AD203B41FA5}">
                      <a16:colId xmlns:a16="http://schemas.microsoft.com/office/drawing/2014/main" val="1500439343"/>
                    </a:ext>
                  </a:extLst>
                </a:gridCol>
              </a:tblGrid>
              <a:tr h="81928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i="0" kern="1200" dirty="0">
                          <a:solidFill>
                            <a:schemeClr val="tx1"/>
                          </a:solidFill>
                          <a:effectLst/>
                          <a:latin typeface="+mn-lt"/>
                          <a:ea typeface="+mn-ea"/>
                          <a:cs typeface="+mn-cs"/>
                        </a:rPr>
                        <a:t>Conditionally approve sending P802.15.22.3 Draft 8.0 to </a:t>
                      </a:r>
                      <a:r>
                        <a:rPr lang="en-US" sz="1800" b="0" i="0" kern="1200" dirty="0" err="1">
                          <a:solidFill>
                            <a:schemeClr val="tx1"/>
                          </a:solidFill>
                          <a:effectLst/>
                          <a:latin typeface="+mn-lt"/>
                          <a:ea typeface="+mn-ea"/>
                          <a:cs typeface="+mn-cs"/>
                        </a:rPr>
                        <a:t>RevCom</a:t>
                      </a:r>
                      <a:r>
                        <a:rPr lang="en-US" sz="1800" b="0" i="0" kern="1200" dirty="0">
                          <a:solidFill>
                            <a:schemeClr val="tx1"/>
                          </a:solidFill>
                          <a:effectLst/>
                          <a:latin typeface="+mn-lt"/>
                          <a:ea typeface="+mn-ea"/>
                          <a:cs typeface="+mn-cs"/>
                        </a:rPr>
                        <a:t>.</a:t>
                      </a:r>
                    </a:p>
                    <a:p>
                      <a:r>
                        <a:rPr lang="en-US" sz="1800" b="0" i="0" kern="1200" dirty="0">
                          <a:solidFill>
                            <a:schemeClr val="tx1"/>
                          </a:solidFill>
                          <a:effectLst/>
                          <a:latin typeface="+mn-lt"/>
                          <a:ea typeface="+mn-ea"/>
                          <a:cs typeface="+mn-cs"/>
                        </a:rPr>
                        <a:t>Approve CSD documentation in </a:t>
                      </a:r>
                      <a:r>
                        <a:rPr lang="en-US" sz="1800" b="0" dirty="0">
                          <a:hlinkClick r:id="rId3"/>
                        </a:rPr>
                        <a:t>https://mentor.ieee.org/802.22/dcn/19/22-19-0028-01-0003-updated-csd-for-p802-22-3-transfer-of-project-to-ieee-802-15-wg.docx</a:t>
                      </a:r>
                      <a:r>
                        <a:rPr lang="en-US" sz="1800" dirty="0"/>
                        <a:t> </a:t>
                      </a:r>
                      <a:r>
                        <a:rPr lang="en-US" sz="1800" b="0" i="0" kern="1200" dirty="0">
                          <a:solidFill>
                            <a:schemeClr val="tx1"/>
                          </a:solidFill>
                          <a:effectLst/>
                          <a:latin typeface="+mn-lt"/>
                          <a:ea typeface="+mn-ea"/>
                          <a:cs typeface="+mn-cs"/>
                        </a:rPr>
                        <a:t> </a:t>
                      </a:r>
                    </a:p>
                    <a:p>
                      <a:r>
                        <a:rPr lang="en-US" sz="1800" b="0" i="0" kern="1200" dirty="0">
                          <a:solidFill>
                            <a:schemeClr val="tx1"/>
                          </a:solidFill>
                          <a:effectLst/>
                          <a:latin typeface="+mn-lt"/>
                          <a:ea typeface="+mn-ea"/>
                          <a:cs typeface="+mn-cs"/>
                        </a:rPr>
                        <a:t>M: Bob Heile          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097976"/>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P802.15.22.3 Draft 7.0 has 96% approval at the end of the last sponsor recirculation ballot. Received 5 Comments. Four were from the IEEE Editorial Staff. One comment on an un-changed portion of the standard. IEEE Editorial Staff recommends another round of Re-circ.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In the WG,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forwarding draft to </a:t>
                      </a:r>
                      <a:r>
                        <a:rPr lang="en-US" sz="1500" b="0" dirty="0" err="1">
                          <a:solidFill>
                            <a:schemeClr val="tx1"/>
                          </a:solidFill>
                        </a:rPr>
                        <a:t>RevCom</a:t>
                      </a:r>
                      <a:r>
                        <a:rPr lang="en-US" sz="1500" b="0" dirty="0">
                          <a:solidFill>
                            <a:schemeClr val="tx1"/>
                          </a:solidFill>
                        </a:rPr>
                        <a:t> (y/n/a): ___, ___, ___;</a:t>
                      </a:r>
                    </a:p>
                    <a:p>
                      <a:pPr marL="742950" lvl="1" indent="-285750">
                        <a:buFont typeface="Arial" panose="020B0604020202020204" pitchFamily="34" charset="0"/>
                        <a:buChar char="•"/>
                      </a:pPr>
                      <a:r>
                        <a:rPr lang="en-US" sz="1500" b="0" dirty="0">
                          <a:solidFill>
                            <a:schemeClr val="tx1"/>
                          </a:solidFill>
                        </a:rPr>
                        <a:t>CSD (y/n/a): ___, ___, ___.</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510952">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4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OM – “The IEEE 802 LMSC EC” Clause 12</a:t>
                      </a:r>
                    </a:p>
                    <a:p>
                      <a:r>
                        <a:rPr lang="en-US" sz="1400" b="0" dirty="0">
                          <a:solidFill>
                            <a:schemeClr val="tx1"/>
                          </a:solidFill>
                        </a:rPr>
                        <a:t>Working Group P&amp;P – Clause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dk1"/>
                          </a:solidFill>
                          <a:effectLst/>
                          <a:latin typeface="+mn-lt"/>
                          <a:ea typeface="+mn-ea"/>
                          <a:cs typeface="+mn-cs"/>
                        </a:rPr>
                        <a:t>Scope of proposed standard:</a:t>
                      </a:r>
                      <a:r>
                        <a:rPr lang="en-US" sz="1400" b="0" i="0" kern="1200" dirty="0">
                          <a:solidFill>
                            <a:schemeClr val="dk1"/>
                          </a:solidFill>
                          <a:effectLst/>
                          <a:latin typeface="+mn-lt"/>
                          <a:ea typeface="+mn-ea"/>
                          <a:cs typeface="+mn-cs"/>
                        </a:rPr>
                        <a:t> This Standard defines a Spectrum Characterization and Occupancy Sensing (SCOS) System. It defines the formats for system configuration and spectrum measurement parameters. It includes protocols for reporting measurement information that allow the coalescing of results from multiple systems. The standard leverages interfaces and primitives that are derived from IEEE Std. 802.22-2011. It uses any available transport mechanism to control and manage the system, and to share sensing data. The standard provides means for conveying value added sensing information to various spectrum database </a:t>
                      </a:r>
                      <a:r>
                        <a:rPr lang="en-US" sz="1400" b="0" i="0" kern="1200">
                          <a:solidFill>
                            <a:schemeClr val="dk1"/>
                          </a:solidFill>
                          <a:effectLst/>
                          <a:latin typeface="+mn-lt"/>
                          <a:ea typeface="+mn-ea"/>
                          <a:cs typeface="+mn-cs"/>
                        </a:rPr>
                        <a:t>services.</a:t>
                      </a:r>
                      <a:endParaRPr lang="en-US" sz="1400" b="0"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7" name="Title 2">
            <a:extLst>
              <a:ext uri="{FF2B5EF4-FFF2-40B4-BE49-F238E27FC236}">
                <a16:creationId xmlns:a16="http://schemas.microsoft.com/office/drawing/2014/main" id="{C2DA9BAD-CD99-4EE4-B82B-8C6BD304DD5C}"/>
              </a:ext>
            </a:extLst>
          </p:cNvPr>
          <p:cNvSpPr>
            <a:spLocks noGrp="1"/>
          </p:cNvSpPr>
          <p:nvPr>
            <p:ph type="title"/>
          </p:nvPr>
        </p:nvSpPr>
        <p:spPr>
          <a:xfrm>
            <a:off x="456232" y="404590"/>
            <a:ext cx="11328400" cy="792162"/>
          </a:xfrm>
        </p:spPr>
        <p:txBody>
          <a:bodyPr/>
          <a:lstStyle/>
          <a:p>
            <a:r>
              <a:rPr lang="en-GB" sz="2800" b="1" dirty="0"/>
              <a:t>Motion for Conditional Approval to Forward IEEE P802.15.22.3 Draft 8.0 to </a:t>
            </a:r>
            <a:r>
              <a:rPr lang="en-GB" sz="2800" b="1" dirty="0" err="1"/>
              <a:t>RevCom</a:t>
            </a:r>
            <a:endParaRPr lang="en-GB" sz="2800" b="1" dirty="0"/>
          </a:p>
        </p:txBody>
      </p:sp>
    </p:spTree>
    <p:extLst>
      <p:ext uri="{BB962C8B-B14F-4D97-AF65-F5344CB8AC3E}">
        <p14:creationId xmlns:p14="http://schemas.microsoft.com/office/powerpoint/2010/main" val="1374799386"/>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98014</TotalTime>
  <Words>1046</Words>
  <Application>Microsoft Office PowerPoint</Application>
  <PresentationFormat>Widescreen</PresentationFormat>
  <Paragraphs>204</Paragraphs>
  <Slides>11</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PMingLiU</vt:lpstr>
      <vt:lpstr>Arial</vt:lpstr>
      <vt:lpstr>Myriad Pro</vt:lpstr>
      <vt:lpstr>Symbol</vt:lpstr>
      <vt:lpstr>Verdana</vt:lpstr>
      <vt:lpstr>Wingdings 2</vt:lpstr>
      <vt:lpstr>IEEE 802.3 EC motions</vt:lpstr>
      <vt:lpstr>blank</vt:lpstr>
      <vt:lpstr>IEEE 802.15 TG22 Motion</vt:lpstr>
      <vt:lpstr>Conditional Approval to forward 802.15.22.3 Draft 8 to RevCom</vt:lpstr>
      <vt:lpstr>Conditional Approval Requirements</vt:lpstr>
      <vt:lpstr>Motion for Conditional Approval to Forward IEEE P802.15.22.3 Draft 8.0 to RevCom</vt:lpstr>
      <vt:lpstr>Motion for Conditional Approval to Forward IEEE P802.15.22.3 Draft 8.0 to RevCom</vt:lpstr>
      <vt:lpstr>Motion for Conditional Approval to Forward IEEE P802.15.22.3 Draft 8.0 to RevCom</vt:lpstr>
      <vt:lpstr>Motion for Conditional Approval to Forward IEEE P802.15.22.3 Draft 8.0 to RevCom</vt:lpstr>
      <vt:lpstr>Motion for Conditional Approval to Forward IEEE P802.15.22.3 Draft 8.0 to RevCom</vt:lpstr>
      <vt:lpstr>Motion for Conditional Approval to Forward IEEE P802.15.22.3 Draft 8.0 to RevCom</vt:lpstr>
      <vt:lpstr>BACKUPS</vt:lpstr>
      <vt:lpstr>Motion for Conditional Approval to Forward IEEE P802.15.22.3 Draft 8.0 to RevCom</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apurva_mody apurva_mody</cp:lastModifiedBy>
  <cp:revision>1311</cp:revision>
  <dcterms:created xsi:type="dcterms:W3CDTF">2009-11-20T01:35:07Z</dcterms:created>
  <dcterms:modified xsi:type="dcterms:W3CDTF">2020-08-03T16:59:51Z</dcterms:modified>
</cp:coreProperties>
</file>