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7" r:id="rId2"/>
    <p:sldId id="302" r:id="rId3"/>
    <p:sldId id="307" r:id="rId4"/>
    <p:sldId id="321" r:id="rId5"/>
    <p:sldId id="320" r:id="rId6"/>
    <p:sldId id="317" r:id="rId7"/>
    <p:sldId id="313" r:id="rId8"/>
    <p:sldId id="327" r:id="rId9"/>
    <p:sldId id="328" r:id="rId10"/>
    <p:sldId id="335" r:id="rId11"/>
    <p:sldId id="332" r:id="rId12"/>
    <p:sldId id="337" r:id="rId13"/>
    <p:sldId id="339" r:id="rId14"/>
    <p:sldId id="341" r:id="rId15"/>
    <p:sldId id="340" r:id="rId16"/>
    <p:sldId id="342" r:id="rId17"/>
    <p:sldId id="997" r:id="rId18"/>
    <p:sldId id="258" r:id="rId19"/>
    <p:sldId id="259" r:id="rId20"/>
    <p:sldId id="260" r:id="rId21"/>
    <p:sldId id="261" r:id="rId22"/>
    <p:sldId id="262" r:id="rId23"/>
    <p:sldId id="263" r:id="rId24"/>
    <p:sldId id="264" r:id="rId25"/>
    <p:sldId id="265" r:id="rId26"/>
    <p:sldId id="266" r:id="rId27"/>
    <p:sldId id="998" r:id="rId28"/>
    <p:sldId id="424" r:id="rId29"/>
    <p:sldId id="386" r:id="rId30"/>
    <p:sldId id="754" r:id="rId31"/>
    <p:sldId id="856" r:id="rId32"/>
    <p:sldId id="855" r:id="rId33"/>
    <p:sldId id="828" r:id="rId34"/>
    <p:sldId id="999" r:id="rId35"/>
    <p:sldId id="950" r:id="rId36"/>
    <p:sldId id="982" r:id="rId37"/>
    <p:sldId id="981" r:id="rId38"/>
    <p:sldId id="988" r:id="rId39"/>
    <p:sldId id="989" r:id="rId40"/>
    <p:sldId id="984" r:id="rId41"/>
    <p:sldId id="256" r:id="rId42"/>
    <p:sldId id="965" r:id="rId43"/>
    <p:sldId id="314" r:id="rId44"/>
    <p:sldId id="372" r:id="rId45"/>
    <p:sldId id="379" r:id="rId46"/>
    <p:sldId id="381" r:id="rId47"/>
    <p:sldId id="382" r:id="rId48"/>
    <p:sldId id="383" r:id="rId49"/>
    <p:sldId id="378" r:id="rId50"/>
    <p:sldId id="384" r:id="rId51"/>
    <p:sldId id="990" r:id="rId52"/>
    <p:sldId id="282" r:id="rId53"/>
    <p:sldId id="294" r:id="rId54"/>
    <p:sldId id="293" r:id="rId55"/>
    <p:sldId id="295" r:id="rId56"/>
    <p:sldId id="296" r:id="rId57"/>
    <p:sldId id="297" r:id="rId58"/>
    <p:sldId id="298" r:id="rId59"/>
    <p:sldId id="991" r:id="rId60"/>
    <p:sldId id="992" r:id="rId61"/>
    <p:sldId id="993" r:id="rId62"/>
    <p:sldId id="996" r:id="rId63"/>
    <p:sldId id="994" r:id="rId64"/>
    <p:sldId id="315" r:id="rId65"/>
    <p:sldId id="373" r:id="rId66"/>
    <p:sldId id="375" r:id="rId67"/>
    <p:sldId id="995" r:id="rId68"/>
    <p:sldId id="365" r:id="rId69"/>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406"/>
    <p:restoredTop sz="94676" autoAdjust="0"/>
  </p:normalViewPr>
  <p:slideViewPr>
    <p:cSldViewPr>
      <p:cViewPr varScale="1">
        <p:scale>
          <a:sx n="121" d="100"/>
          <a:sy n="121" d="100"/>
        </p:scale>
        <p:origin x="24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Page </a:t>
            </a:r>
            <a:fld id="{EE0C0662-F9B9-478B-8A57-20DF80B6F5C6}" type="slidenum">
              <a:rPr lang="en-US" sz="1200" smtClean="0"/>
              <a:pPr>
                <a:defRPr/>
              </a:pPr>
              <a:t>1</a:t>
            </a:fld>
            <a:endParaRPr lang="en-US" sz="120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E2326AAA-479D-4C15-B355-9FA1B1CC0AD0}" type="slidenum">
              <a:rPr lang="en-US" altLang="en-US" smtClean="0"/>
              <a:pPr>
                <a:spcBef>
                  <a:spcPct val="0"/>
                </a:spcBef>
              </a:pPr>
              <a:t>28</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extLst>
      <p:ext uri="{BB962C8B-B14F-4D97-AF65-F5344CB8AC3E}">
        <p14:creationId xmlns:p14="http://schemas.microsoft.com/office/powerpoint/2010/main" val="565389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DFEC75B-208D-4717-A1AF-804B53ECFC72}" type="slidenum">
              <a:rPr lang="en-US" altLang="en-US" smtClean="0"/>
              <a:pPr>
                <a:spcBef>
                  <a:spcPct val="0"/>
                </a:spcBef>
              </a:pPr>
              <a:t>29</a:t>
            </a:fld>
            <a:endParaRPr lang="en-US" altLang="en-US"/>
          </a:p>
        </p:txBody>
      </p:sp>
    </p:spTree>
    <p:extLst>
      <p:ext uri="{BB962C8B-B14F-4D97-AF65-F5344CB8AC3E}">
        <p14:creationId xmlns:p14="http://schemas.microsoft.com/office/powerpoint/2010/main" val="17196460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1E91D925-7433-475C-A61E-55A7B7F5E438}" type="slidenum">
              <a:rPr lang="en-US" altLang="en-US" smtClean="0"/>
              <a:pPr>
                <a:spcBef>
                  <a:spcPct val="0"/>
                </a:spcBef>
              </a:pPr>
              <a:t>30</a:t>
            </a:fld>
            <a:endParaRPr lang="en-US" altLang="en-US"/>
          </a:p>
        </p:txBody>
      </p:sp>
    </p:spTree>
    <p:extLst>
      <p:ext uri="{BB962C8B-B14F-4D97-AF65-F5344CB8AC3E}">
        <p14:creationId xmlns:p14="http://schemas.microsoft.com/office/powerpoint/2010/main" val="3411470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1CA195A-8EAA-43F4-A374-22257D3123E5}" type="slidenum">
              <a:rPr lang="en-US" altLang="en-US" smtClean="0"/>
              <a:pPr>
                <a:spcBef>
                  <a:spcPct val="0"/>
                </a:spcBef>
              </a:pPr>
              <a:t>31</a:t>
            </a:fld>
            <a:endParaRPr lang="en-US" altLang="en-US"/>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24514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a:t>Page </a:t>
            </a:r>
            <a:fld id="{81CA195A-8EAA-43F4-A374-22257D3123E5}" type="slidenum">
              <a:rPr lang="en-US" altLang="en-US" smtClean="0"/>
              <a:pPr>
                <a:spcBef>
                  <a:spcPct val="0"/>
                </a:spcBef>
              </a:pPr>
              <a:t>32</a:t>
            </a:fld>
            <a:endParaRPr lang="en-US" altLang="en-US"/>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2790443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41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46200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53</a:t>
            </a:fld>
            <a:endParaRPr kumimoji="1" lang="ja-JP" altLang="en-US" dirty="0"/>
          </a:p>
        </p:txBody>
      </p:sp>
    </p:spTree>
    <p:extLst>
      <p:ext uri="{BB962C8B-B14F-4D97-AF65-F5344CB8AC3E}">
        <p14:creationId xmlns:p14="http://schemas.microsoft.com/office/powerpoint/2010/main" val="10154918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889617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1149942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6520988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9059930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461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0942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20</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4326710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4332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32469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12</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12</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5257864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636744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754651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3740500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596773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7"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2020</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F. Heile, Wireless Communications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a:t>July 2020</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a:t>Robert F. Heile, Wireless Communications Consulting</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802.15-20-0200-00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timeanddate.com/worldclock/fixedtime.html?msg=IEEE+802.15.9ma&amp;iso=20200714T1430&amp;p1=179&amp;ah=2"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5/dcn/20/15-20-0079-03-016t-task-group-16t-call-for-contributions.docx" TargetMode="External"/><Relationship Id="rId3" Type="http://schemas.openxmlformats.org/officeDocument/2006/relationships/hyperlink" Target="https://mentor.ieee.org/802.15/dcn/20/15-20-0182-00-016t" TargetMode="External"/><Relationship Id="rId7" Type="http://schemas.openxmlformats.org/officeDocument/2006/relationships/hyperlink" Target="mailto:tim.godfrey@ieee.org" TargetMode="External"/><Relationship Id="rId2" Type="http://schemas.openxmlformats.org/officeDocument/2006/relationships/hyperlink" Target="https://mentor.ieee.org/802.15/dcn/20/15-20-0071-00-016t-802-16t-use-case-spreadsheet.xlsx" TargetMode="External"/><Relationship Id="rId1" Type="http://schemas.openxmlformats.org/officeDocument/2006/relationships/slideLayout" Target="../slideLayouts/slideLayout2.xml"/><Relationship Id="rId6" Type="http://schemas.openxmlformats.org/officeDocument/2006/relationships/hyperlink" Target="https://mentor.ieee.org/802.15" TargetMode="External"/><Relationship Id="rId5" Type="http://schemas.openxmlformats.org/officeDocument/2006/relationships/hyperlink" Target="http://grouper.ieee.org/groups/802/15/calendar.html" TargetMode="External"/><Relationship Id="rId4" Type="http://schemas.openxmlformats.org/officeDocument/2006/relationships/hyperlink" Target="http://grouper.ieee.org/groups/802/15/pub/Subscribe.html" TargetMode="Externa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5/dcn/20/15-20-0055-03-016t-frequency-band-layout.xls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5/dcn/20/15-20-0182-00-016t-system-requirements-document-srd-outline-for-16t.docx" TargetMode="External"/><Relationship Id="rId2" Type="http://schemas.openxmlformats.org/officeDocument/2006/relationships/hyperlink" Target="https://mentor.ieee.org/802.15/dcn/20/15-20-0079-03-016t-task-group-16t-call-for-contributions.docx" TargetMode="External"/><Relationship Id="rId1" Type="http://schemas.openxmlformats.org/officeDocument/2006/relationships/slideLayout" Target="../slideLayouts/slideLayout2.xml"/><Relationship Id="rId4" Type="http://schemas.openxmlformats.org/officeDocument/2006/relationships/hyperlink" Target="https://mentor.ieee.org/802.15/dcn/20/15-20-0050-01-016t-propose-high-level-system-requirements.ppt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 Id="rId4" Type="http://schemas.openxmlformats.org/officeDocument/2006/relationships/image" Target="../media/image32.jpeg"/></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24/dcn/19/24-19-0030-00-0000-licensed-narrowband-amendment-csd.docx" TargetMode="External"/><Relationship Id="rId2" Type="http://schemas.openxmlformats.org/officeDocument/2006/relationships/hyperlink" Target="https://mentor.ieee.org/802.15/dcn/20/15-20-0196-00-016t-licensed-narrowband-amendment-par.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5/dcn/20/15-20-0055-03-016t-frequency-band-layout.xlsx" TargetMode="External"/><Relationship Id="rId2" Type="http://schemas.openxmlformats.org/officeDocument/2006/relationships/hyperlink" Target="https://mentor.ieee.org/802.15/dcn/20/15-20-0182-01-016t-system-requirements-document-srd-outline-for-16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3.JP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5/dcn/20/15-20-0197-00-0022-802-15-22-3-par-extension.pdf"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png"/><Relationship Id="rId18" Type="http://schemas.openxmlformats.org/officeDocument/2006/relationships/image" Target="../media/image18.png"/><Relationship Id="rId26" Type="http://schemas.openxmlformats.org/officeDocument/2006/relationships/image" Target="../media/image26.png"/><Relationship Id="rId3" Type="http://schemas.openxmlformats.org/officeDocument/2006/relationships/image" Target="../media/image3.png"/><Relationship Id="rId21" Type="http://schemas.openxmlformats.org/officeDocument/2006/relationships/image" Target="../media/image21.png"/><Relationship Id="rId7" Type="http://schemas.openxmlformats.org/officeDocument/2006/relationships/image" Target="../media/image7.png"/><Relationship Id="rId12" Type="http://schemas.openxmlformats.org/officeDocument/2006/relationships/image" Target="../media/image12.png"/><Relationship Id="rId17" Type="http://schemas.openxmlformats.org/officeDocument/2006/relationships/image" Target="../media/image17.png"/><Relationship Id="rId25" Type="http://schemas.openxmlformats.org/officeDocument/2006/relationships/image" Target="../media/image25.png"/><Relationship Id="rId2" Type="http://schemas.openxmlformats.org/officeDocument/2006/relationships/image" Target="../media/image2.png"/><Relationship Id="rId16" Type="http://schemas.openxmlformats.org/officeDocument/2006/relationships/image" Target="../media/image16.png"/><Relationship Id="rId20" Type="http://schemas.openxmlformats.org/officeDocument/2006/relationships/image" Target="../media/image20.png"/><Relationship Id="rId29" Type="http://schemas.openxmlformats.org/officeDocument/2006/relationships/image" Target="../media/image29.png"/><Relationship Id="rId1" Type="http://schemas.openxmlformats.org/officeDocument/2006/relationships/slideLayout" Target="../slideLayouts/slideLayout6.xml"/><Relationship Id="rId6" Type="http://schemas.openxmlformats.org/officeDocument/2006/relationships/image" Target="../media/image6.png"/><Relationship Id="rId11" Type="http://schemas.openxmlformats.org/officeDocument/2006/relationships/image" Target="../media/image11.png"/><Relationship Id="rId24" Type="http://schemas.openxmlformats.org/officeDocument/2006/relationships/image" Target="../media/image24.png"/><Relationship Id="rId5" Type="http://schemas.openxmlformats.org/officeDocument/2006/relationships/image" Target="../media/image5.png"/><Relationship Id="rId15" Type="http://schemas.openxmlformats.org/officeDocument/2006/relationships/image" Target="../media/image15.png"/><Relationship Id="rId23" Type="http://schemas.openxmlformats.org/officeDocument/2006/relationships/image" Target="../media/image23.png"/><Relationship Id="rId28" Type="http://schemas.openxmlformats.org/officeDocument/2006/relationships/image" Target="../media/image28.png"/><Relationship Id="rId10" Type="http://schemas.openxmlformats.org/officeDocument/2006/relationships/image" Target="../media/image10.png"/><Relationship Id="rId19" Type="http://schemas.openxmlformats.org/officeDocument/2006/relationships/image" Target="../media/image19.png"/><Relationship Id="rId31" Type="http://schemas.openxmlformats.org/officeDocument/2006/relationships/image" Target="../media/image31.png"/><Relationship Id="rId4" Type="http://schemas.openxmlformats.org/officeDocument/2006/relationships/image" Target="../media/image4.png"/><Relationship Id="rId9" Type="http://schemas.openxmlformats.org/officeDocument/2006/relationships/image" Target="../media/image9.png"/><Relationship Id="rId14" Type="http://schemas.openxmlformats.org/officeDocument/2006/relationships/image" Target="../media/image14.png"/><Relationship Id="rId22" Type="http://schemas.openxmlformats.org/officeDocument/2006/relationships/image" Target="../media/image22.png"/><Relationship Id="rId27" Type="http://schemas.openxmlformats.org/officeDocument/2006/relationships/image" Target="../media/image27.png"/><Relationship Id="rId30" Type="http://schemas.openxmlformats.org/officeDocument/2006/relationships/image" Target="../media/image3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2020</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Wireless Communications Consulting</a:t>
            </a:r>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627F407B-0F5B-4356-A289-7C03657D6C5A}" type="slidenum">
              <a:rPr lang="en-US" sz="1200" smtClean="0"/>
              <a:pPr>
                <a:defRPr/>
              </a:pPr>
              <a:t>1</a:t>
            </a:fld>
            <a:endParaRPr lang="en-US" sz="1200"/>
          </a:p>
        </p:txBody>
      </p:sp>
      <p:sp>
        <p:nvSpPr>
          <p:cNvPr id="2053" name="Rectangle 2"/>
          <p:cNvSpPr>
            <a:spLocks noGrp="1" noChangeArrowheads="1"/>
          </p:cNvSpPr>
          <p:nvPr>
            <p:ph type="ctrTitle"/>
          </p:nvPr>
        </p:nvSpPr>
        <p:spPr>
          <a:xfrm>
            <a:off x="828890" y="2349586"/>
            <a:ext cx="7772400" cy="1143000"/>
          </a:xfrm>
        </p:spPr>
        <p:txBody>
          <a:bodyPr/>
          <a:lstStyle/>
          <a:p>
            <a:pPr>
              <a:defRPr/>
            </a:pPr>
            <a:br>
              <a:rPr lang="en-US" dirty="0"/>
            </a:br>
            <a:r>
              <a:rPr lang="en-US" dirty="0"/>
              <a:t>125th Session of meetings of the IEEE 802.15 Working Group for Wireless Specialty Networks</a:t>
            </a:r>
          </a:p>
        </p:txBody>
      </p:sp>
      <p:sp>
        <p:nvSpPr>
          <p:cNvPr id="2054" name="Rectangle 3"/>
          <p:cNvSpPr>
            <a:spLocks noGrp="1" noChangeArrowheads="1"/>
          </p:cNvSpPr>
          <p:nvPr>
            <p:ph type="subTitle" idx="1"/>
          </p:nvPr>
        </p:nvSpPr>
        <p:spPr>
          <a:xfrm>
            <a:off x="914400" y="4070436"/>
            <a:ext cx="7467600" cy="2254164"/>
          </a:xfrm>
        </p:spPr>
        <p:txBody>
          <a:bodyPr/>
          <a:lstStyle/>
          <a:p>
            <a:pPr>
              <a:lnSpc>
                <a:spcPct val="70000"/>
              </a:lnSpc>
              <a:defRPr/>
            </a:pPr>
            <a:endParaRPr lang="en-US" sz="2400" b="1" dirty="0">
              <a:latin typeface="Times New Roman" charset="0"/>
            </a:endParaRPr>
          </a:p>
          <a:p>
            <a:pPr>
              <a:lnSpc>
                <a:spcPct val="70000"/>
              </a:lnSpc>
              <a:defRPr/>
            </a:pPr>
            <a:r>
              <a:rPr lang="en-US" sz="3600" b="1" dirty="0">
                <a:latin typeface="Times New Roman" charset="0"/>
              </a:rPr>
              <a:t>Closing Report</a:t>
            </a:r>
          </a:p>
          <a:p>
            <a:pPr>
              <a:lnSpc>
                <a:spcPct val="70000"/>
              </a:lnSpc>
              <a:defRPr/>
            </a:pPr>
            <a:endParaRPr lang="en-US" sz="2400" b="1" dirty="0">
              <a:latin typeface="Times New Roman" charset="0"/>
            </a:endParaRPr>
          </a:p>
          <a:p>
            <a:pPr>
              <a:lnSpc>
                <a:spcPct val="70000"/>
              </a:lnSpc>
              <a:defRPr/>
            </a:pPr>
            <a:r>
              <a:rPr lang="en-US" sz="2400" b="1" dirty="0">
                <a:latin typeface="Times New Roman" charset="0"/>
              </a:rPr>
              <a:t>July 13-17, 2020</a:t>
            </a:r>
          </a:p>
          <a:p>
            <a:pPr eaLnBrk="1" fontAlgn="b" hangingPunct="1">
              <a:defRPr/>
            </a:pPr>
            <a:r>
              <a:rPr lang="en-US" b="1" dirty="0"/>
              <a:t>Held Virtually via </a:t>
            </a:r>
            <a:r>
              <a:rPr lang="en-US" b="1" dirty="0" err="1"/>
              <a:t>Webex</a:t>
            </a:r>
            <a:r>
              <a:rPr lang="en-US" b="1" dirty="0"/>
              <a:t> </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next IEEE 802 meeting</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Complete comment resolution from LB167</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Make edits from comment resolution spreadsheet (15-20-0103)</a:t>
            </a:r>
          </a:p>
          <a:p>
            <a:pPr marL="800100" indent="-457200" eaLnBrk="1" hangingPunct="1">
              <a:spcBef>
                <a:spcPts val="375"/>
              </a:spcBef>
              <a:buSzPct val="100000"/>
              <a:buFont typeface="Arial" panose="020B0604020202020204" pitchFamily="34" charset="0"/>
              <a:buChar char="•"/>
            </a:pPr>
            <a:r>
              <a:rPr lang="en-US" altLang="en-US" sz="2800" b="1" dirty="0">
                <a:solidFill>
                  <a:srgbClr val="000000"/>
                </a:solidFill>
              </a:rPr>
              <a:t>Need a stable version of IEEE 802.15.4-2020!!!</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Re-circulate draft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WG ballot on the amendment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Continue comment resolution on re-circulation.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970619080"/>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at July 2020 virtual plenary</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Updated Timeline	</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Work Group Ballot – August 2020</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SA Ballot – When IEEE 802.15.4-2020 publishes (SA ballot pool forms when?)</a:t>
            </a:r>
          </a:p>
          <a:p>
            <a:pPr marL="1314450" lvl="2" indent="-457200" eaLnBrk="1" hangingPunct="1">
              <a:spcBef>
                <a:spcPts val="375"/>
              </a:spcBef>
              <a:buSzPct val="100000"/>
              <a:buFont typeface="Arial" panose="020B0604020202020204" pitchFamily="34" charset="0"/>
              <a:buChar char="•"/>
            </a:pPr>
            <a:r>
              <a:rPr lang="en-US" altLang="en-US" sz="2800" dirty="0">
                <a:solidFill>
                  <a:schemeClr val="tx1"/>
                </a:solidFill>
              </a:rPr>
              <a:t>Expect around 2 re-circulations of sponsor ballot (send to REVCOM around early 2021)</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16981432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next IEEE 802 meeting</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WG re-circulation</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Form CRG	</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266827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953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Recirculation Letter Ballot requesting approval of document P802.15.4y-D1, as edited in accordance with the instructions in document 15-20-0103 to Standards Association ballot pending the completion and inclusion of the edits in the draft.</a:t>
            </a:r>
            <a:endParaRPr lang="en-US" sz="2800" dirty="0">
              <a:solidFill>
                <a:schemeClr val="tx1"/>
              </a:solidFill>
            </a:endParaRPr>
          </a:p>
          <a:p>
            <a:endParaRPr lang="en-US" sz="2800" dirty="0">
              <a:solidFill>
                <a:schemeClr val="tx1"/>
              </a:solidFill>
            </a:endParaRPr>
          </a:p>
          <a:p>
            <a:r>
              <a:rPr lang="en-US" sz="2800" dirty="0">
                <a:solidFill>
                  <a:schemeClr val="tx1"/>
                </a:solidFill>
              </a:rPr>
              <a:t>Moved: Kunal Shah</a:t>
            </a:r>
          </a:p>
          <a:p>
            <a:r>
              <a:rPr lang="en-US" sz="2800" dirty="0">
                <a:solidFill>
                  <a:schemeClr val="tx1"/>
                </a:solidFill>
              </a:rPr>
              <a:t>Second: Chris </a:t>
            </a:r>
            <a:r>
              <a:rPr lang="en-US" sz="2800" dirty="0" err="1">
                <a:solidFill>
                  <a:schemeClr val="tx1"/>
                </a:solidFill>
              </a:rPr>
              <a:t>Hett</a:t>
            </a:r>
            <a:endParaRPr lang="en-US" sz="2800" dirty="0">
              <a:solidFill>
                <a:schemeClr val="tx1"/>
              </a:solidFill>
            </a:endParaRPr>
          </a:p>
          <a:p>
            <a:r>
              <a:rPr lang="en-US" sz="2800" dirty="0">
                <a:solidFill>
                  <a:schemeClr val="tx1"/>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22249624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8000" y="1331119"/>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Recirculation Letter Ballot requesting approval of document P802-15-4y_D1 and to forward document P802-15-4y_D1, as edited in accordance with the instructions in document 15-20-0103 to Standards Association ballot pending the completion and inclusion of the edits in the draft.</a:t>
            </a:r>
            <a:endParaRPr lang="en-US" sz="2800" dirty="0">
              <a:solidFill>
                <a:schemeClr val="tx1"/>
              </a:solidFill>
            </a:endParaRPr>
          </a:p>
          <a:p>
            <a:r>
              <a:rPr lang="en-US" sz="2800" dirty="0">
                <a:solidFill>
                  <a:schemeClr val="tx1"/>
                </a:solidFill>
              </a:rPr>
              <a:t>Moved:</a:t>
            </a:r>
          </a:p>
          <a:p>
            <a:r>
              <a:rPr lang="en-US" sz="2800" dirty="0">
                <a:solidFill>
                  <a:schemeClr val="tx1"/>
                </a:solidFill>
              </a:rPr>
              <a:t>Second:</a:t>
            </a:r>
          </a:p>
          <a:p>
            <a:r>
              <a:rPr lang="en-US" altLang="en-US" sz="2800" dirty="0">
                <a:solidFill>
                  <a:schemeClr val="tx1"/>
                </a:solidFill>
              </a:rPr>
              <a:t>Motion passes by unanimous consent</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79876132"/>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38200" y="280566"/>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457200" y="890166"/>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400" i="1" dirty="0">
                <a:solidFill>
                  <a:schemeClr val="tx1"/>
                </a:solidFill>
              </a:rPr>
              <a:t>for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Kunal Shah</a:t>
            </a:r>
          </a:p>
          <a:p>
            <a:pPr lvl="2" eaLnBrk="1" hangingPunct="1">
              <a:spcBef>
                <a:spcPts val="375"/>
              </a:spcBef>
              <a:buSzPct val="100000"/>
            </a:pPr>
            <a:r>
              <a:rPr lang="en-US" altLang="en-US" sz="2000" dirty="0">
                <a:solidFill>
                  <a:srgbClr val="000000"/>
                </a:solidFill>
              </a:rPr>
              <a:t>Seconded By:  </a:t>
            </a:r>
            <a:r>
              <a:rPr lang="en-US" altLang="en-US" sz="2000" dirty="0" err="1">
                <a:solidFill>
                  <a:srgbClr val="000000"/>
                </a:solidFill>
              </a:rPr>
              <a:t>Tero</a:t>
            </a:r>
            <a:r>
              <a:rPr lang="en-US" altLang="en-US" sz="2000" dirty="0">
                <a:solidFill>
                  <a:srgbClr val="000000"/>
                </a:solidFill>
              </a:rPr>
              <a:t> </a:t>
            </a:r>
            <a:r>
              <a:rPr lang="en-US" altLang="en-US" sz="2000" dirty="0" err="1">
                <a:solidFill>
                  <a:srgbClr val="000000"/>
                </a:solidFill>
              </a:rPr>
              <a:t>Kivinen</a:t>
            </a:r>
            <a:r>
              <a:rPr lang="en-US" altLang="en-US" sz="2000" dirty="0">
                <a:solidFill>
                  <a:srgbClr val="000000"/>
                </a:solidFill>
              </a:rPr>
              <a:t> </a:t>
            </a:r>
          </a:p>
          <a:p>
            <a:pPr lvl="2" eaLnBrk="1" hangingPunct="1">
              <a:spcBef>
                <a:spcPts val="375"/>
              </a:spcBef>
              <a:buSzPct val="100000"/>
            </a:pPr>
            <a:r>
              <a:rPr lang="en-US" altLang="en-US" sz="2000" dirty="0">
                <a:solidFill>
                  <a:srgbClr val="000000"/>
                </a:solidFill>
              </a:rPr>
              <a:t>Motion passed unanimously</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405682346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13180" y="276763"/>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95300" y="990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P802.15.4y-D1 </a:t>
            </a:r>
            <a:r>
              <a:rPr lang="en-US" altLang="en-US" sz="2400" i="1" dirty="0">
                <a:solidFill>
                  <a:schemeClr val="tx1"/>
                </a:solidFill>
              </a:rPr>
              <a:t>with the following membership: </a:t>
            </a:r>
            <a:r>
              <a:rPr lang="en-US" sz="2400" i="1" dirty="0">
                <a:solidFill>
                  <a:schemeClr val="tx1"/>
                </a:solidFill>
              </a:rPr>
              <a:t>Don Sturek (As Chair), </a:t>
            </a:r>
            <a:r>
              <a:rPr lang="en-US" sz="2400" i="1" dirty="0" err="1">
                <a:solidFill>
                  <a:schemeClr val="tx1"/>
                </a:solidFill>
              </a:rPr>
              <a:t>Tero</a:t>
            </a:r>
            <a:r>
              <a:rPr lang="en-US" sz="2400" i="1" dirty="0">
                <a:solidFill>
                  <a:schemeClr val="tx1"/>
                </a:solidFill>
              </a:rPr>
              <a:t> </a:t>
            </a:r>
            <a:r>
              <a:rPr lang="en-US" sz="2400" i="1" dirty="0" err="1">
                <a:solidFill>
                  <a:schemeClr val="tx1"/>
                </a:solidFill>
              </a:rPr>
              <a:t>Kivinen</a:t>
            </a:r>
            <a:r>
              <a:rPr lang="en-US" sz="2400" i="1" dirty="0">
                <a:solidFill>
                  <a:schemeClr val="tx1"/>
                </a:solidFill>
              </a:rPr>
              <a:t>, Peter Yee, Ruben Salazar.</a:t>
            </a:r>
            <a:r>
              <a:rPr lang="en-US" altLang="en-US" sz="2400" i="1" dirty="0">
                <a:solidFill>
                  <a:schemeClr val="tx1"/>
                </a:solidFill>
              </a:rPr>
              <a:t> </a:t>
            </a:r>
            <a:r>
              <a:rPr lang="en-US" altLang="en-US" sz="2400" i="1" dirty="0">
                <a:solidFill>
                  <a:srgbClr val="000000"/>
                </a:solidFill>
              </a:rPr>
              <a:t>The 802.15.4y CRG is authorized to approve comment resolutions </a:t>
            </a:r>
            <a:r>
              <a:rPr lang="en-US" sz="2400" i="1" dirty="0">
                <a:solidFill>
                  <a:schemeClr val="tx1"/>
                </a:solidFill>
              </a:rPr>
              <a:t>and to approve the start of recirculation ballots of the revised draft on behalf of </a:t>
            </a:r>
            <a:r>
              <a:rPr lang="en-US" altLang="en-US" sz="2400" i="1" dirty="0">
                <a:solidFill>
                  <a:schemeClr val="tx1"/>
                </a:solidFill>
              </a:rPr>
              <a:t>802.15 </a:t>
            </a:r>
            <a:r>
              <a:rPr lang="en-US" altLang="en-US" sz="2400" i="1" dirty="0">
                <a:solidFill>
                  <a:srgbClr val="000000"/>
                </a:solidFill>
              </a:rPr>
              <a:t>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a:t>
            </a:r>
          </a:p>
          <a:p>
            <a:pPr lvl="2" eaLnBrk="1" hangingPunct="1">
              <a:spcBef>
                <a:spcPts val="375"/>
              </a:spcBef>
              <a:buSzPct val="100000"/>
            </a:pPr>
            <a:r>
              <a:rPr lang="en-US" altLang="en-US" sz="2000" dirty="0">
                <a:solidFill>
                  <a:srgbClr val="000000"/>
                </a:solidFill>
              </a:rPr>
              <a:t>Seconded By:</a:t>
            </a:r>
          </a:p>
          <a:p>
            <a:pPr lvl="2" eaLnBrk="1" hangingPunct="1">
              <a:spcBef>
                <a:spcPts val="375"/>
              </a:spcBef>
              <a:buSzPct val="100000"/>
            </a:pPr>
            <a:r>
              <a:rPr lang="en-US" altLang="en-US" sz="2000" dirty="0">
                <a:solidFill>
                  <a:srgbClr val="000000"/>
                </a:solidFill>
              </a:rPr>
              <a:t>Motion passes by unanimous consent</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96152608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TG9ma </a:t>
            </a:r>
            <a:r>
              <a:rPr lang="de-DE" dirty="0" err="1"/>
              <a:t>July</a:t>
            </a:r>
            <a:r>
              <a:rPr lang="de-DE" dirty="0"/>
              <a:t> 2020 </a:t>
            </a:r>
            <a:br>
              <a:rPr lang="de-DE" dirty="0"/>
            </a:br>
            <a:r>
              <a:rPr lang="de-DE" dirty="0" err="1"/>
              <a:t>Closing</a:t>
            </a:r>
            <a:r>
              <a:rPr lang="de-DE" dirty="0"/>
              <a:t>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July 2020</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17</a:t>
            </a:fld>
            <a:endParaRPr lang="en-US"/>
          </a:p>
        </p:txBody>
      </p:sp>
    </p:spTree>
    <p:extLst>
      <p:ext uri="{BB962C8B-B14F-4D97-AF65-F5344CB8AC3E}">
        <p14:creationId xmlns:p14="http://schemas.microsoft.com/office/powerpoint/2010/main" val="2492491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CustomShape 1"/>
          <p:cNvSpPr/>
          <p:nvPr/>
        </p:nvSpPr>
        <p:spPr>
          <a:xfrm>
            <a:off x="685800" y="685440"/>
            <a:ext cx="7767360" cy="1062000"/>
          </a:xfrm>
          <a:prstGeom prst="rect">
            <a:avLst/>
          </a:prstGeom>
          <a:noFill/>
          <a:ln>
            <a:noFill/>
          </a:ln>
        </p:spPr>
        <p:style>
          <a:lnRef idx="0">
            <a:scrgbClr r="0" g="0" b="0"/>
          </a:lnRef>
          <a:fillRef idx="0">
            <a:scrgbClr r="0" g="0" b="0"/>
          </a:fillRef>
          <a:effectRef idx="0">
            <a:scrgbClr r="0" g="0" b="0"/>
          </a:effectRef>
          <a:fontRef idx="minor"/>
        </p:style>
      </p:sp>
      <p:sp>
        <p:nvSpPr>
          <p:cNvPr id="142" name="CustomShape 2"/>
          <p:cNvSpPr/>
          <p:nvPr/>
        </p:nvSpPr>
        <p:spPr>
          <a:xfrm>
            <a:off x="438120" y="598526"/>
            <a:ext cx="822600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TG9ma Work Plan</a:t>
            </a:r>
            <a:endParaRPr lang="en-US" sz="4400" b="0" strike="noStrike" spc="-1" dirty="0">
              <a:latin typeface="Arial"/>
            </a:endParaRPr>
          </a:p>
        </p:txBody>
      </p:sp>
      <p:sp>
        <p:nvSpPr>
          <p:cNvPr id="143" name="CustomShape 3"/>
          <p:cNvSpPr/>
          <p:nvPr/>
        </p:nvSpPr>
        <p:spPr>
          <a:xfrm>
            <a:off x="457200" y="1604520"/>
            <a:ext cx="8226000" cy="397404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076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Approve agenda and minutes</a:t>
            </a:r>
            <a:endParaRPr lang="en-US" sz="3200" b="0" strike="noStrike" spc="-1">
              <a:latin typeface="Arial"/>
            </a:endParaRPr>
          </a:p>
          <a:p>
            <a:pPr marL="432000" indent="-32076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Finish the draft</a:t>
            </a:r>
            <a:endParaRPr lang="en-US" sz="3200" b="0" strike="noStrike" spc="-1">
              <a:latin typeface="Arial"/>
            </a:endParaRPr>
          </a:p>
          <a:p>
            <a:pPr marL="432000" indent="-32076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Start Letter Ballot</a:t>
            </a:r>
            <a:endParaRPr lang="en-US" sz="3200" b="0" strike="noStrike" spc="-1">
              <a:latin typeface="Arial"/>
            </a:endParaRPr>
          </a:p>
          <a:p>
            <a:pPr marL="432000" indent="-32076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Form CRG</a:t>
            </a:r>
            <a:endParaRPr lang="en-US" sz="3200" b="0" strike="noStrike" spc="-1">
              <a:latin typeface="Arial"/>
            </a:endParaRPr>
          </a:p>
        </p:txBody>
      </p:sp>
    </p:spTree>
    <p:extLst>
      <p:ext uri="{BB962C8B-B14F-4D97-AF65-F5344CB8AC3E}">
        <p14:creationId xmlns:p14="http://schemas.microsoft.com/office/powerpoint/2010/main" val="4287390654"/>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CustomShape 1"/>
          <p:cNvSpPr/>
          <p:nvPr/>
        </p:nvSpPr>
        <p:spPr>
          <a:xfrm>
            <a:off x="685800" y="685440"/>
            <a:ext cx="7767360" cy="1062000"/>
          </a:xfrm>
          <a:prstGeom prst="rect">
            <a:avLst/>
          </a:prstGeom>
          <a:noFill/>
          <a:ln>
            <a:noFill/>
          </a:ln>
        </p:spPr>
        <p:style>
          <a:lnRef idx="0">
            <a:scrgbClr r="0" g="0" b="0"/>
          </a:lnRef>
          <a:fillRef idx="0">
            <a:scrgbClr r="0" g="0" b="0"/>
          </a:fillRef>
          <a:effectRef idx="0">
            <a:scrgbClr r="0" g="0" b="0"/>
          </a:effectRef>
          <a:fontRef idx="minor"/>
        </p:style>
      </p:sp>
      <p:sp>
        <p:nvSpPr>
          <p:cNvPr id="145" name="CustomShape 2"/>
          <p:cNvSpPr/>
          <p:nvPr/>
        </p:nvSpPr>
        <p:spPr>
          <a:xfrm>
            <a:off x="438120" y="602280"/>
            <a:ext cx="8226000" cy="66960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TG9ma Scope</a:t>
            </a:r>
            <a:endParaRPr lang="en-US" sz="4400" b="0" strike="noStrike" spc="-1">
              <a:latin typeface="Arial"/>
            </a:endParaRPr>
          </a:p>
        </p:txBody>
      </p:sp>
      <p:sp>
        <p:nvSpPr>
          <p:cNvPr id="146" name="CustomShape 3"/>
          <p:cNvSpPr/>
          <p:nvPr/>
        </p:nvSpPr>
        <p:spPr>
          <a:xfrm>
            <a:off x="457200" y="1604520"/>
            <a:ext cx="8226000" cy="397404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a:lnSpc>
                <a:spcPct val="100000"/>
              </a:lnSpc>
              <a:spcBef>
                <a:spcPts val="1417"/>
              </a:spcBef>
            </a:pPr>
            <a:r>
              <a:rPr lang="en-US" sz="3200" b="0" strike="noStrike" spc="-1">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This standard maintains backwards compatibility with IEEE Std 802.15.9-2016.</a:t>
            </a:r>
            <a:endParaRPr lang="en-US" sz="3200" b="0" strike="noStrike" spc="-1">
              <a:latin typeface="Arial"/>
            </a:endParaRPr>
          </a:p>
        </p:txBody>
      </p:sp>
    </p:spTree>
    <p:extLst>
      <p:ext uri="{BB962C8B-B14F-4D97-AF65-F5344CB8AC3E}">
        <p14:creationId xmlns:p14="http://schemas.microsoft.com/office/powerpoint/2010/main" val="377747502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2020</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Wireless Communications Consulting</a:t>
            </a:r>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BF3F59C-4E11-4FD6-8A47-A2608A57B359}" type="slidenum">
              <a:rPr lang="en-US" sz="1200" smtClean="0"/>
              <a:pPr>
                <a:defRPr/>
              </a:pPr>
              <a:t>2</a:t>
            </a:fld>
            <a:endParaRPr lang="en-US" sz="120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3078" name="_s1028"/>
          <p:cNvCxnSpPr>
            <a:cxnSpLocks noChangeShapeType="1"/>
            <a:stCxn id="3105" idx="0"/>
          </p:cNvCxnSpPr>
          <p:nvPr/>
        </p:nvCxnSpPr>
        <p:spPr bwMode="auto">
          <a:xfrm>
            <a:off x="7623175"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2559050" y="3297238"/>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2916238" y="3276600"/>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6061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2916238" y="4506913"/>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2916238" y="3886200"/>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2559050" y="3378200"/>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5684838" y="1617665"/>
            <a:ext cx="354807" cy="102393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5686425" y="1617665"/>
            <a:ext cx="353220" cy="386556"/>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4100513" y="1820863"/>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4875213" y="721521"/>
            <a:ext cx="2328863" cy="896144"/>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dirty="0"/>
              <a:t>802.15WG Chair</a:t>
            </a:r>
          </a:p>
          <a:p>
            <a:pPr algn="ctr"/>
            <a:r>
              <a:rPr lang="en-US" sz="900" b="1" dirty="0"/>
              <a:t>Bob Heile, Wireless Communication Consulting</a:t>
            </a:r>
          </a:p>
          <a:p>
            <a:pPr algn="ctr"/>
            <a:r>
              <a:rPr lang="en-US" sz="900" b="1" dirty="0"/>
              <a:t>802.15 Vice Chairs</a:t>
            </a:r>
          </a:p>
          <a:p>
            <a:pPr algn="ctr"/>
            <a:r>
              <a:rPr lang="en-US" sz="900" b="1" dirty="0"/>
              <a:t>Rick Alfvin, Linespeed</a:t>
            </a:r>
          </a:p>
          <a:p>
            <a:pPr algn="ctr"/>
            <a:r>
              <a:rPr lang="en-US" sz="900" b="1" dirty="0"/>
              <a:t>Pat Kinney, Kinney Consulting</a:t>
            </a:r>
          </a:p>
        </p:txBody>
      </p:sp>
      <p:sp>
        <p:nvSpPr>
          <p:cNvPr id="3091" name="_s1044"/>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3351213" y="1747046"/>
            <a:ext cx="2335212" cy="514349"/>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50" b="1" dirty="0"/>
              <a:t>Secretary</a:t>
            </a:r>
          </a:p>
          <a:p>
            <a:pPr algn="ctr"/>
            <a:r>
              <a:rPr lang="en-US" sz="1050" b="1" dirty="0"/>
              <a:t>Pat Kinney, Kinney Consulting</a:t>
            </a:r>
          </a:p>
        </p:txBody>
      </p:sp>
      <p:sp>
        <p:nvSpPr>
          <p:cNvPr id="3097" name="_s1047"/>
          <p:cNvSpPr>
            <a:spLocks noChangeArrowheads="1"/>
          </p:cNvSpPr>
          <p:nvPr/>
        </p:nvSpPr>
        <p:spPr bwMode="auto">
          <a:xfrm>
            <a:off x="3351213"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3276600"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b="1" dirty="0"/>
              <a:t>Chair: Volker Jungnickel</a:t>
            </a:r>
          </a:p>
          <a:p>
            <a:pPr algn="ctr"/>
            <a:r>
              <a:rPr lang="en-US" sz="1000" dirty="0"/>
              <a:t>Fraunhofer Heinrich Hertz Institute</a:t>
            </a:r>
            <a:endParaRPr lang="en-US" sz="1000" b="1" dirty="0"/>
          </a:p>
        </p:txBody>
      </p:sp>
      <p:sp>
        <p:nvSpPr>
          <p:cNvPr id="3095" name="_s1051"/>
          <p:cNvSpPr>
            <a:spLocks noChangeArrowheads="1"/>
          </p:cNvSpPr>
          <p:nvPr/>
        </p:nvSpPr>
        <p:spPr bwMode="auto">
          <a:xfrm>
            <a:off x="3271838"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3276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230188" y="5881688"/>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a:t>xxx</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6429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a:t>IG Dependability (of Radio Links)</a:t>
            </a:r>
          </a:p>
          <a:p>
            <a:pPr marL="228600">
              <a:defRPr/>
            </a:pPr>
            <a:r>
              <a:rPr lang="en-US" sz="1000" dirty="0"/>
              <a:t>Chair: Ryuji Kohno,</a:t>
            </a:r>
          </a:p>
          <a:p>
            <a:pPr>
              <a:defRPr/>
            </a:pPr>
            <a:r>
              <a:rPr lang="en-US" sz="1000" b="1" dirty="0"/>
              <a:t>IG Profiles</a:t>
            </a:r>
          </a:p>
          <a:p>
            <a:pPr marL="228600">
              <a:defRPr/>
            </a:pPr>
            <a:r>
              <a:rPr lang="en-US" sz="1000" dirty="0">
                <a:latin typeface="Arial" charset="0"/>
                <a:cs typeface="Arial" charset="0"/>
              </a:rPr>
              <a:t>Chair: Don </a:t>
            </a:r>
            <a:r>
              <a:rPr lang="en-US" sz="1000" dirty="0" err="1">
                <a:latin typeface="Arial" charset="0"/>
                <a:cs typeface="Arial" charset="0"/>
              </a:rPr>
              <a:t>Sturek</a:t>
            </a:r>
            <a:r>
              <a:rPr lang="en-US" sz="1000" dirty="0">
                <a:latin typeface="Arial" charset="0"/>
                <a:cs typeface="Arial" charset="0"/>
              </a:rPr>
              <a:t>, </a:t>
            </a:r>
            <a:r>
              <a:rPr lang="en-US" sz="1000" dirty="0" err="1">
                <a:latin typeface="Arial" charset="0"/>
                <a:cs typeface="Arial" charset="0"/>
              </a:rPr>
              <a:t>Itron</a:t>
            </a:r>
            <a:endParaRPr lang="en-US" sz="1000" dirty="0">
              <a:latin typeface="Arial" charset="0"/>
              <a:cs typeface="Arial" charset="0"/>
            </a:endParaRP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Japanese Rate Extension</a:t>
            </a:r>
          </a:p>
          <a:p>
            <a:pPr>
              <a:defRPr/>
            </a:pPr>
            <a:r>
              <a:rPr lang="en-US" sz="1000" dirty="0"/>
              <a:t>Chair: Takashi  </a:t>
            </a:r>
            <a:r>
              <a:rPr lang="en-US" sz="1000" dirty="0" err="1"/>
              <a:t>Kuramochi</a:t>
            </a:r>
            <a:r>
              <a:rPr lang="en-US" sz="1000" dirty="0"/>
              <a:t>, Lapis Semi</a:t>
            </a:r>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u="sng" dirty="0"/>
              <a:t>TAGs</a:t>
            </a:r>
          </a:p>
          <a:p>
            <a:pPr>
              <a:defRPr/>
            </a:pP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u="sng" dirty="0"/>
          </a:p>
        </p:txBody>
      </p:sp>
      <p:sp>
        <p:nvSpPr>
          <p:cNvPr id="2" name="Rectangle 1029"/>
          <p:cNvSpPr>
            <a:spLocks noChangeArrowheads="1"/>
          </p:cNvSpPr>
          <p:nvPr/>
        </p:nvSpPr>
        <p:spPr bwMode="auto">
          <a:xfrm>
            <a:off x="228600" y="1701800"/>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3"/>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3292475" y="4735512"/>
            <a:ext cx="2422525" cy="63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TG16t Spectrum Characterization </a:t>
            </a:r>
          </a:p>
          <a:p>
            <a:pPr algn="ctr"/>
            <a:r>
              <a:rPr lang="en-US" sz="1000" b="1" dirty="0"/>
              <a:t>and Occupancy Sensing</a:t>
            </a:r>
          </a:p>
          <a:p>
            <a:pPr algn="ctr"/>
            <a:r>
              <a:rPr lang="en-US" sz="1000" b="1" dirty="0"/>
              <a:t>Chair: Tim Godfrey, EPRI</a:t>
            </a:r>
          </a:p>
        </p:txBody>
      </p:sp>
      <p:sp>
        <p:nvSpPr>
          <p:cNvPr id="3102" name="_s1051"/>
          <p:cNvSpPr>
            <a:spLocks noChangeArrowheads="1"/>
          </p:cNvSpPr>
          <p:nvPr/>
        </p:nvSpPr>
        <p:spPr bwMode="auto">
          <a:xfrm>
            <a:off x="3297238" y="5457825"/>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TG22 Spectrum Characterization </a:t>
            </a:r>
          </a:p>
          <a:p>
            <a:pPr algn="ctr"/>
            <a:r>
              <a:rPr lang="en-US" sz="1000" b="1" dirty="0"/>
              <a:t>and Occupancy Sensing</a:t>
            </a:r>
          </a:p>
          <a:p>
            <a:pPr algn="ctr"/>
            <a:r>
              <a:rPr lang="en-US" sz="1000" b="1" dirty="0"/>
              <a:t>Chair: </a:t>
            </a:r>
            <a:r>
              <a:rPr lang="en-US" sz="1000" b="1" dirty="0" err="1"/>
              <a:t>Apurva</a:t>
            </a:r>
            <a:r>
              <a:rPr lang="en-US" sz="1000" b="1" dirty="0"/>
              <a:t> </a:t>
            </a:r>
            <a:r>
              <a:rPr lang="en-US" sz="1000" b="1" dirty="0" err="1"/>
              <a:t>Mody</a:t>
            </a:r>
            <a:r>
              <a:rPr lang="en-US" sz="1000" b="1" dirty="0"/>
              <a:t>, BAE</a:t>
            </a:r>
          </a:p>
        </p:txBody>
      </p:sp>
      <p:sp>
        <p:nvSpPr>
          <p:cNvPr id="3" name="_s1053"/>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TG4md 15.4 Revision</a:t>
            </a:r>
          </a:p>
          <a:p>
            <a:pPr algn="ctr"/>
            <a:r>
              <a:rPr lang="en-US" sz="1000" b="1" dirty="0"/>
              <a:t>Chair: Gary Stuebing, </a:t>
            </a:r>
            <a:r>
              <a:rPr lang="de-DE" sz="1000" b="1" dirty="0"/>
              <a:t>Cisco</a:t>
            </a:r>
            <a:endParaRPr lang="en-US" sz="1000" b="1" dirty="0"/>
          </a:p>
        </p:txBody>
      </p:sp>
      <p:sp>
        <p:nvSpPr>
          <p:cNvPr id="4" name="Rectangle 2"/>
          <p:cNvSpPr>
            <a:spLocks noChangeArrowheads="1"/>
          </p:cNvSpPr>
          <p:nvPr/>
        </p:nvSpPr>
        <p:spPr bwMode="auto">
          <a:xfrm>
            <a:off x="3276600" y="3489325"/>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TG12 Consolidated  15.4 ULI</a:t>
            </a:r>
          </a:p>
          <a:p>
            <a:pPr algn="ctr"/>
            <a:r>
              <a:rPr lang="en-US" sz="1000" b="1" dirty="0"/>
              <a:t>Chair: Pat Kinney</a:t>
            </a:r>
            <a:r>
              <a:rPr lang="en-US" sz="1000" dirty="0"/>
              <a:t>, Kinney Consulting</a:t>
            </a:r>
            <a:r>
              <a:rPr lang="en-US" sz="1000" b="1" dirty="0"/>
              <a:t>  </a:t>
            </a:r>
          </a:p>
        </p:txBody>
      </p:sp>
      <p:cxnSp>
        <p:nvCxnSpPr>
          <p:cNvPr id="5" name="_s1030"/>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228600" y="4662488"/>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xxx</a:t>
            </a:r>
            <a:endParaRPr lang="de-DE" sz="1000" dirty="0"/>
          </a:p>
        </p:txBody>
      </p:sp>
      <p:cxnSp>
        <p:nvCxnSpPr>
          <p:cNvPr id="3107" name="_s1031"/>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228600"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TG4y Security Next Gen (SECN)</a:t>
            </a:r>
          </a:p>
          <a:p>
            <a:pPr algn="ctr"/>
            <a:r>
              <a:rPr lang="en-US" sz="1000" b="1" dirty="0"/>
              <a:t>Chair: Don Sturek, Itron</a:t>
            </a:r>
            <a:endParaRPr lang="de-DE" sz="1000" dirty="0"/>
          </a:p>
        </p:txBody>
      </p:sp>
      <p:cxnSp>
        <p:nvCxnSpPr>
          <p:cNvPr id="3110" name="_s1036"/>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228600"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TG9ma 802.15.9 Revision 1</a:t>
            </a:r>
          </a:p>
          <a:p>
            <a:pPr algn="ctr"/>
            <a:r>
              <a:rPr lang="en-US" sz="1000" b="1" dirty="0"/>
              <a:t>Chair: Tero Kivinen, Self</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CustomShape 1"/>
          <p:cNvSpPr/>
          <p:nvPr/>
        </p:nvSpPr>
        <p:spPr>
          <a:xfrm>
            <a:off x="685800" y="685440"/>
            <a:ext cx="7767360" cy="1062000"/>
          </a:xfrm>
          <a:prstGeom prst="rect">
            <a:avLst/>
          </a:prstGeom>
          <a:noFill/>
          <a:ln>
            <a:noFill/>
          </a:ln>
        </p:spPr>
        <p:style>
          <a:lnRef idx="0">
            <a:scrgbClr r="0" g="0" b="0"/>
          </a:lnRef>
          <a:fillRef idx="0">
            <a:scrgbClr r="0" g="0" b="0"/>
          </a:fillRef>
          <a:effectRef idx="0">
            <a:scrgbClr r="0" g="0" b="0"/>
          </a:effectRef>
          <a:fontRef idx="minor"/>
        </p:style>
      </p:sp>
      <p:sp>
        <p:nvSpPr>
          <p:cNvPr id="148" name="CustomShape 2"/>
          <p:cNvSpPr/>
          <p:nvPr/>
        </p:nvSpPr>
        <p:spPr>
          <a:xfrm>
            <a:off x="438120" y="598526"/>
            <a:ext cx="822600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TG9ma Meeting Achievements</a:t>
            </a:r>
            <a:endParaRPr lang="en-US" sz="4400" b="0" strike="noStrike" spc="-1" dirty="0">
              <a:latin typeface="Arial"/>
            </a:endParaRPr>
          </a:p>
        </p:txBody>
      </p:sp>
      <p:sp>
        <p:nvSpPr>
          <p:cNvPr id="149" name="CustomShape 3"/>
          <p:cNvSpPr/>
          <p:nvPr/>
        </p:nvSpPr>
        <p:spPr>
          <a:xfrm>
            <a:off x="457200" y="1604520"/>
            <a:ext cx="8226000" cy="397404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076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Made sure draft is ready for letter ballot</a:t>
            </a:r>
            <a:endParaRPr lang="en-US" sz="3200" b="0" strike="noStrike" spc="-1">
              <a:latin typeface="Arial"/>
            </a:endParaRPr>
          </a:p>
        </p:txBody>
      </p:sp>
    </p:spTree>
    <p:extLst>
      <p:ext uri="{BB962C8B-B14F-4D97-AF65-F5344CB8AC3E}">
        <p14:creationId xmlns:p14="http://schemas.microsoft.com/office/powerpoint/2010/main" val="230727059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457200" y="510120"/>
            <a:ext cx="8228880" cy="671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latin typeface="Arial"/>
              </a:rPr>
              <a:t>TG9ma  Motion for Letter Ballot</a:t>
            </a:r>
          </a:p>
        </p:txBody>
      </p:sp>
      <p:sp>
        <p:nvSpPr>
          <p:cNvPr id="151" name="CustomShape 2"/>
          <p:cNvSpPr/>
          <p:nvPr/>
        </p:nvSpPr>
        <p:spPr>
          <a:xfrm>
            <a:off x="457200" y="1604520"/>
            <a:ext cx="82288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55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ea typeface="Noto Sans CJK SC Regular"/>
              </a:rPr>
              <a:t>Move that TG9ma formally request that the 802.15 WG start a WG Letter Ballot requesting approval of document P802.15.9ma-DF1 and to forward document P802.15.9ma-DF1, to Standards Association ballot</a:t>
            </a:r>
            <a:endParaRPr lang="en-US" sz="3200" b="0" strike="noStrike" spc="-1">
              <a:latin typeface="Arial"/>
            </a:endParaRPr>
          </a:p>
          <a:p>
            <a:pPr marL="432000" indent="-323640">
              <a:lnSpc>
                <a:spcPct val="100000"/>
              </a:lnSpc>
              <a:spcBef>
                <a:spcPts val="1417"/>
              </a:spcBef>
              <a:buClr>
                <a:srgbClr val="000000"/>
              </a:buClr>
              <a:buSzPct val="45000"/>
              <a:buFont typeface="Wingdings" charset="2"/>
              <a:buChar char=""/>
            </a:pPr>
            <a:r>
              <a:rPr lang="en-US" sz="3200" b="0" strike="noStrike" spc="-1">
                <a:latin typeface="Arial"/>
                <a:ea typeface="Noto Sans CJK SC Regular"/>
              </a:rPr>
              <a:t>Moved by: Ben Rolfe</a:t>
            </a:r>
            <a:endParaRPr lang="en-US" sz="3200" b="0" strike="noStrike" spc="-1">
              <a:latin typeface="Arial"/>
            </a:endParaRPr>
          </a:p>
          <a:p>
            <a:pPr marL="432000" indent="-323640">
              <a:lnSpc>
                <a:spcPct val="100000"/>
              </a:lnSpc>
              <a:spcBef>
                <a:spcPts val="1417"/>
              </a:spcBef>
              <a:buClr>
                <a:srgbClr val="000000"/>
              </a:buClr>
              <a:buSzPct val="45000"/>
              <a:buFont typeface="Wingdings" charset="2"/>
              <a:buChar char=""/>
            </a:pPr>
            <a:r>
              <a:rPr lang="en-US" sz="3200" b="0" strike="noStrike" spc="-1">
                <a:latin typeface="Arial"/>
                <a:ea typeface="Noto Sans CJK SC Regular"/>
              </a:rPr>
              <a:t>Seconded by: Harry Bims</a:t>
            </a:r>
            <a:endParaRPr lang="en-US" sz="3200" b="0" strike="noStrike" spc="-1">
              <a:latin typeface="Arial"/>
            </a:endParaRPr>
          </a:p>
          <a:p>
            <a:pPr marL="432000" indent="-323640">
              <a:lnSpc>
                <a:spcPct val="100000"/>
              </a:lnSpc>
              <a:spcBef>
                <a:spcPts val="1417"/>
              </a:spcBef>
              <a:buClr>
                <a:srgbClr val="000000"/>
              </a:buClr>
              <a:buSzPct val="45000"/>
              <a:buFont typeface="Wingdings" charset="2"/>
              <a:buChar char=""/>
            </a:pPr>
            <a:r>
              <a:rPr lang="en-US" sz="3200" b="0" strike="noStrike" spc="-1">
                <a:latin typeface="Arial"/>
                <a:ea typeface="Noto Sans CJK SC Regular"/>
              </a:rPr>
              <a:t>Motion passed unanimously</a:t>
            </a:r>
            <a:endParaRPr lang="en-US" sz="3200" b="0" strike="noStrike" spc="-1">
              <a:latin typeface="Arial"/>
            </a:endParaRPr>
          </a:p>
        </p:txBody>
      </p:sp>
    </p:spTree>
    <p:extLst>
      <p:ext uri="{BB962C8B-B14F-4D97-AF65-F5344CB8AC3E}">
        <p14:creationId xmlns:p14="http://schemas.microsoft.com/office/powerpoint/2010/main" val="193180069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457200" y="510120"/>
            <a:ext cx="8228880" cy="671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latin typeface="Arial"/>
              </a:rPr>
              <a:t>WG Motion for Letter Ballot</a:t>
            </a:r>
          </a:p>
        </p:txBody>
      </p:sp>
      <p:sp>
        <p:nvSpPr>
          <p:cNvPr id="153" name="CustomShape 2"/>
          <p:cNvSpPr/>
          <p:nvPr/>
        </p:nvSpPr>
        <p:spPr>
          <a:xfrm>
            <a:off x="457200" y="1604520"/>
            <a:ext cx="82288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ea typeface="Noto Sans CJK SC Regular"/>
              </a:rPr>
              <a:t>Move that 802.15 WG start a WG Letter Ballot requesting approval of document P802.15.9ma-DF1 and to forward document P802.15.9ma-DF1, to Standards Association ballot</a:t>
            </a:r>
            <a:endParaRPr lang="en-US" sz="3200" b="0" strike="noStrike" spc="-1">
              <a:latin typeface="Arial"/>
            </a:endParaRPr>
          </a:p>
        </p:txBody>
      </p:sp>
    </p:spTree>
    <p:extLst>
      <p:ext uri="{BB962C8B-B14F-4D97-AF65-F5344CB8AC3E}">
        <p14:creationId xmlns:p14="http://schemas.microsoft.com/office/powerpoint/2010/main" val="1886467807"/>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457200" y="510120"/>
            <a:ext cx="8228880" cy="671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latin typeface="Arial"/>
              </a:rPr>
              <a:t>TG9ma Motion for CRG</a:t>
            </a:r>
          </a:p>
        </p:txBody>
      </p:sp>
      <p:sp>
        <p:nvSpPr>
          <p:cNvPr id="155" name="CustomShape 2"/>
          <p:cNvSpPr/>
          <p:nvPr/>
        </p:nvSpPr>
        <p:spPr>
          <a:xfrm>
            <a:off x="457200" y="1604520"/>
            <a:ext cx="82288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63500" lnSpcReduction="1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Move that TG9ma formally requests that the 802.15 WG forms of a Comment Resolution Group (CRG) for the WG balloting of the P802.15.9ma-DF1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Moved by: Don Sturek</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Seconded by: Ben Rolfe</a:t>
            </a:r>
          </a:p>
          <a:p>
            <a:pPr marL="432000" indent="-323640">
              <a:lnSpc>
                <a:spcPct val="100000"/>
              </a:lnSpc>
              <a:spcBef>
                <a:spcPts val="1417"/>
              </a:spcBef>
              <a:buClr>
                <a:srgbClr val="000000"/>
              </a:buClr>
              <a:buSzPct val="45000"/>
              <a:buFont typeface="Wingdings" charset="2"/>
              <a:buChar char=""/>
            </a:pPr>
            <a:r>
              <a:rPr lang="en-US" sz="3200" b="0" strike="noStrike" spc="-1">
                <a:latin typeface="Arial"/>
              </a:rPr>
              <a:t>Motion passed unanimously</a:t>
            </a:r>
          </a:p>
        </p:txBody>
      </p:sp>
    </p:spTree>
    <p:extLst>
      <p:ext uri="{BB962C8B-B14F-4D97-AF65-F5344CB8AC3E}">
        <p14:creationId xmlns:p14="http://schemas.microsoft.com/office/powerpoint/2010/main" val="204487943"/>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CustomShape 1"/>
          <p:cNvSpPr/>
          <p:nvPr/>
        </p:nvSpPr>
        <p:spPr>
          <a:xfrm>
            <a:off x="457200" y="510120"/>
            <a:ext cx="8228880" cy="671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latin typeface="Arial"/>
              </a:rPr>
              <a:t>WG Motion for CRG</a:t>
            </a:r>
          </a:p>
        </p:txBody>
      </p:sp>
      <p:sp>
        <p:nvSpPr>
          <p:cNvPr id="157" name="CustomShape 2"/>
          <p:cNvSpPr/>
          <p:nvPr/>
        </p:nvSpPr>
        <p:spPr>
          <a:xfrm>
            <a:off x="457200" y="1604520"/>
            <a:ext cx="82288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76500" lnSpcReduction="10000"/>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Move that 802.15 WG approve the formation of a Comment Resolution Group (CRG) for the WG balloting of the P802.15.9ma-DF1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p:txBody>
      </p:sp>
    </p:spTree>
    <p:extLst>
      <p:ext uri="{BB962C8B-B14F-4D97-AF65-F5344CB8AC3E}">
        <p14:creationId xmlns:p14="http://schemas.microsoft.com/office/powerpoint/2010/main" val="2493347547"/>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 name="CustomShape 1"/>
          <p:cNvSpPr/>
          <p:nvPr/>
        </p:nvSpPr>
        <p:spPr>
          <a:xfrm>
            <a:off x="457200" y="510120"/>
            <a:ext cx="8228880" cy="67104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latin typeface="Arial"/>
              </a:rPr>
              <a:t>TG9ma CRG Calls</a:t>
            </a:r>
          </a:p>
        </p:txBody>
      </p:sp>
      <p:sp>
        <p:nvSpPr>
          <p:cNvPr id="159" name="CustomShape 2"/>
          <p:cNvSpPr/>
          <p:nvPr/>
        </p:nvSpPr>
        <p:spPr>
          <a:xfrm>
            <a:off x="457200" y="1604520"/>
            <a:ext cx="8228880" cy="397692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3640">
              <a:lnSpc>
                <a:spcPct val="100000"/>
              </a:lnSpc>
              <a:spcBef>
                <a:spcPts val="1417"/>
              </a:spcBef>
              <a:buClr>
                <a:srgbClr val="000000"/>
              </a:buClr>
              <a:buSzPct val="45000"/>
              <a:buFont typeface="Wingdings" charset="2"/>
              <a:buChar char=""/>
            </a:pPr>
            <a:r>
              <a:rPr lang="en-US" sz="3200" b="0" strike="noStrike" spc="-1">
                <a:latin typeface="Arial"/>
              </a:rPr>
              <a:t>CRG Will be having weekly teleconferences every Tuesday 16:00 EDT starting at Tuesday 25</a:t>
            </a:r>
            <a:r>
              <a:rPr lang="en-US" sz="3200" b="0" strike="noStrike" spc="-1" baseline="101000">
                <a:latin typeface="Arial"/>
              </a:rPr>
              <a:t>th</a:t>
            </a:r>
            <a:r>
              <a:rPr lang="en-US" sz="3200" b="0" strike="noStrike" spc="-1">
                <a:latin typeface="Arial"/>
              </a:rPr>
              <a:t> of August.</a:t>
            </a:r>
          </a:p>
          <a:p>
            <a:pPr marL="432000" indent="-323640">
              <a:lnSpc>
                <a:spcPct val="100000"/>
              </a:lnSpc>
              <a:spcBef>
                <a:spcPts val="1417"/>
              </a:spcBef>
              <a:buClr>
                <a:srgbClr val="000000"/>
              </a:buClr>
              <a:buSzPct val="45000"/>
              <a:buFont typeface="Wingdings" charset="2"/>
              <a:buChar char=""/>
            </a:pPr>
            <a:r>
              <a:rPr lang="en-US" sz="3200" b="0" u="sng" strike="noStrike" spc="-1">
                <a:solidFill>
                  <a:srgbClr val="0000FF"/>
                </a:solidFill>
                <a:uFillTx/>
                <a:latin typeface="Arial"/>
                <a:hlinkClick r:id="rId2"/>
              </a:rPr>
              <a:t>https://www.timeanddate.com/worldclock/fixedtime.html?msg=IEEE+802.15.9ma&amp;iso=20200714T1430&amp;p1=179&amp;ah=2</a:t>
            </a:r>
            <a:endParaRPr lang="en-US" sz="3200" b="0" strike="noStrike" spc="-1">
              <a:latin typeface="Arial"/>
            </a:endParaRPr>
          </a:p>
        </p:txBody>
      </p:sp>
    </p:spTree>
    <p:extLst>
      <p:ext uri="{BB962C8B-B14F-4D97-AF65-F5344CB8AC3E}">
        <p14:creationId xmlns:p14="http://schemas.microsoft.com/office/powerpoint/2010/main" val="23533009"/>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CustomShape 1"/>
          <p:cNvSpPr/>
          <p:nvPr/>
        </p:nvSpPr>
        <p:spPr>
          <a:xfrm>
            <a:off x="685800" y="685440"/>
            <a:ext cx="7767360" cy="1062000"/>
          </a:xfrm>
          <a:prstGeom prst="rect">
            <a:avLst/>
          </a:prstGeom>
          <a:noFill/>
          <a:ln>
            <a:noFill/>
          </a:ln>
        </p:spPr>
        <p:style>
          <a:lnRef idx="0">
            <a:scrgbClr r="0" g="0" b="0"/>
          </a:lnRef>
          <a:fillRef idx="0">
            <a:scrgbClr r="0" g="0" b="0"/>
          </a:fillRef>
          <a:effectRef idx="0">
            <a:scrgbClr r="0" g="0" b="0"/>
          </a:effectRef>
          <a:fontRef idx="minor"/>
        </p:style>
      </p:sp>
      <p:sp>
        <p:nvSpPr>
          <p:cNvPr id="161" name="CustomShape 2"/>
          <p:cNvSpPr/>
          <p:nvPr/>
        </p:nvSpPr>
        <p:spPr>
          <a:xfrm>
            <a:off x="438120" y="598526"/>
            <a:ext cx="8226000" cy="67710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dirty="0">
                <a:solidFill>
                  <a:srgbClr val="000000"/>
                </a:solidFill>
                <a:latin typeface="Arial"/>
                <a:ea typeface="DejaVu Sans"/>
              </a:rPr>
              <a:t>TG9ma Agenda for Next Meeting</a:t>
            </a:r>
            <a:endParaRPr lang="en-US" sz="4400" b="0" strike="noStrike" spc="-1" dirty="0">
              <a:latin typeface="Arial"/>
            </a:endParaRPr>
          </a:p>
        </p:txBody>
      </p:sp>
      <p:sp>
        <p:nvSpPr>
          <p:cNvPr id="162" name="CustomShape 3"/>
          <p:cNvSpPr/>
          <p:nvPr/>
        </p:nvSpPr>
        <p:spPr>
          <a:xfrm>
            <a:off x="457200" y="1604520"/>
            <a:ext cx="8226000" cy="397404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216000" indent="-21600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Finish letter ballot, and processing comments received</a:t>
            </a:r>
            <a:endParaRPr lang="en-US" sz="3200" b="0" strike="noStrike" spc="-1">
              <a:latin typeface="Arial"/>
            </a:endParaRPr>
          </a:p>
        </p:txBody>
      </p:sp>
    </p:spTree>
    <p:extLst>
      <p:ext uri="{BB962C8B-B14F-4D97-AF65-F5344CB8AC3E}">
        <p14:creationId xmlns:p14="http://schemas.microsoft.com/office/powerpoint/2010/main" val="1903072581"/>
      </p:ext>
    </p:extLst>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TG13 </a:t>
            </a:r>
            <a:r>
              <a:rPr lang="de-DE" dirty="0" err="1"/>
              <a:t>July</a:t>
            </a:r>
            <a:r>
              <a:rPr lang="de-DE" dirty="0"/>
              <a:t> 2020 </a:t>
            </a:r>
            <a:br>
              <a:rPr lang="de-DE" dirty="0"/>
            </a:br>
            <a:r>
              <a:rPr lang="de-DE" dirty="0" err="1"/>
              <a:t>Closing</a:t>
            </a:r>
            <a:r>
              <a:rPr lang="de-DE" dirty="0"/>
              <a:t>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July 2020</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27</a:t>
            </a:fld>
            <a:endParaRPr lang="en-US"/>
          </a:p>
        </p:txBody>
      </p:sp>
    </p:spTree>
    <p:extLst>
      <p:ext uri="{BB962C8B-B14F-4D97-AF65-F5344CB8AC3E}">
        <p14:creationId xmlns:p14="http://schemas.microsoft.com/office/powerpoint/2010/main" val="2508356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F83107E0-218B-4453-B106-91E1881773EB}" type="slidenum">
              <a:rPr lang="en-US" altLang="en-US" sz="1200" b="0" smtClean="0"/>
              <a:pPr>
                <a:spcBef>
                  <a:spcPct val="0"/>
                </a:spcBef>
                <a:buFontTx/>
                <a:buNone/>
              </a:pPr>
              <a:t>28</a:t>
            </a:fld>
            <a:endParaRPr lang="en-US" altLang="en-US" sz="1200" b="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Closing slides for the July 2020 virtual plenary meeting.</a:t>
            </a:r>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Volker Jungnickel (Fraunhofer HHI)</a:t>
            </a:r>
          </a:p>
        </p:txBody>
      </p:sp>
    </p:spTree>
    <p:extLst>
      <p:ext uri="{BB962C8B-B14F-4D97-AF65-F5344CB8AC3E}">
        <p14:creationId xmlns:p14="http://schemas.microsoft.com/office/powerpoint/2010/main" val="10279819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B6EC035D-6983-44A7-9182-D0B7115AE266}" type="slidenum">
              <a:rPr lang="en-US" altLang="en-US" sz="1200" b="0" smtClean="0"/>
              <a:pPr>
                <a:spcBef>
                  <a:spcPct val="0"/>
                </a:spcBef>
                <a:buFontTx/>
                <a:buNone/>
              </a:pPr>
              <a:t>29</a:t>
            </a:fld>
            <a:endParaRPr lang="en-US" altLang="en-US" sz="1200" b="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for Irvine</a:t>
            </a: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Volker Jungnickel (Fraunhofer HHI)</a:t>
            </a:r>
          </a:p>
        </p:txBody>
      </p:sp>
      <p:graphicFrame>
        <p:nvGraphicFramePr>
          <p:cNvPr id="7" name="Table 1"/>
          <p:cNvGraphicFramePr>
            <a:graphicFrameLocks noGrp="1"/>
          </p:cNvGraphicFramePr>
          <p:nvPr>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a:t>FRI</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a:t>TG13#1</a:t>
                      </a:r>
                      <a:endParaRPr lang="en-US" sz="1200" b="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WG15 Opening // </a:t>
                      </a:r>
                      <a:r>
                        <a:rPr lang="en-US" sz="1400" b="0" dirty="0"/>
                        <a:t>TGbb#1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0" dirty="0">
                        <a:solidFill>
                          <a:srgbClr val="FF0000"/>
                        </a:solidFill>
                        <a:latin typeface="+mn-lt"/>
                      </a:endParaRPr>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TG13#2</a:t>
                      </a:r>
                      <a:endParaRPr lang="en-US" sz="1400" b="0"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schemeClr val="tx1"/>
                          </a:solidFill>
                        </a:rPr>
                        <a:t>WG15 closing</a:t>
                      </a: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i="0" dirty="0">
                          <a:solidFill>
                            <a:schemeClr val="tx1"/>
                          </a:solidFill>
                        </a:rPr>
                        <a:t>LB175 </a:t>
                      </a:r>
                      <a:r>
                        <a:rPr lang="de-DE" sz="1400" i="0" dirty="0" err="1">
                          <a:solidFill>
                            <a:schemeClr val="tx1"/>
                          </a:solidFill>
                        </a:rPr>
                        <a:t>ends</a:t>
                      </a:r>
                      <a:r>
                        <a:rPr lang="de-DE" sz="1400" i="0" dirty="0">
                          <a:solidFill>
                            <a:schemeClr val="tx1"/>
                          </a:solidFill>
                        </a:rPr>
                        <a:t> at 6</a:t>
                      </a:r>
                      <a:r>
                        <a:rPr lang="de-DE" sz="1400" i="0" baseline="0" dirty="0">
                          <a:solidFill>
                            <a:schemeClr val="tx1"/>
                          </a:solidFill>
                        </a:rPr>
                        <a:t> </a:t>
                      </a:r>
                      <a:r>
                        <a:rPr lang="de-DE" sz="1400" i="0" baseline="0" dirty="0" err="1">
                          <a:solidFill>
                            <a:schemeClr val="tx1"/>
                          </a:solidFill>
                        </a:rPr>
                        <a:t>p.m.EDT</a:t>
                      </a:r>
                      <a:endParaRPr lang="de-DE" sz="1400" i="0"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05074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2020</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Wireless Communications Consulting</a:t>
            </a:r>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C952AF60-2FD2-4EA3-848D-19295E5BDB36}" type="slidenum">
              <a:rPr lang="en-US" sz="1200" smtClean="0"/>
              <a:pPr>
                <a:defRPr/>
              </a:pPr>
              <a:t>3</a:t>
            </a:fld>
            <a:endParaRPr lang="en-US" sz="1200"/>
          </a:p>
        </p:txBody>
      </p:sp>
      <p:sp>
        <p:nvSpPr>
          <p:cNvPr id="4101" name="Rectangle 4"/>
          <p:cNvSpPr>
            <a:spLocks noGrp="1" noChangeArrowheads="1"/>
          </p:cNvSpPr>
          <p:nvPr>
            <p:ph type="title"/>
          </p:nvPr>
        </p:nvSpPr>
        <p:spPr>
          <a:xfrm>
            <a:off x="655637" y="349250"/>
            <a:ext cx="8077200" cy="1066800"/>
          </a:xfrm>
        </p:spPr>
        <p:txBody>
          <a:bodyPr/>
          <a:lstStyle/>
          <a:p>
            <a:pPr>
              <a:defRPr/>
            </a:pPr>
            <a:r>
              <a:rPr lang="en-US" sz="3200" dirty="0"/>
              <a:t>Session Objectives July 13-17, 2020</a:t>
            </a:r>
          </a:p>
        </p:txBody>
      </p:sp>
      <p:sp>
        <p:nvSpPr>
          <p:cNvPr id="5126" name="Rectangle 3"/>
          <p:cNvSpPr>
            <a:spLocks noGrp="1" noChangeArrowheads="1"/>
          </p:cNvSpPr>
          <p:nvPr>
            <p:ph type="body" sz="half" idx="1"/>
          </p:nvPr>
        </p:nvSpPr>
        <p:spPr>
          <a:xfrm>
            <a:off x="396875" y="1144588"/>
            <a:ext cx="8594725" cy="5287963"/>
          </a:xfrm>
        </p:spPr>
        <p:txBody>
          <a:bodyPr/>
          <a:lstStyle/>
          <a:p>
            <a:pPr marL="609600" indent="-609600" fontAlgn="b">
              <a:lnSpc>
                <a:spcPct val="80000"/>
              </a:lnSpc>
              <a:buFontTx/>
              <a:buNone/>
              <a:defRPr/>
            </a:pPr>
            <a:r>
              <a:rPr lang="en-US" sz="2400" kern="1200" dirty="0">
                <a:latin typeface="Arial Rounded MT Bold" pitchFamily="34" charset="0"/>
                <a:cs typeface="Arial" charset="0"/>
              </a:rPr>
              <a:t>TASK GROUP 4y –Security Next Generation (SECN)</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Continue comment resolution</a:t>
            </a:r>
          </a:p>
          <a:p>
            <a:pPr marL="685800" indent="-381000" fontAlgn="b">
              <a:lnSpc>
                <a:spcPct val="80000"/>
              </a:lnSpc>
              <a:spcAft>
                <a:spcPts val="1200"/>
              </a:spcAft>
              <a:buFontTx/>
              <a:buAutoNum type="arabicPeriod"/>
              <a:defRPr/>
            </a:pPr>
            <a:r>
              <a:rPr lang="en-US" sz="2200" dirty="0">
                <a:latin typeface="Arial Rounded MT Bold" pitchFamily="34" charset="0"/>
                <a:ea typeface="ＭＳ Ｐゴシック" pitchFamily="34" charset="-128"/>
                <a:cs typeface="Arial" pitchFamily="34" charset="0"/>
              </a:rPr>
              <a:t>Create CRG for continued comment resolution</a:t>
            </a:r>
          </a:p>
          <a:p>
            <a:pPr marL="609600" indent="-609600" fontAlgn="b">
              <a:spcBef>
                <a:spcPts val="0"/>
              </a:spcBef>
              <a:buFontTx/>
              <a:buNone/>
              <a:defRPr/>
            </a:pPr>
            <a:r>
              <a:rPr lang="en-US" sz="2400" dirty="0">
                <a:latin typeface="Arial Rounded MT Bold" pitchFamily="34" charset="0"/>
                <a:ea typeface="ＭＳ Ｐゴシック" pitchFamily="34" charset="-128"/>
                <a:cs typeface="Arial" pitchFamily="34" charset="0"/>
              </a:rPr>
              <a:t>TASK GROUP 15.4md –Revision 4 </a:t>
            </a:r>
            <a:r>
              <a:rPr lang="en-US" sz="2200" dirty="0">
                <a:latin typeface="Arial Rounded MT Bold" pitchFamily="34" charset="0"/>
                <a:ea typeface="ＭＳ Ｐゴシック" pitchFamily="34" charset="-128"/>
                <a:cs typeface="Arial" pitchFamily="34" charset="0"/>
              </a:rPr>
              <a:t>(not meeting)</a:t>
            </a:r>
          </a:p>
          <a:p>
            <a:pPr marL="685800" indent="-403225" fontAlgn="b">
              <a:spcBef>
                <a:spcPts val="0"/>
              </a:spcBef>
              <a:buFont typeface="Times New Roman" pitchFamily="18" charset="0"/>
              <a:buAutoNum type="arabicPeriod"/>
              <a:defRPr/>
            </a:pPr>
            <a:r>
              <a:rPr lang="en-US" sz="2200" dirty="0">
                <a:latin typeface="Arial Rounded MT Bold" pitchFamily="34" charset="0"/>
                <a:ea typeface="ＭＳ Ｐゴシック" pitchFamily="34" charset="-128"/>
                <a:cs typeface="Arial" pitchFamily="34" charset="0"/>
              </a:rPr>
              <a:t>SASB: approved</a:t>
            </a:r>
          </a:p>
          <a:p>
            <a:pPr marL="685800" indent="-403225" fontAlgn="b">
              <a:spcBef>
                <a:spcPts val="0"/>
              </a:spcBef>
              <a:spcAft>
                <a:spcPts val="1200"/>
              </a:spcAft>
              <a:buFont typeface="Times New Roman" pitchFamily="18" charset="0"/>
              <a:buAutoNum type="arabicPeriod"/>
              <a:defRPr/>
            </a:pPr>
            <a:r>
              <a:rPr lang="en-US" sz="2200" dirty="0">
                <a:latin typeface="Arial Rounded MT Bold" pitchFamily="34" charset="0"/>
                <a:ea typeface="ＭＳ Ｐゴシック" pitchFamily="34" charset="-128"/>
                <a:cs typeface="Arial" pitchFamily="34" charset="0"/>
              </a:rPr>
              <a:t>Publication: SA Editor looking to merge 15.4w and 15.4z into revision 4 to save time</a:t>
            </a:r>
          </a:p>
          <a:p>
            <a:pPr marL="609600" indent="-609600" fontAlgn="b">
              <a:lnSpc>
                <a:spcPct val="80000"/>
              </a:lnSpc>
              <a:buNone/>
              <a:defRPr/>
            </a:pPr>
            <a:r>
              <a:rPr lang="en-US" sz="2400" dirty="0">
                <a:latin typeface="Arial Rounded MT Bold" pitchFamily="34" charset="0"/>
                <a:ea typeface="ＭＳ Ｐゴシック" pitchFamily="34" charset="-128"/>
                <a:cs typeface="Arial" pitchFamily="34" charset="0"/>
              </a:rPr>
              <a:t>TASK GROUP 4w –LPWA Enhancements to LECIM PHYs </a:t>
            </a:r>
            <a:r>
              <a:rPr lang="en-US" sz="2200" dirty="0">
                <a:latin typeface="Arial Rounded MT Bold" pitchFamily="34" charset="0"/>
                <a:ea typeface="ＭＳ Ｐゴシック" pitchFamily="34" charset="-128"/>
                <a:cs typeface="Arial" pitchFamily="34" charset="0"/>
              </a:rPr>
              <a:t>(not meeting)</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SASB: Approved</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Publication: see 15.4md</a:t>
            </a:r>
            <a:endParaRPr lang="en-US" sz="1000" dirty="0">
              <a:latin typeface="Arial Rounded MT Bold" pitchFamily="34" charset="0"/>
              <a:ea typeface="ＭＳ Ｐゴシック" pitchFamily="34" charset="-128"/>
              <a:cs typeface="Arial" pitchFamily="34" charset="0"/>
            </a:endParaRPr>
          </a:p>
          <a:p>
            <a:pPr marL="609600" indent="-609600" fontAlgn="b">
              <a:lnSpc>
                <a:spcPct val="80000"/>
              </a:lnSpc>
              <a:buFontTx/>
              <a:buAutoNum type="arabicPeriod"/>
              <a:defRPr/>
            </a:pPr>
            <a:endParaRPr lang="en-US" sz="800" kern="1200" dirty="0">
              <a:latin typeface="Arial Rounded MT Bold" pitchFamily="34" charset="0"/>
              <a:cs typeface="Arial" charset="0"/>
            </a:endParaRPr>
          </a:p>
          <a:p>
            <a:pPr marL="609600" indent="-609600" fontAlgn="b">
              <a:lnSpc>
                <a:spcPct val="80000"/>
              </a:lnSpc>
              <a:buNone/>
              <a:defRPr/>
            </a:pPr>
            <a:r>
              <a:rPr lang="en-US" sz="2400" kern="1200" dirty="0">
                <a:latin typeface="Arial Rounded MT Bold" pitchFamily="34" charset="0"/>
                <a:cs typeface="Arial" charset="0"/>
              </a:rPr>
              <a:t>TASK GROUP 4z –Enhanced Impulse Radio (EIR)</a:t>
            </a:r>
            <a:r>
              <a:rPr lang="en-US" sz="2400" dirty="0">
                <a:latin typeface="Arial Rounded MT Bold" pitchFamily="34" charset="0"/>
                <a:ea typeface="ＭＳ Ｐゴシック" pitchFamily="34" charset="-128"/>
                <a:cs typeface="Arial" pitchFamily="34" charset="0"/>
              </a:rPr>
              <a:t> </a:t>
            </a:r>
            <a:r>
              <a:rPr lang="en-US" sz="2200" dirty="0">
                <a:latin typeface="Arial Rounded MT Bold" pitchFamily="34" charset="0"/>
                <a:ea typeface="ＭＳ Ｐゴシック" pitchFamily="34" charset="-128"/>
                <a:cs typeface="Arial" pitchFamily="34" charset="0"/>
              </a:rPr>
              <a:t>(not meeting)</a:t>
            </a:r>
            <a:endParaRPr lang="en-US" sz="2200" kern="1200" dirty="0">
              <a:latin typeface="Arial Rounded MT Bold" pitchFamily="34" charset="0"/>
              <a:cs typeface="Arial" charset="0"/>
            </a:endParaRP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SASB: Approved</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Publication: see 15.4md</a:t>
            </a:r>
            <a:endParaRPr lang="en-US" sz="1000" dirty="0">
              <a:latin typeface="Arial Rounded MT Bold" pitchFamily="34" charset="0"/>
              <a:ea typeface="ＭＳ Ｐゴシック" pitchFamily="34" charset="-128"/>
              <a:cs typeface="Arial" pitchFamily="34" charset="0"/>
            </a:endParaRPr>
          </a:p>
        </p:txBody>
      </p:sp>
      <p:sp>
        <p:nvSpPr>
          <p:cNvPr id="3" name="AutoShape 2" descr="2520540b.jpg">
            <a:extLst>
              <a:ext uri="{FF2B5EF4-FFF2-40B4-BE49-F238E27FC236}">
                <a16:creationId xmlns:a16="http://schemas.microsoft.com/office/drawing/2014/main" id="{8AD9B11F-031B-3342-99A6-AA934806DF7C}"/>
              </a:ext>
            </a:extLst>
          </p:cNvPr>
          <p:cNvSpPr>
            <a:spLocks noChangeAspect="1" noChangeArrowheads="1"/>
          </p:cNvSpPr>
          <p:nvPr/>
        </p:nvSpPr>
        <p:spPr bwMode="auto">
          <a:xfrm>
            <a:off x="92075" y="-4556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3" descr="2520541b.jpg">
            <a:extLst>
              <a:ext uri="{FF2B5EF4-FFF2-40B4-BE49-F238E27FC236}">
                <a16:creationId xmlns:a16="http://schemas.microsoft.com/office/drawing/2014/main" id="{D86DF105-8C99-854C-9E2F-BC3E7A659D7A}"/>
              </a:ext>
            </a:extLst>
          </p:cNvPr>
          <p:cNvSpPr>
            <a:spLocks noChangeAspect="1" noChangeArrowheads="1"/>
          </p:cNvSpPr>
          <p:nvPr/>
        </p:nvSpPr>
        <p:spPr bwMode="auto">
          <a:xfrm>
            <a:off x="92075" y="100488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2520542a.jpg">
            <a:extLst>
              <a:ext uri="{FF2B5EF4-FFF2-40B4-BE49-F238E27FC236}">
                <a16:creationId xmlns:a16="http://schemas.microsoft.com/office/drawing/2014/main" id="{741C0811-CF1C-D04D-A683-066B33B19926}"/>
              </a:ext>
            </a:extLst>
          </p:cNvPr>
          <p:cNvSpPr>
            <a:spLocks noChangeAspect="1" noChangeArrowheads="1"/>
          </p:cNvSpPr>
          <p:nvPr/>
        </p:nvSpPr>
        <p:spPr bwMode="auto">
          <a:xfrm>
            <a:off x="92075" y="118745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a:t>Agenda in </a:t>
            </a:r>
            <a:r>
              <a:rPr lang="de-DE" sz="2000" dirty="0" err="1"/>
              <a:t>doc</a:t>
            </a:r>
            <a:r>
              <a:rPr lang="de-DE" sz="2000" dirty="0"/>
              <a:t>. 15-20/0174r2</a:t>
            </a:r>
          </a:p>
          <a:p>
            <a:pPr marL="342900" indent="-342900" algn="just">
              <a:buFont typeface="Arial" panose="020B0604020202020204" pitchFamily="34" charset="0"/>
              <a:buChar char="•"/>
              <a:defRPr/>
            </a:pPr>
            <a:r>
              <a:rPr lang="de-DE" sz="2000" dirty="0"/>
              <a:t>Slot1: TUESDAY AM1 </a:t>
            </a:r>
          </a:p>
          <a:p>
            <a:pPr marL="1085850" lvl="1" indent="-342900" algn="just">
              <a:buFont typeface="Arial" panose="020B0604020202020204" pitchFamily="34" charset="0"/>
              <a:buChar char="•"/>
              <a:defRPr/>
            </a:pPr>
            <a:r>
              <a:rPr lang="de-DE" dirty="0" err="1"/>
              <a:t>Discuss</a:t>
            </a:r>
            <a:r>
              <a:rPr lang="de-DE" dirty="0"/>
              <a:t> open </a:t>
            </a:r>
            <a:r>
              <a:rPr lang="de-DE" dirty="0" err="1"/>
              <a:t>issues</a:t>
            </a:r>
            <a:r>
              <a:rPr lang="de-DE" dirty="0"/>
              <a:t> in D3</a:t>
            </a:r>
          </a:p>
          <a:p>
            <a:pPr marL="342900" indent="-342900" algn="just">
              <a:buFont typeface="Arial" panose="020B0604020202020204" pitchFamily="34" charset="0"/>
              <a:buChar char="•"/>
              <a:defRPr/>
            </a:pPr>
            <a:r>
              <a:rPr lang="de-DE" sz="2000" dirty="0"/>
              <a:t>2</a:t>
            </a:r>
            <a:r>
              <a:rPr lang="de-DE" sz="2000" baseline="30000" dirty="0"/>
              <a:t>nd</a:t>
            </a:r>
            <a:r>
              <a:rPr lang="de-DE" sz="2000" dirty="0"/>
              <a:t> </a:t>
            </a:r>
            <a:r>
              <a:rPr lang="de-DE" sz="2000" dirty="0" err="1"/>
              <a:t>recirculation</a:t>
            </a:r>
            <a:r>
              <a:rPr lang="de-DE" sz="2000" dirty="0"/>
              <a:t> </a:t>
            </a:r>
            <a:r>
              <a:rPr lang="de-DE" sz="2000" dirty="0" err="1"/>
              <a:t>ended</a:t>
            </a:r>
            <a:r>
              <a:rPr lang="de-DE" sz="2000" dirty="0"/>
              <a:t> </a:t>
            </a:r>
            <a:r>
              <a:rPr lang="de-DE" sz="2000" dirty="0" err="1"/>
              <a:t>Wed</a:t>
            </a:r>
            <a:r>
              <a:rPr lang="de-DE" sz="2000" dirty="0"/>
              <a:t> 18:00 EDT</a:t>
            </a:r>
          </a:p>
          <a:p>
            <a:pPr marL="342900" indent="-342900" algn="just">
              <a:buFont typeface="Arial" panose="020B0604020202020204" pitchFamily="34" charset="0"/>
              <a:buChar char="•"/>
              <a:defRPr/>
            </a:pPr>
            <a:r>
              <a:rPr lang="de-DE" sz="2000" dirty="0"/>
              <a:t>THURSDAY PM1</a:t>
            </a:r>
          </a:p>
          <a:p>
            <a:pPr marL="1085850" lvl="1" indent="-342900" algn="just">
              <a:buFont typeface="Arial" panose="020B0604020202020204" pitchFamily="34" charset="0"/>
              <a:buChar char="•"/>
              <a:defRPr/>
            </a:pPr>
            <a:r>
              <a:rPr lang="de-DE" dirty="0" err="1"/>
              <a:t>Thanks</a:t>
            </a:r>
            <a:r>
              <a:rPr lang="de-DE" dirty="0"/>
              <a:t> </a:t>
            </a:r>
            <a:r>
              <a:rPr lang="de-DE" dirty="0" err="1"/>
              <a:t>for</a:t>
            </a:r>
            <a:r>
              <a:rPr lang="de-DE" dirty="0"/>
              <a:t> </a:t>
            </a:r>
            <a:r>
              <a:rPr lang="de-DE" dirty="0" err="1"/>
              <a:t>incoming</a:t>
            </a:r>
            <a:r>
              <a:rPr lang="de-DE" dirty="0"/>
              <a:t> </a:t>
            </a:r>
            <a:r>
              <a:rPr lang="de-DE" dirty="0" err="1"/>
              <a:t>comments</a:t>
            </a:r>
            <a:r>
              <a:rPr lang="de-DE" dirty="0"/>
              <a:t> </a:t>
            </a:r>
            <a:r>
              <a:rPr lang="de-DE" dirty="0" err="1"/>
              <a:t>from</a:t>
            </a:r>
            <a:r>
              <a:rPr lang="de-DE" dirty="0"/>
              <a:t> </a:t>
            </a:r>
            <a:r>
              <a:rPr lang="de-DE" dirty="0" err="1"/>
              <a:t>recirculation</a:t>
            </a:r>
            <a:endParaRPr lang="de-DE" dirty="0"/>
          </a:p>
          <a:p>
            <a:pPr marL="1085850" lvl="1" indent="-342900" algn="just">
              <a:buFont typeface="Arial" panose="020B0604020202020204" pitchFamily="34" charset="0"/>
              <a:buChar char="•"/>
              <a:defRPr/>
            </a:pPr>
            <a:r>
              <a:rPr lang="de-DE" dirty="0" err="1"/>
              <a:t>They</a:t>
            </a:r>
            <a:r>
              <a:rPr lang="de-DE" dirty="0"/>
              <a:t> </a:t>
            </a:r>
            <a:r>
              <a:rPr lang="de-DE" dirty="0" err="1"/>
              <a:t>are</a:t>
            </a:r>
            <a:r>
              <a:rPr lang="de-DE" dirty="0"/>
              <a:t> </a:t>
            </a:r>
            <a:r>
              <a:rPr lang="de-DE" dirty="0" err="1"/>
              <a:t>considered</a:t>
            </a:r>
            <a:r>
              <a:rPr lang="de-DE" dirty="0"/>
              <a:t> </a:t>
            </a:r>
            <a:r>
              <a:rPr lang="de-DE" dirty="0" err="1"/>
              <a:t>valuable</a:t>
            </a:r>
            <a:r>
              <a:rPr lang="de-DE" dirty="0"/>
              <a:t> </a:t>
            </a:r>
            <a:r>
              <a:rPr lang="de-DE" dirty="0" err="1"/>
              <a:t>to</a:t>
            </a:r>
            <a:r>
              <a:rPr lang="de-DE" dirty="0"/>
              <a:t> </a:t>
            </a:r>
            <a:r>
              <a:rPr lang="de-DE" dirty="0" err="1"/>
              <a:t>improve</a:t>
            </a:r>
            <a:r>
              <a:rPr lang="de-DE" dirty="0"/>
              <a:t> </a:t>
            </a:r>
            <a:r>
              <a:rPr lang="de-DE" dirty="0" err="1"/>
              <a:t>the</a:t>
            </a:r>
            <a:r>
              <a:rPr lang="de-DE" dirty="0"/>
              <a:t> </a:t>
            </a:r>
            <a:r>
              <a:rPr lang="de-DE" dirty="0" err="1"/>
              <a:t>draft</a:t>
            </a:r>
            <a:endParaRPr lang="de-DE" dirty="0"/>
          </a:p>
          <a:p>
            <a:pPr marL="1085850" lvl="1" indent="-342900" algn="just">
              <a:buFont typeface="Arial" panose="020B0604020202020204" pitchFamily="34" charset="0"/>
              <a:buChar char="•"/>
              <a:defRPr/>
            </a:pPr>
            <a:r>
              <a:rPr lang="de-DE" dirty="0"/>
              <a:t>After </a:t>
            </a:r>
            <a:r>
              <a:rPr lang="de-DE" dirty="0" err="1"/>
              <a:t>consultation</a:t>
            </a:r>
            <a:r>
              <a:rPr lang="de-DE" dirty="0"/>
              <a:t> </a:t>
            </a:r>
            <a:r>
              <a:rPr lang="de-DE" dirty="0" err="1"/>
              <a:t>with</a:t>
            </a:r>
            <a:r>
              <a:rPr lang="de-DE" dirty="0"/>
              <a:t> WG </a:t>
            </a:r>
            <a:r>
              <a:rPr lang="de-DE" dirty="0" err="1"/>
              <a:t>Chair</a:t>
            </a:r>
            <a:r>
              <a:rPr lang="de-DE" dirty="0"/>
              <a:t> </a:t>
            </a:r>
            <a:r>
              <a:rPr lang="de-DE" dirty="0" err="1"/>
              <a:t>it</a:t>
            </a:r>
            <a:r>
              <a:rPr lang="de-DE" dirty="0"/>
              <a:t> </a:t>
            </a:r>
            <a:r>
              <a:rPr lang="de-DE" dirty="0" err="1"/>
              <a:t>is</a:t>
            </a:r>
            <a:r>
              <a:rPr lang="de-DE" dirty="0"/>
              <a:t> </a:t>
            </a:r>
            <a:r>
              <a:rPr lang="de-DE" dirty="0" err="1"/>
              <a:t>suggested</a:t>
            </a:r>
            <a:r>
              <a:rPr lang="de-DE" dirty="0"/>
              <a:t> </a:t>
            </a:r>
            <a:r>
              <a:rPr lang="de-DE" dirty="0" err="1"/>
              <a:t>that</a:t>
            </a:r>
            <a:endParaRPr lang="de-DE" dirty="0"/>
          </a:p>
          <a:p>
            <a:pPr marL="1085850" lvl="1" indent="-342900" algn="just">
              <a:buFont typeface="Arial" panose="020B0604020202020204" pitchFamily="34" charset="0"/>
              <a:buChar char="•"/>
              <a:defRPr/>
            </a:pPr>
            <a:r>
              <a:rPr lang="de-DE" dirty="0"/>
              <a:t>TG13 will do </a:t>
            </a:r>
            <a:r>
              <a:rPr lang="de-DE" dirty="0" err="1"/>
              <a:t>another</a:t>
            </a:r>
            <a:r>
              <a:rPr lang="de-DE" dirty="0"/>
              <a:t> </a:t>
            </a:r>
            <a:r>
              <a:rPr lang="de-DE" dirty="0" err="1"/>
              <a:t>recirc</a:t>
            </a:r>
            <a:r>
              <a:rPr lang="de-DE" dirty="0"/>
              <a:t> </a:t>
            </a:r>
            <a:r>
              <a:rPr lang="de-DE" dirty="0" err="1"/>
              <a:t>before</a:t>
            </a:r>
            <a:r>
              <a:rPr lang="de-DE" dirty="0"/>
              <a:t> </a:t>
            </a:r>
            <a:r>
              <a:rPr lang="de-DE" dirty="0" err="1"/>
              <a:t>the</a:t>
            </a:r>
            <a:r>
              <a:rPr lang="de-DE" dirty="0"/>
              <a:t> SA </a:t>
            </a:r>
            <a:r>
              <a:rPr lang="de-DE" dirty="0" err="1"/>
              <a:t>ballot</a:t>
            </a:r>
            <a:r>
              <a:rPr lang="de-DE" dirty="0"/>
              <a:t> </a:t>
            </a:r>
          </a:p>
          <a:p>
            <a:pPr marL="1085850" lvl="1" indent="-342900" algn="just">
              <a:buFont typeface="Arial" panose="020B0604020202020204" pitchFamily="34" charset="0"/>
              <a:buChar char="•"/>
              <a:defRPr/>
            </a:pPr>
            <a:endParaRPr lang="de-DE"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CE92B1CF-42C3-4957-B9D9-3C50DCFDE095}" type="slidenum">
              <a:rPr lang="en-US" altLang="en-US" sz="1200" b="0" smtClean="0"/>
              <a:pPr>
                <a:spcBef>
                  <a:spcPct val="0"/>
                </a:spcBef>
                <a:buFontTx/>
                <a:buNone/>
              </a:pPr>
              <a:t>30</a:t>
            </a:fld>
            <a:endParaRPr lang="en-US" altLang="en-US" sz="1200" b="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Volker Jungnickel (Fraunhofer HHI)</a:t>
            </a:r>
          </a:p>
        </p:txBody>
      </p:sp>
    </p:spTree>
    <p:extLst>
      <p:ext uri="{BB962C8B-B14F-4D97-AF65-F5344CB8AC3E}">
        <p14:creationId xmlns:p14="http://schemas.microsoft.com/office/powerpoint/2010/main" val="1170371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24D25468-B7C5-44CB-8F34-DA9B54F62192}" type="slidenum">
              <a:rPr lang="en-US" altLang="en-US" sz="1200" b="0" smtClean="0"/>
              <a:pPr>
                <a:spcBef>
                  <a:spcPct val="0"/>
                </a:spcBef>
                <a:buFontTx/>
                <a:buNone/>
              </a:pPr>
              <a:t>31</a:t>
            </a:fld>
            <a:endParaRPr lang="en-US" altLang="en-US" sz="1200" b="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#75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P802.15.13_D3 with 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by 	</a:t>
            </a:r>
            <a:r>
              <a:rPr lang="en-GB" altLang="en-US" dirty="0" err="1">
                <a:sym typeface="Wingdings" panose="05000000000000000000" pitchFamily="2" charset="2"/>
              </a:rPr>
              <a:t>Tuncer</a:t>
            </a:r>
            <a:r>
              <a:rPr lang="en-GB" altLang="en-US" dirty="0">
                <a:sym typeface="Wingdings" panose="05000000000000000000" pitchFamily="2" charset="2"/>
              </a:rPr>
              <a:t> </a:t>
            </a:r>
            <a:r>
              <a:rPr lang="en-GB" altLang="en-US" dirty="0" err="1">
                <a:sym typeface="Wingdings" panose="05000000000000000000" pitchFamily="2" charset="2"/>
              </a:rPr>
              <a:t>Baykas</a:t>
            </a: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Seconded by	Tero Kivinen</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Motion passed unanimously.</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2731574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Slide </a:t>
            </a:r>
            <a:fld id="{24D25468-B7C5-44CB-8F34-DA9B54F62192}" type="slidenum">
              <a:rPr lang="en-US" altLang="en-US" sz="1200" b="0" smtClean="0"/>
              <a:pPr>
                <a:spcBef>
                  <a:spcPct val="0"/>
                </a:spcBef>
                <a:buFontTx/>
                <a:buNone/>
              </a:pPr>
              <a:t>32</a:t>
            </a:fld>
            <a:endParaRPr lang="en-US" altLang="en-US" sz="1200" b="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WG Motion</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a:t>Volker Jungnickel (Fraunhofer HHI)</a:t>
            </a:r>
          </a:p>
        </p:txBody>
      </p:sp>
      <p:sp>
        <p:nvSpPr>
          <p:cNvPr id="66565" name="Rectangle 3"/>
          <p:cNvSpPr txBox="1">
            <a:spLocks noChangeArrowheads="1"/>
          </p:cNvSpPr>
          <p:nvPr/>
        </p:nvSpPr>
        <p:spPr bwMode="auto">
          <a:xfrm>
            <a:off x="7239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None/>
            </a:pPr>
            <a:r>
              <a:rPr lang="en-US" sz="1800" i="1" dirty="0"/>
              <a:t>Move that 802.15 WG approve the formation of a Comment Resolution Group (CRG) for the Standards Association balloting of the P802.15.13_D3 with the following membership: Volker Jungnickel as Chair, Nikola </a:t>
            </a:r>
            <a:r>
              <a:rPr lang="en-US" sz="1800" i="1" dirty="0" err="1"/>
              <a:t>Serafimovski</a:t>
            </a:r>
            <a:r>
              <a:rPr lang="en-US" sz="1800" i="1" dirty="0"/>
              <a:t>, </a:t>
            </a:r>
            <a:r>
              <a:rPr lang="en-US" sz="1800" i="1" dirty="0" err="1"/>
              <a:t>Tuncer</a:t>
            </a:r>
            <a:r>
              <a:rPr lang="en-US" sz="1800" i="1" dirty="0"/>
              <a:t> </a:t>
            </a:r>
            <a:r>
              <a:rPr lang="en-US" sz="1800" i="1" dirty="0" err="1"/>
              <a:t>Baykas</a:t>
            </a:r>
            <a:r>
              <a:rPr lang="en-US" sz="1800" i="1" dirty="0"/>
              <a:t>, Sang-Kyu Lim, </a:t>
            </a:r>
            <a:r>
              <a:rPr lang="en-US" sz="1800" i="1" dirty="0" err="1"/>
              <a:t>Jörg</a:t>
            </a:r>
            <a:r>
              <a:rPr lang="en-US" sz="1800" i="1" dirty="0"/>
              <a:t> Robert, Tero 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de-DE" sz="1800" dirty="0"/>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by 			</a:t>
            </a:r>
          </a:p>
          <a:p>
            <a:pPr algn="just">
              <a:buFontTx/>
              <a:buNone/>
            </a:pPr>
            <a:r>
              <a:rPr lang="en-GB" altLang="en-US" dirty="0">
                <a:sym typeface="Wingdings" panose="05000000000000000000" pitchFamily="2" charset="2"/>
              </a:rPr>
              <a:t>Seconded by</a:t>
            </a:r>
          </a:p>
          <a:p>
            <a:pPr algn="just">
              <a:buNone/>
            </a:pPr>
            <a:endParaRPr lang="en-GB" altLang="en-US" dirty="0">
              <a:sym typeface="Wingdings" panose="05000000000000000000" pitchFamily="2" charset="2"/>
            </a:endParaRPr>
          </a:p>
          <a:p>
            <a:pPr algn="just">
              <a:buNone/>
            </a:pPr>
            <a:r>
              <a:rPr lang="en-GB" altLang="en-US" dirty="0">
                <a:sym typeface="Wingdings" panose="05000000000000000000" pitchFamily="2" charset="2"/>
              </a:rPr>
              <a:t>Motion passed unanimously.</a:t>
            </a:r>
          </a:p>
          <a:p>
            <a:pPr algn="just">
              <a:buFontTx/>
              <a:buNone/>
            </a:pPr>
            <a:r>
              <a:rPr lang="en-GB" altLang="en-US" dirty="0">
                <a:sym typeface="Wingdings" panose="05000000000000000000" pitchFamily="2" charset="2"/>
              </a:rPr>
              <a:t>	</a:t>
            </a:r>
          </a:p>
          <a:p>
            <a:pPr algn="just">
              <a:buFontTx/>
              <a:buNone/>
            </a:pPr>
            <a:endParaRPr lang="en-GB" altLang="en-US" dirty="0">
              <a:sym typeface="Wingdings" panose="05000000000000000000" pitchFamily="2" charset="2"/>
            </a:endParaRP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5359363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Plan </a:t>
            </a:r>
            <a:r>
              <a:rPr lang="de-DE" dirty="0" err="1"/>
              <a:t>for</a:t>
            </a:r>
            <a:r>
              <a:rPr lang="de-DE" dirty="0"/>
              <a:t> </a:t>
            </a:r>
            <a:r>
              <a:rPr lang="de-DE" dirty="0" err="1"/>
              <a:t>finalization</a:t>
            </a:r>
            <a:r>
              <a:rPr lang="de-DE" dirty="0"/>
              <a:t> </a:t>
            </a:r>
            <a:r>
              <a:rPr lang="de-DE" dirty="0" err="1"/>
              <a:t>of</a:t>
            </a:r>
            <a:r>
              <a:rPr lang="de-DE" dirty="0"/>
              <a:t> TG13 </a:t>
            </a:r>
            <a:r>
              <a:rPr lang="de-DE" dirty="0" err="1"/>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after </a:t>
            </a:r>
            <a:r>
              <a:rPr lang="de-DE" sz="2800" b="0" dirty="0" err="1"/>
              <a:t>July</a:t>
            </a:r>
            <a:endParaRPr lang="de-DE" sz="2800" b="0" dirty="0"/>
          </a:p>
          <a:p>
            <a:pPr lvl="1"/>
            <a:r>
              <a:rPr lang="de-DE" dirty="0" err="1"/>
              <a:t>Resolve</a:t>
            </a:r>
            <a:r>
              <a:rPr lang="de-DE" dirty="0"/>
              <a:t> </a:t>
            </a:r>
            <a:r>
              <a:rPr lang="de-DE" dirty="0" err="1"/>
              <a:t>comments</a:t>
            </a:r>
            <a:r>
              <a:rPr lang="de-DE" dirty="0"/>
              <a:t> </a:t>
            </a:r>
            <a:r>
              <a:rPr lang="de-DE" dirty="0" err="1"/>
              <a:t>from</a:t>
            </a:r>
            <a:r>
              <a:rPr lang="de-DE" dirty="0"/>
              <a:t> 2nd </a:t>
            </a:r>
            <a:r>
              <a:rPr lang="de-DE" dirty="0" err="1"/>
              <a:t>recirculation</a:t>
            </a:r>
            <a:endParaRPr lang="de-DE" dirty="0"/>
          </a:p>
          <a:p>
            <a:pPr lvl="1"/>
            <a:r>
              <a:rPr lang="de-DE" b="0" dirty="0" err="1"/>
              <a:t>Include</a:t>
            </a:r>
            <a:r>
              <a:rPr lang="de-DE" b="0" dirty="0"/>
              <a:t> </a:t>
            </a:r>
            <a:r>
              <a:rPr lang="de-DE" b="0" dirty="0" err="1"/>
              <a:t>comments</a:t>
            </a:r>
            <a:r>
              <a:rPr lang="de-DE" b="0" dirty="0"/>
              <a:t> </a:t>
            </a:r>
            <a:r>
              <a:rPr lang="de-DE" b="0" dirty="0" err="1"/>
              <a:t>from</a:t>
            </a:r>
            <a:r>
              <a:rPr lang="de-DE" b="0" dirty="0"/>
              <a:t> MEC </a:t>
            </a:r>
            <a:r>
              <a:rPr lang="de-DE" b="0" dirty="0" err="1"/>
              <a:t>review</a:t>
            </a:r>
            <a:endParaRPr lang="de-DE" b="0" dirty="0"/>
          </a:p>
          <a:p>
            <a:pPr lvl="1"/>
            <a:r>
              <a:rPr lang="de-DE" b="0" dirty="0"/>
              <a:t>Start 3rd (</a:t>
            </a:r>
            <a:r>
              <a:rPr lang="de-DE" b="0" dirty="0" err="1"/>
              <a:t>and</a:t>
            </a:r>
            <a:r>
              <a:rPr lang="de-DE" b="0" dirty="0"/>
              <a:t> </a:t>
            </a:r>
            <a:r>
              <a:rPr lang="de-DE" b="0" dirty="0" err="1"/>
              <a:t>hopefully</a:t>
            </a:r>
            <a:r>
              <a:rPr lang="de-DE" b="0" dirty="0"/>
              <a:t> last) </a:t>
            </a:r>
            <a:r>
              <a:rPr lang="de-DE" b="0" dirty="0" err="1"/>
              <a:t>recirculation</a:t>
            </a:r>
            <a:r>
              <a:rPr lang="de-DE" b="0" dirty="0"/>
              <a:t> in WG</a:t>
            </a:r>
          </a:p>
          <a:p>
            <a:pPr lvl="1"/>
            <a:r>
              <a:rPr lang="de-DE" dirty="0"/>
              <a:t>Form SA </a:t>
            </a:r>
            <a:r>
              <a:rPr lang="de-DE" dirty="0" err="1"/>
              <a:t>ballot</a:t>
            </a:r>
            <a:r>
              <a:rPr lang="de-DE" dirty="0"/>
              <a:t> </a:t>
            </a:r>
            <a:r>
              <a:rPr lang="de-DE" dirty="0" err="1"/>
              <a:t>pool</a:t>
            </a:r>
            <a:endParaRPr lang="de-DE" b="0" dirty="0"/>
          </a:p>
        </p:txBody>
      </p:sp>
      <p:sp>
        <p:nvSpPr>
          <p:cNvPr id="4" name="Foliennummernplatzhalter 3"/>
          <p:cNvSpPr>
            <a:spLocks noGrp="1"/>
          </p:cNvSpPr>
          <p:nvPr>
            <p:ph type="sldNum" sz="quarter" idx="10"/>
          </p:nvPr>
        </p:nvSpPr>
        <p:spPr/>
        <p:txBody>
          <a:bodyPr/>
          <a:lstStyle/>
          <a:p>
            <a:pPr>
              <a:defRPr/>
            </a:pPr>
            <a:r>
              <a:rPr lang="en-US" altLang="en-US"/>
              <a:t>Slide </a:t>
            </a:r>
            <a:fld id="{474469FC-C9DB-4CF7-B72B-A1003E4A38C5}" type="slidenum">
              <a:rPr lang="en-US" altLang="en-US" smtClean="0"/>
              <a:pPr>
                <a:defRPr/>
              </a:pPr>
              <a:t>33</a:t>
            </a:fld>
            <a:endParaRPr lang="en-US" altLang="en-US"/>
          </a:p>
        </p:txBody>
      </p:sp>
      <p:sp>
        <p:nvSpPr>
          <p:cNvPr id="5" name="Fußzeilenplatzhalter 4"/>
          <p:cNvSpPr>
            <a:spLocks noGrp="1"/>
          </p:cNvSpPr>
          <p:nvPr>
            <p:ph type="ftr" sz="quarter" idx="11"/>
          </p:nvPr>
        </p:nvSpPr>
        <p:spPr/>
        <p:txBody>
          <a:bodyPr/>
          <a:lstStyle/>
          <a:p>
            <a:pPr>
              <a:defRPr/>
            </a:pPr>
            <a:r>
              <a:rPr lang="en-US" altLang="en-US"/>
              <a:t>Volker Jungnickel (Fraunhofer HHI)</a:t>
            </a:r>
          </a:p>
        </p:txBody>
      </p:sp>
    </p:spTree>
    <p:extLst>
      <p:ext uri="{BB962C8B-B14F-4D97-AF65-F5344CB8AC3E}">
        <p14:creationId xmlns:p14="http://schemas.microsoft.com/office/powerpoint/2010/main" val="1388789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TG16t </a:t>
            </a:r>
            <a:r>
              <a:rPr lang="de-DE" dirty="0" err="1"/>
              <a:t>July</a:t>
            </a:r>
            <a:r>
              <a:rPr lang="de-DE" dirty="0"/>
              <a:t> 2020 </a:t>
            </a:r>
            <a:br>
              <a:rPr lang="de-DE" dirty="0"/>
            </a:br>
            <a:r>
              <a:rPr lang="de-DE" dirty="0" err="1"/>
              <a:t>Closing</a:t>
            </a:r>
            <a:r>
              <a:rPr lang="de-DE" dirty="0"/>
              <a:t>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July 2020</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34</a:t>
            </a:fld>
            <a:endParaRPr lang="en-US"/>
          </a:p>
        </p:txBody>
      </p:sp>
    </p:spTree>
    <p:extLst>
      <p:ext uri="{BB962C8B-B14F-4D97-AF65-F5344CB8AC3E}">
        <p14:creationId xmlns:p14="http://schemas.microsoft.com/office/powerpoint/2010/main" val="29337029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July 13,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285750" y="2114550"/>
            <a:ext cx="8458200" cy="3657600"/>
          </a:xfrm>
        </p:spPr>
        <p:txBody>
          <a:bodyPr>
            <a:normAutofit fontScale="3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endParaRPr lang="en-US" dirty="0"/>
          </a:p>
          <a:p>
            <a:r>
              <a:rPr lang="en-US" dirty="0"/>
              <a:t>This Call for Contributions solicits input documentation toward the development the amendment. </a:t>
            </a:r>
          </a:p>
          <a:p>
            <a:r>
              <a:rPr lang="en-US" dirty="0"/>
              <a:t>Contributions are sought on the following topics;</a:t>
            </a:r>
          </a:p>
          <a:p>
            <a:pPr lvl="1"/>
            <a:r>
              <a:rPr lang="en-US" dirty="0"/>
              <a:t>Presentations on use cases, scenarios, and applications: Please use document </a:t>
            </a:r>
            <a:r>
              <a:rPr lang="en-US" dirty="0">
                <a:hlinkClick r:id="rId2"/>
              </a:rPr>
              <a:t>IEEE 802.15-20-0070r0 </a:t>
            </a:r>
            <a:r>
              <a:rPr lang="en-US" dirty="0"/>
              <a:t>as a template to describe your use cases.</a:t>
            </a:r>
          </a:p>
          <a:p>
            <a:pPr lvl="1"/>
            <a:r>
              <a:rPr lang="en-US" dirty="0"/>
              <a:t>Contributions toward the System Requirements Document: Please structure text contributions per the outline posted as </a:t>
            </a:r>
            <a:r>
              <a:rPr lang="en-US" dirty="0">
                <a:hlinkClick r:id="rId3"/>
              </a:rPr>
              <a:t>IEEE 802.15-20-0182r0</a:t>
            </a:r>
            <a:endParaRPr lang="en-US" dirty="0"/>
          </a:p>
          <a:p>
            <a:r>
              <a:rPr lang="en-US" dirty="0"/>
              <a:t> </a:t>
            </a:r>
          </a:p>
          <a:p>
            <a:r>
              <a:rPr lang="en-US" dirty="0"/>
              <a:t>The Task Group is meeting virtually. Meetings and teleconferences are announced on the </a:t>
            </a:r>
            <a:r>
              <a:rPr lang="en-US" u="sng" dirty="0">
                <a:hlinkClick r:id="rId4"/>
              </a:rPr>
              <a:t>TG16t reflector</a:t>
            </a:r>
            <a:r>
              <a:rPr lang="en-US" dirty="0"/>
              <a:t> and the </a:t>
            </a:r>
            <a:r>
              <a:rPr lang="en-US" u="sng" dirty="0">
                <a:hlinkClick r:id="rId5"/>
              </a:rPr>
              <a:t>802.15 calendar</a:t>
            </a:r>
            <a:r>
              <a:rPr lang="en-US" dirty="0"/>
              <a:t>.</a:t>
            </a:r>
          </a:p>
          <a:p>
            <a:r>
              <a:rPr lang="en-US" dirty="0"/>
              <a:t>This call for contributions will remain open until (at least) the November 2020 electronic plenary meeting. </a:t>
            </a:r>
          </a:p>
          <a:p>
            <a:endParaRPr lang="en-US" dirty="0"/>
          </a:p>
          <a:p>
            <a:r>
              <a:rPr lang="en-US" dirty="0"/>
              <a:t>Documents should be uploaded to </a:t>
            </a:r>
            <a:r>
              <a:rPr lang="en-US" dirty="0">
                <a:hlinkClick r:id="rId6"/>
              </a:rPr>
              <a:t>https://mentor.ieee.org/802.15</a:t>
            </a:r>
            <a:r>
              <a:rPr lang="en-US" dirty="0"/>
              <a:t>, to the </a:t>
            </a:r>
            <a:r>
              <a:rPr lang="en-US" b="1" dirty="0"/>
              <a:t>TG16t</a:t>
            </a:r>
            <a:r>
              <a:rPr lang="en-US" dirty="0"/>
              <a:t> task group.</a:t>
            </a:r>
          </a:p>
          <a:p>
            <a:r>
              <a:rPr lang="en-US" dirty="0"/>
              <a:t>For more information contact the TG16t chair Tim Godfrey </a:t>
            </a:r>
            <a:r>
              <a:rPr lang="en-US" dirty="0">
                <a:hlinkClick r:id="rId7"/>
              </a:rPr>
              <a:t>tim.godfrey@ieee.org</a:t>
            </a:r>
            <a:endParaRPr lang="en-US" dirty="0"/>
          </a:p>
          <a:p>
            <a:r>
              <a:rPr lang="en-US" dirty="0"/>
              <a:t>This Call for Contributions is available as document </a:t>
            </a:r>
            <a:r>
              <a:rPr lang="en-US" dirty="0">
                <a:hlinkClick r:id="rId8"/>
              </a:rPr>
              <a:t>IEEE 802.15-20-0079r3</a:t>
            </a:r>
            <a:endParaRPr lang="en-US" dirty="0"/>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10"/>
          </p:nvPr>
        </p:nvSpPr>
        <p:spPr>
          <a:xfrm>
            <a:off x="685800" y="378281"/>
            <a:ext cx="1600200" cy="215444"/>
          </a:xfrm>
        </p:spPr>
        <p:txBody>
          <a:bodyPr/>
          <a:lstStyle/>
          <a:p>
            <a:r>
              <a:rPr lang="en-US" dirty="0"/>
              <a:t>July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5486400" y="6475413"/>
            <a:ext cx="3124200" cy="184666"/>
          </a:xfrm>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a:xfrm>
            <a:off x="4533156" y="6475413"/>
            <a:ext cx="153888" cy="184666"/>
          </a:xfrm>
        </p:spPr>
        <p:txBody>
          <a:bodyPr/>
          <a:lstStyle/>
          <a:p>
            <a:fld id="{07EF11DD-EAC9-418C-AFCF-9D5EFABD0DDC}" type="slidenum">
              <a:rPr lang="en-US" smtClean="0"/>
              <a:t>35</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6707606" y="5221308"/>
            <a:ext cx="3900427" cy="461665"/>
          </a:xfrm>
          <a:prstGeom prst="rect">
            <a:avLst/>
          </a:prstGeom>
          <a:noFill/>
        </p:spPr>
        <p:txBody>
          <a:bodyPr wrap="none" rtlCol="0">
            <a:spAutoFit/>
          </a:bodyPr>
          <a:lstStyle/>
          <a:p>
            <a:r>
              <a:rPr lang="en-US" sz="2400" dirty="0">
                <a:highlight>
                  <a:srgbClr val="00FF00"/>
                </a:highlight>
                <a:hlinkClick r:id="rId8"/>
              </a:rPr>
              <a:t>Updated CFC Document Link</a:t>
            </a:r>
            <a:endParaRPr lang="en-US" sz="2400" dirty="0">
              <a:highlight>
                <a:srgbClr val="00FF00"/>
              </a:highlight>
            </a:endParaRPr>
          </a:p>
        </p:txBody>
      </p:sp>
    </p:spTree>
    <p:extLst>
      <p:ext uri="{BB962C8B-B14F-4D97-AF65-F5344CB8AC3E}">
        <p14:creationId xmlns:p14="http://schemas.microsoft.com/office/powerpoint/2010/main" val="11113308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29DB0-E5FD-450E-9A88-BD42347B7A0E}"/>
              </a:ext>
            </a:extLst>
          </p:cNvPr>
          <p:cNvSpPr>
            <a:spLocks noGrp="1"/>
          </p:cNvSpPr>
          <p:nvPr>
            <p:ph type="title"/>
          </p:nvPr>
        </p:nvSpPr>
        <p:spPr/>
        <p:txBody>
          <a:bodyPr>
            <a:normAutofit fontScale="90000"/>
          </a:bodyPr>
          <a:lstStyle/>
          <a:p>
            <a:r>
              <a:rPr lang="en-US" dirty="0"/>
              <a:t>Review of Use Cases &amp; Frequency Band Layout</a:t>
            </a:r>
          </a:p>
        </p:txBody>
      </p:sp>
      <p:sp>
        <p:nvSpPr>
          <p:cNvPr id="3" name="Content Placeholder 2">
            <a:extLst>
              <a:ext uri="{FF2B5EF4-FFF2-40B4-BE49-F238E27FC236}">
                <a16:creationId xmlns:a16="http://schemas.microsoft.com/office/drawing/2014/main" id="{FFA75076-53A5-4D4C-9CE2-31ADA9F88D58}"/>
              </a:ext>
            </a:extLst>
          </p:cNvPr>
          <p:cNvSpPr>
            <a:spLocks noGrp="1"/>
          </p:cNvSpPr>
          <p:nvPr>
            <p:ph idx="1"/>
          </p:nvPr>
        </p:nvSpPr>
        <p:spPr/>
        <p:txBody>
          <a:bodyPr/>
          <a:lstStyle/>
          <a:p>
            <a:r>
              <a:rPr lang="en-US" dirty="0">
                <a:hlinkClick r:id="rId2"/>
              </a:rPr>
              <a:t>Frequency Band Layout Document IEEE802.15-20-0055r3</a:t>
            </a:r>
            <a:endParaRPr lang="en-US" dirty="0"/>
          </a:p>
          <a:p>
            <a:endParaRPr lang="en-US" dirty="0"/>
          </a:p>
          <a:p>
            <a:r>
              <a:rPr lang="en-US" dirty="0"/>
              <a:t>Consider this mostly complete. </a:t>
            </a:r>
          </a:p>
          <a:p>
            <a:endParaRPr lang="en-US" dirty="0"/>
          </a:p>
          <a:p>
            <a:r>
              <a:rPr lang="en-US" dirty="0"/>
              <a:t>Discussion on applicability of HF as a fallback. </a:t>
            </a:r>
          </a:p>
          <a:p>
            <a:endParaRPr lang="en-US" dirty="0"/>
          </a:p>
          <a:p>
            <a:endParaRPr lang="en-US" dirty="0"/>
          </a:p>
        </p:txBody>
      </p:sp>
      <p:sp>
        <p:nvSpPr>
          <p:cNvPr id="4" name="Date Placeholder 3">
            <a:extLst>
              <a:ext uri="{FF2B5EF4-FFF2-40B4-BE49-F238E27FC236}">
                <a16:creationId xmlns:a16="http://schemas.microsoft.com/office/drawing/2014/main" id="{D8C59BC6-4C38-4C90-B8EA-71C70550AE1D}"/>
              </a:ext>
            </a:extLst>
          </p:cNvPr>
          <p:cNvSpPr>
            <a:spLocks noGrp="1"/>
          </p:cNvSpPr>
          <p:nvPr>
            <p:ph type="dt" sz="half" idx="10"/>
          </p:nvPr>
        </p:nvSpPr>
        <p:spPr>
          <a:xfrm>
            <a:off x="685800" y="378281"/>
            <a:ext cx="1600200" cy="215444"/>
          </a:xfrm>
        </p:spPr>
        <p:txBody>
          <a:bodyPr/>
          <a:lstStyle/>
          <a:p>
            <a:r>
              <a:rPr lang="en-US"/>
              <a:t>July 2020</a:t>
            </a:r>
            <a:endParaRPr lang="en-US" dirty="0"/>
          </a:p>
        </p:txBody>
      </p:sp>
      <p:sp>
        <p:nvSpPr>
          <p:cNvPr id="5" name="Footer Placeholder 4">
            <a:extLst>
              <a:ext uri="{FF2B5EF4-FFF2-40B4-BE49-F238E27FC236}">
                <a16:creationId xmlns:a16="http://schemas.microsoft.com/office/drawing/2014/main" id="{FCA6AA5E-D4E6-4B4C-8A81-B60007EEC9BC}"/>
              </a:ext>
            </a:extLst>
          </p:cNvPr>
          <p:cNvSpPr>
            <a:spLocks noGrp="1"/>
          </p:cNvSpPr>
          <p:nvPr>
            <p:ph type="ftr" sz="quarter" idx="11"/>
          </p:nvPr>
        </p:nvSpPr>
        <p:spPr>
          <a:xfrm>
            <a:off x="5486400" y="6475413"/>
            <a:ext cx="3124200" cy="184666"/>
          </a:xfrm>
        </p:spPr>
        <p:txBody>
          <a:bodyPr/>
          <a:lstStyle/>
          <a:p>
            <a:r>
              <a:rPr lang="en-US"/>
              <a:t>Tim Godfrey, EPRI</a:t>
            </a:r>
          </a:p>
        </p:txBody>
      </p:sp>
      <p:sp>
        <p:nvSpPr>
          <p:cNvPr id="6" name="Slide Number Placeholder 5">
            <a:extLst>
              <a:ext uri="{FF2B5EF4-FFF2-40B4-BE49-F238E27FC236}">
                <a16:creationId xmlns:a16="http://schemas.microsoft.com/office/drawing/2014/main" id="{48019E7F-A3A5-4C66-B14B-F8A8BECEA320}"/>
              </a:ext>
            </a:extLst>
          </p:cNvPr>
          <p:cNvSpPr>
            <a:spLocks noGrp="1"/>
          </p:cNvSpPr>
          <p:nvPr>
            <p:ph type="sldNum" sz="quarter" idx="12"/>
          </p:nvPr>
        </p:nvSpPr>
        <p:spPr>
          <a:xfrm>
            <a:off x="4533156" y="6475413"/>
            <a:ext cx="153888" cy="184666"/>
          </a:xfrm>
        </p:spPr>
        <p:txBody>
          <a:bodyPr/>
          <a:lstStyle/>
          <a:p>
            <a:fld id="{07EF11DD-EAC9-418C-AFCF-9D5EFABD0DDC}" type="slidenum">
              <a:rPr lang="en-US" smtClean="0"/>
              <a:t>36</a:t>
            </a:fld>
            <a:endParaRPr lang="en-US"/>
          </a:p>
        </p:txBody>
      </p:sp>
    </p:spTree>
    <p:extLst>
      <p:ext uri="{BB962C8B-B14F-4D97-AF65-F5344CB8AC3E}">
        <p14:creationId xmlns:p14="http://schemas.microsoft.com/office/powerpoint/2010/main" val="3409110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lstStyle/>
          <a:p>
            <a:r>
              <a:rPr lang="en-US" dirty="0"/>
              <a:t>Create a new call for contributions for the System Requirements Document</a:t>
            </a:r>
          </a:p>
          <a:p>
            <a:pPr lvl="1"/>
            <a:r>
              <a:rPr lang="en-US" dirty="0"/>
              <a:t>Uploaded as </a:t>
            </a:r>
            <a:r>
              <a:rPr lang="en-US" dirty="0">
                <a:hlinkClick r:id="rId2"/>
              </a:rPr>
              <a:t>IEEE802.15-20-0079r3</a:t>
            </a:r>
            <a:endParaRPr lang="en-US" dirty="0"/>
          </a:p>
          <a:p>
            <a:endParaRPr lang="en-US" dirty="0"/>
          </a:p>
          <a:p>
            <a:r>
              <a:rPr lang="en-US" dirty="0"/>
              <a:t>Create an outline for SRD</a:t>
            </a:r>
          </a:p>
          <a:p>
            <a:pPr lvl="1"/>
            <a:r>
              <a:rPr lang="en-US" dirty="0"/>
              <a:t>Uploaded as </a:t>
            </a:r>
            <a:r>
              <a:rPr lang="en-US" dirty="0">
                <a:hlinkClick r:id="rId3"/>
              </a:rPr>
              <a:t>IEEE802.15-20-0182r0</a:t>
            </a:r>
            <a:endParaRPr lang="en-US" dirty="0"/>
          </a:p>
          <a:p>
            <a:pPr lvl="1"/>
            <a:r>
              <a:rPr lang="en-US" dirty="0"/>
              <a:t>Includes some content from document </a:t>
            </a:r>
            <a:r>
              <a:rPr lang="en-US" dirty="0">
                <a:hlinkClick r:id="rId4"/>
              </a:rPr>
              <a:t>IEEE 802.15-20-0015r1</a:t>
            </a:r>
            <a:r>
              <a:rPr lang="en-US" dirty="0"/>
              <a:t>  by Menashe Shahar</a:t>
            </a:r>
          </a:p>
          <a:p>
            <a:pPr lvl="1"/>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10"/>
          </p:nvPr>
        </p:nvSpPr>
        <p:spPr>
          <a:xfrm>
            <a:off x="685800" y="378281"/>
            <a:ext cx="1600200" cy="215444"/>
          </a:xfrm>
        </p:spPr>
        <p:txBody>
          <a:bodyPr/>
          <a:lstStyle/>
          <a:p>
            <a:r>
              <a:rPr lang="en-US" dirty="0"/>
              <a:t>July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a:xfrm>
            <a:off x="5486400" y="6475413"/>
            <a:ext cx="3124200" cy="184666"/>
          </a:xfrm>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a:xfrm>
            <a:off x="4533156" y="6475413"/>
            <a:ext cx="153888" cy="184666"/>
          </a:xfrm>
        </p:spPr>
        <p:txBody>
          <a:bodyPr/>
          <a:lstStyle/>
          <a:p>
            <a:fld id="{07EF11DD-EAC9-418C-AFCF-9D5EFABD0DDC}" type="slidenum">
              <a:rPr lang="en-US" smtClean="0"/>
              <a:t>37</a:t>
            </a:fld>
            <a:endParaRPr lang="en-US"/>
          </a:p>
        </p:txBody>
      </p:sp>
    </p:spTree>
    <p:extLst>
      <p:ext uri="{BB962C8B-B14F-4D97-AF65-F5344CB8AC3E}">
        <p14:creationId xmlns:p14="http://schemas.microsoft.com/office/powerpoint/2010/main" val="33598457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fontScale="62500" lnSpcReduction="20000"/>
          </a:bodyPr>
          <a:lstStyle/>
          <a:p>
            <a:r>
              <a:rPr lang="en-US" dirty="0"/>
              <a:t>Move to amend the PAR of 802.15.16t to remove the limitation to TDD spectrum, based on the identification of bands and use cases requiring support of paired spectrum. </a:t>
            </a:r>
          </a:p>
          <a:p>
            <a:endParaRPr lang="en-US" dirty="0"/>
          </a:p>
          <a:p>
            <a:r>
              <a:rPr lang="en-US" dirty="0"/>
              <a:t>Move:  Guy Simpson</a:t>
            </a:r>
          </a:p>
          <a:p>
            <a:r>
              <a:rPr lang="en-US" dirty="0"/>
              <a:t>Second: Harry Bims</a:t>
            </a:r>
          </a:p>
          <a:p>
            <a:endParaRPr lang="en-US" dirty="0"/>
          </a:p>
          <a:p>
            <a:r>
              <a:rPr lang="en-US" dirty="0"/>
              <a:t>Approved with Unanimous Consent</a:t>
            </a:r>
          </a:p>
          <a:p>
            <a:endParaRPr lang="en-US" dirty="0"/>
          </a:p>
          <a:p>
            <a:r>
              <a:rPr lang="en-US" dirty="0"/>
              <a:t>Action to coordinate with Bob </a:t>
            </a:r>
            <a:r>
              <a:rPr lang="en-US" dirty="0" err="1"/>
              <a:t>Heile</a:t>
            </a:r>
            <a:r>
              <a:rPr lang="en-US" dirty="0"/>
              <a:t> to get on EC agenda for November</a:t>
            </a:r>
          </a:p>
          <a:p>
            <a:pPr lvl="1"/>
            <a:r>
              <a:rPr lang="en-US" dirty="0"/>
              <a:t>PAR with amended scope text strike out uploaded as </a:t>
            </a:r>
            <a:r>
              <a:rPr lang="en-US" dirty="0">
                <a:hlinkClick r:id="rId2"/>
              </a:rPr>
              <a:t>IEEE802.15-20-0196r0</a:t>
            </a:r>
            <a:endParaRPr lang="en-US" dirty="0"/>
          </a:p>
          <a:p>
            <a:pPr lvl="1"/>
            <a:r>
              <a:rPr lang="en-US" dirty="0">
                <a:hlinkClick r:id="rId3"/>
              </a:rPr>
              <a:t>CSD </a:t>
            </a:r>
            <a:r>
              <a:rPr lang="en-US" dirty="0"/>
              <a:t>is unchanged. </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10"/>
          </p:nvPr>
        </p:nvSpPr>
        <p:spPr>
          <a:xfrm>
            <a:off x="685800" y="378281"/>
            <a:ext cx="1600200" cy="215444"/>
          </a:xfrm>
        </p:spPr>
        <p:txBody>
          <a:bodyPr/>
          <a:lstStyle/>
          <a:p>
            <a:r>
              <a:rPr lang="en-US"/>
              <a:t>July 2020</a:t>
            </a:r>
            <a:endParaRPr lang="en-US" dirty="0"/>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a:xfrm>
            <a:off x="5486400" y="6475413"/>
            <a:ext cx="3124200" cy="184666"/>
          </a:xfrm>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a:xfrm>
            <a:off x="4533156" y="6475413"/>
            <a:ext cx="153888" cy="184666"/>
          </a:xfrm>
        </p:spPr>
        <p:txBody>
          <a:bodyPr/>
          <a:lstStyle/>
          <a:p>
            <a:fld id="{07EF11DD-EAC9-418C-AFCF-9D5EFABD0DDC}" type="slidenum">
              <a:rPr lang="en-US" smtClean="0"/>
              <a:t>38</a:t>
            </a:fld>
            <a:endParaRPr lang="en-US"/>
          </a:p>
        </p:txBody>
      </p:sp>
      <p:pic>
        <p:nvPicPr>
          <p:cNvPr id="2050" name="Picture 2" descr="image004">
            <a:extLst>
              <a:ext uri="{FF2B5EF4-FFF2-40B4-BE49-F238E27FC236}">
                <a16:creationId xmlns:a16="http://schemas.microsoft.com/office/drawing/2014/main" id="{8DF61142-606F-49DD-88E3-7A7575E01C2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3994" y="2971800"/>
            <a:ext cx="6274524"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4A6751EC-3F70-486A-9EC5-0B51DFAA3B9A}"/>
              </a:ext>
            </a:extLst>
          </p:cNvPr>
          <p:cNvSpPr/>
          <p:nvPr/>
        </p:nvSpPr>
        <p:spPr>
          <a:xfrm>
            <a:off x="5029200" y="3028950"/>
            <a:ext cx="1371600" cy="171450"/>
          </a:xfrm>
          <a:prstGeom prst="rect">
            <a:avLst/>
          </a:prstGeom>
          <a:noFill/>
          <a:ln w="57150">
            <a:solidFill>
              <a:srgbClr val="FFFF00">
                <a:alpha val="54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Tree>
    <p:extLst>
      <p:ext uri="{BB962C8B-B14F-4D97-AF65-F5344CB8AC3E}">
        <p14:creationId xmlns:p14="http://schemas.microsoft.com/office/powerpoint/2010/main" val="34715507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BFF06-01C3-4F0D-BAAC-44B3FF846186}"/>
              </a:ext>
            </a:extLst>
          </p:cNvPr>
          <p:cNvSpPr>
            <a:spLocks noGrp="1"/>
          </p:cNvSpPr>
          <p:nvPr>
            <p:ph type="title"/>
          </p:nvPr>
        </p:nvSpPr>
        <p:spPr/>
        <p:txBody>
          <a:bodyPr/>
          <a:lstStyle/>
          <a:p>
            <a:r>
              <a:rPr lang="en-US" dirty="0"/>
              <a:t>WG Motion</a:t>
            </a:r>
          </a:p>
        </p:txBody>
      </p:sp>
      <p:sp>
        <p:nvSpPr>
          <p:cNvPr id="3" name="Content Placeholder 2">
            <a:extLst>
              <a:ext uri="{FF2B5EF4-FFF2-40B4-BE49-F238E27FC236}">
                <a16:creationId xmlns:a16="http://schemas.microsoft.com/office/drawing/2014/main" id="{7924CBAB-37FF-4544-BECA-40E856904B64}"/>
              </a:ext>
            </a:extLst>
          </p:cNvPr>
          <p:cNvSpPr>
            <a:spLocks noGrp="1"/>
          </p:cNvSpPr>
          <p:nvPr>
            <p:ph idx="1"/>
          </p:nvPr>
        </p:nvSpPr>
        <p:spPr/>
        <p:txBody>
          <a:bodyPr>
            <a:normAutofit fontScale="70000" lnSpcReduction="20000"/>
          </a:bodyPr>
          <a:lstStyle/>
          <a:p>
            <a:r>
              <a:rPr lang="en-US" dirty="0"/>
              <a:t>Motion to amend the scope of the 16t PAR: </a:t>
            </a:r>
          </a:p>
          <a:p>
            <a:r>
              <a:rPr lang="en-US" dirty="0"/>
              <a:t>Request that the PAR and CSD contained in documents </a:t>
            </a:r>
            <a:r>
              <a:rPr lang="en-US" u="sng" dirty="0">
                <a:hlinkClick r:id="rId2"/>
              </a:rPr>
              <a:t>802.15-20-0195r0</a:t>
            </a:r>
            <a:r>
              <a:rPr lang="en-US" dirty="0"/>
              <a:t> and </a:t>
            </a:r>
            <a:r>
              <a:rPr lang="en-US" u="sng" dirty="0">
                <a:hlinkClick r:id="rId3"/>
              </a:rPr>
              <a:t>802.24-19-0030r0</a:t>
            </a:r>
            <a:r>
              <a:rPr lang="en-US" dirty="0"/>
              <a:t>,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p>
          <a:p>
            <a:endParaRPr lang="en-US" dirty="0"/>
          </a:p>
          <a:p>
            <a:r>
              <a:rPr lang="en-US" dirty="0"/>
              <a:t>Moved Tim Godfrey</a:t>
            </a:r>
          </a:p>
          <a:p>
            <a:r>
              <a:rPr lang="en-US" dirty="0"/>
              <a:t>Second Rick Alfvin</a:t>
            </a:r>
          </a:p>
        </p:txBody>
      </p:sp>
      <p:sp>
        <p:nvSpPr>
          <p:cNvPr id="4" name="Date Placeholder 3">
            <a:extLst>
              <a:ext uri="{FF2B5EF4-FFF2-40B4-BE49-F238E27FC236}">
                <a16:creationId xmlns:a16="http://schemas.microsoft.com/office/drawing/2014/main" id="{E458B28D-4738-4B5D-BA60-1CBAD49285FD}"/>
              </a:ext>
            </a:extLst>
          </p:cNvPr>
          <p:cNvSpPr>
            <a:spLocks noGrp="1"/>
          </p:cNvSpPr>
          <p:nvPr>
            <p:ph type="dt" sz="half" idx="10"/>
          </p:nvPr>
        </p:nvSpPr>
        <p:spPr>
          <a:xfrm>
            <a:off x="685800" y="378281"/>
            <a:ext cx="1600200" cy="215444"/>
          </a:xfrm>
        </p:spPr>
        <p:txBody>
          <a:bodyPr/>
          <a:lstStyle/>
          <a:p>
            <a:r>
              <a:rPr lang="en-US"/>
              <a:t>July 2020</a:t>
            </a:r>
            <a:endParaRPr lang="en-US" dirty="0"/>
          </a:p>
        </p:txBody>
      </p:sp>
      <p:sp>
        <p:nvSpPr>
          <p:cNvPr id="5" name="Footer Placeholder 4">
            <a:extLst>
              <a:ext uri="{FF2B5EF4-FFF2-40B4-BE49-F238E27FC236}">
                <a16:creationId xmlns:a16="http://schemas.microsoft.com/office/drawing/2014/main" id="{2CD182A6-E833-45A7-A339-7CD9D13AE0CE}"/>
              </a:ext>
            </a:extLst>
          </p:cNvPr>
          <p:cNvSpPr>
            <a:spLocks noGrp="1"/>
          </p:cNvSpPr>
          <p:nvPr>
            <p:ph type="ftr" sz="quarter" idx="11"/>
          </p:nvPr>
        </p:nvSpPr>
        <p:spPr>
          <a:xfrm>
            <a:off x="5486400" y="6475413"/>
            <a:ext cx="3124200" cy="184666"/>
          </a:xfrm>
        </p:spPr>
        <p:txBody>
          <a:bodyPr/>
          <a:lstStyle/>
          <a:p>
            <a:r>
              <a:rPr lang="en-US"/>
              <a:t>Tim Godfrey, EPRI</a:t>
            </a:r>
          </a:p>
        </p:txBody>
      </p:sp>
      <p:sp>
        <p:nvSpPr>
          <p:cNvPr id="6" name="Slide Number Placeholder 5">
            <a:extLst>
              <a:ext uri="{FF2B5EF4-FFF2-40B4-BE49-F238E27FC236}">
                <a16:creationId xmlns:a16="http://schemas.microsoft.com/office/drawing/2014/main" id="{05C50C86-8F4E-4B19-9A01-1D52C05CBAC6}"/>
              </a:ext>
            </a:extLst>
          </p:cNvPr>
          <p:cNvSpPr>
            <a:spLocks noGrp="1"/>
          </p:cNvSpPr>
          <p:nvPr>
            <p:ph type="sldNum" sz="quarter" idx="12"/>
          </p:nvPr>
        </p:nvSpPr>
        <p:spPr>
          <a:xfrm>
            <a:off x="4533156" y="6475413"/>
            <a:ext cx="153888" cy="184666"/>
          </a:xfrm>
        </p:spPr>
        <p:txBody>
          <a:bodyPr/>
          <a:lstStyle/>
          <a:p>
            <a:fld id="{07EF11DD-EAC9-418C-AFCF-9D5EFABD0DDC}" type="slidenum">
              <a:rPr lang="en-US" smtClean="0"/>
              <a:t>39</a:t>
            </a:fld>
            <a:endParaRPr lang="en-US"/>
          </a:p>
        </p:txBody>
      </p:sp>
    </p:spTree>
    <p:extLst>
      <p:ext uri="{BB962C8B-B14F-4D97-AF65-F5344CB8AC3E}">
        <p14:creationId xmlns:p14="http://schemas.microsoft.com/office/powerpoint/2010/main" val="1621175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2020</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Wireless Communications Consulting</a:t>
            </a:r>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760DFE03-2914-4784-B9E1-2A9209C57472}" type="slidenum">
              <a:rPr lang="en-US" sz="1200" smtClean="0"/>
              <a:pPr>
                <a:defRPr/>
              </a:pPr>
              <a:t>4</a:t>
            </a:fld>
            <a:endParaRPr lang="en-US" sz="1200"/>
          </a:p>
        </p:txBody>
      </p:sp>
      <p:sp>
        <p:nvSpPr>
          <p:cNvPr id="5125" name="Rectangle 4"/>
          <p:cNvSpPr>
            <a:spLocks noGrp="1" noChangeArrowheads="1"/>
          </p:cNvSpPr>
          <p:nvPr>
            <p:ph type="title"/>
          </p:nvPr>
        </p:nvSpPr>
        <p:spPr>
          <a:xfrm>
            <a:off x="661851" y="593725"/>
            <a:ext cx="7772400" cy="701675"/>
          </a:xfrm>
        </p:spPr>
        <p:txBody>
          <a:bodyPr/>
          <a:lstStyle/>
          <a:p>
            <a:pPr>
              <a:defRPr/>
            </a:pPr>
            <a:r>
              <a:rPr lang="en-US" sz="3200" dirty="0"/>
              <a:t>Session Objectives July 13-17, 2020</a:t>
            </a:r>
          </a:p>
        </p:txBody>
      </p:sp>
      <p:sp>
        <p:nvSpPr>
          <p:cNvPr id="5126" name="Rectangle 3"/>
          <p:cNvSpPr>
            <a:spLocks noGrp="1" noChangeArrowheads="1"/>
          </p:cNvSpPr>
          <p:nvPr>
            <p:ph type="body" sz="half" idx="1"/>
          </p:nvPr>
        </p:nvSpPr>
        <p:spPr>
          <a:xfrm>
            <a:off x="280850" y="1124903"/>
            <a:ext cx="8863149" cy="5275897"/>
          </a:xfrm>
        </p:spPr>
        <p:txBody>
          <a:bodyPr/>
          <a:lstStyle/>
          <a:p>
            <a:pPr marL="0" indent="0" fontAlgn="b">
              <a:spcBef>
                <a:spcPts val="0"/>
              </a:spcBef>
              <a:buFontTx/>
              <a:buNone/>
              <a:defRPr/>
            </a:pPr>
            <a:endParaRPr lang="en-US" sz="800" dirty="0">
              <a:latin typeface="Arial Rounded MT Bold" pitchFamily="34" charset="0"/>
              <a:cs typeface="Arial" charset="0"/>
            </a:endParaRPr>
          </a:p>
          <a:p>
            <a:pPr marL="0" indent="0" fontAlgn="b">
              <a:spcBef>
                <a:spcPts val="0"/>
              </a:spcBef>
              <a:buFontTx/>
              <a:buNone/>
              <a:defRPr/>
            </a:pPr>
            <a:r>
              <a:rPr lang="en-US" sz="2400" dirty="0">
                <a:latin typeface="Arial Rounded MT Bold" pitchFamily="34" charset="0"/>
                <a:cs typeface="Arial" charset="0"/>
              </a:rPr>
              <a:t>TASK GROUP-9ma 15.9 Revision 1</a:t>
            </a:r>
          </a:p>
          <a:p>
            <a:pPr marL="739775" lvl="2" indent="-406400" fontAlgn="b">
              <a:spcBef>
                <a:spcPts val="0"/>
              </a:spcBef>
              <a:buFont typeface="Times New Roman" pitchFamily="18" charset="0"/>
              <a:buAutoNum type="arabicPeriod"/>
              <a:defRPr/>
            </a:pPr>
            <a:r>
              <a:rPr lang="en-US" sz="2200" dirty="0">
                <a:latin typeface="Arial Rounded MT Bold" pitchFamily="34" charset="0"/>
                <a:cs typeface="Arial" charset="0"/>
              </a:rPr>
              <a:t>Start letter ballot.</a:t>
            </a:r>
          </a:p>
          <a:p>
            <a:pPr marL="739775" lvl="2" indent="-406400" fontAlgn="b">
              <a:spcBef>
                <a:spcPts val="0"/>
              </a:spcBef>
              <a:spcAft>
                <a:spcPts val="600"/>
              </a:spcAft>
              <a:buFont typeface="Times New Roman" pitchFamily="18" charset="0"/>
              <a:buAutoNum type="arabicPeriod"/>
              <a:defRPr/>
            </a:pPr>
            <a:r>
              <a:rPr lang="en-US" sz="2200" dirty="0">
                <a:latin typeface="Arial Rounded MT Bold" pitchFamily="34" charset="0"/>
                <a:cs typeface="Arial" charset="0"/>
              </a:rPr>
              <a:t>Form CRG</a:t>
            </a:r>
            <a:endParaRPr lang="en-US" sz="2200" dirty="0">
              <a:solidFill>
                <a:srgbClr val="000000"/>
              </a:solidFill>
              <a:latin typeface="Arial Rounded MT Bold" pitchFamily="34" charset="0"/>
              <a:ea typeface="ＭＳ Ｐゴシック" pitchFamily="34" charset="-128"/>
              <a:cs typeface="Arial" pitchFamily="34" charset="0"/>
            </a:endParaRPr>
          </a:p>
          <a:p>
            <a:pPr marL="0" indent="0" fontAlgn="b">
              <a:lnSpc>
                <a:spcPct val="80000"/>
              </a:lnSpc>
              <a:buFontTx/>
              <a:buNone/>
              <a:defRPr/>
            </a:pPr>
            <a:r>
              <a:rPr lang="en-US" sz="2200" dirty="0">
                <a:latin typeface="Arial Rounded MT Bold" pitchFamily="34" charset="0"/>
                <a:ea typeface="ＭＳ Ｐゴシック" pitchFamily="34" charset="-128"/>
                <a:cs typeface="Times New Roman" pitchFamily="18" charset="0"/>
              </a:rPr>
              <a:t>TASK GROUP 12 -15.4 Upper Layer Interface (ULI)</a:t>
            </a:r>
            <a:r>
              <a:rPr lang="en-US" sz="2400" dirty="0">
                <a:solidFill>
                  <a:srgbClr val="000000"/>
                </a:solidFill>
                <a:latin typeface="Arial Rounded MT Bold" pitchFamily="34" charset="0"/>
                <a:ea typeface="ＭＳ Ｐゴシック" pitchFamily="34" charset="-128"/>
                <a:cs typeface="Arial" pitchFamily="34" charset="0"/>
              </a:rPr>
              <a:t> </a:t>
            </a:r>
          </a:p>
          <a:p>
            <a:pPr marL="803275" indent="-338138" fontAlgn="b">
              <a:lnSpc>
                <a:spcPct val="80000"/>
              </a:lnSpc>
              <a:spcAft>
                <a:spcPts val="600"/>
              </a:spcAft>
              <a:buFont typeface="Arial" panose="020B0604020202020204" pitchFamily="34" charset="0"/>
              <a:buChar char="•"/>
              <a:defRPr/>
            </a:pPr>
            <a:r>
              <a:rPr lang="en-US" sz="2200" dirty="0">
                <a:solidFill>
                  <a:srgbClr val="000000"/>
                </a:solidFill>
                <a:latin typeface="Arial Rounded MT Bold" pitchFamily="34" charset="0"/>
                <a:ea typeface="ＭＳ Ｐゴシック" pitchFamily="34" charset="-128"/>
                <a:cs typeface="Arial" pitchFamily="34" charset="0"/>
              </a:rPr>
              <a:t>(Not meeting this session)</a:t>
            </a:r>
            <a:endParaRPr lang="en-US" sz="2200" dirty="0">
              <a:latin typeface="Arial Rounded MT Bold" pitchFamily="34" charset="0"/>
              <a:ea typeface="ＭＳ Ｐゴシック" pitchFamily="34" charset="-128"/>
              <a:cs typeface="Times New Roman" pitchFamily="18" charset="0"/>
            </a:endParaRPr>
          </a:p>
          <a:p>
            <a:pPr marL="0" indent="0" fontAlgn="b">
              <a:lnSpc>
                <a:spcPct val="80000"/>
              </a:lnSpc>
              <a:buFontTx/>
              <a:buNone/>
              <a:defRPr/>
            </a:pPr>
            <a:r>
              <a:rPr lang="en-US" sz="2400" dirty="0">
                <a:latin typeface="Arial Rounded MT Bold" pitchFamily="34" charset="0"/>
                <a:ea typeface="ＭＳ Ｐゴシック" pitchFamily="34" charset="-128"/>
                <a:cs typeface="Times New Roman" pitchFamily="18" charset="0"/>
              </a:rPr>
              <a:t>TASK GROUP 13 –Multi Gigabit/sec OWC</a:t>
            </a: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Review comment resolution</a:t>
            </a: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Decide if draft is ready for SA ballot</a:t>
            </a:r>
          </a:p>
          <a:p>
            <a:pPr marL="742950" lvl="2" indent="-400050" fontAlgn="b">
              <a:spcBef>
                <a:spcPct val="0"/>
              </a:spcBef>
              <a:spcAft>
                <a:spcPts val="6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Move draft to the SA ballot if read</a:t>
            </a:r>
          </a:p>
          <a:p>
            <a:pPr marL="0" indent="0" fontAlgn="b">
              <a:lnSpc>
                <a:spcPct val="80000"/>
              </a:lnSpc>
              <a:buFontTx/>
              <a:buNone/>
              <a:defRPr/>
            </a:pPr>
            <a:r>
              <a:rPr lang="en-US" sz="2400" dirty="0">
                <a:latin typeface="Arial Rounded MT Bold" pitchFamily="34" charset="0"/>
                <a:ea typeface="ＭＳ Ｐゴシック" pitchFamily="34" charset="-128"/>
                <a:cs typeface="Times New Roman" pitchFamily="18" charset="0"/>
              </a:rPr>
              <a:t>TASK GROUP 16t –Licensed Narrowband</a:t>
            </a:r>
          </a:p>
          <a:p>
            <a:pPr marL="803275" indent="-454025" fontAlgn="b">
              <a:lnSpc>
                <a:spcPct val="80000"/>
              </a:lnSpc>
              <a:buFont typeface="+mj-lt"/>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Continue development of System Requirements document</a:t>
            </a:r>
          </a:p>
          <a:p>
            <a:pPr marL="803275" indent="-454025" fontAlgn="b">
              <a:lnSpc>
                <a:spcPct val="80000"/>
              </a:lnSpc>
              <a:buFont typeface="+mj-lt"/>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Amend the PAR of 802.15.16t to remove the limitation to TDD spectrum</a:t>
            </a:r>
            <a:endParaRPr lang="en-US" sz="2200" dirty="0">
              <a:latin typeface="Arial Rounded MT Bold" pitchFamily="34" charset="0"/>
              <a:cs typeface="Arial"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937D1-4C4C-47AC-B9CA-EB80BA83F7AD}"/>
              </a:ext>
            </a:extLst>
          </p:cNvPr>
          <p:cNvSpPr>
            <a:spLocks noGrp="1"/>
          </p:cNvSpPr>
          <p:nvPr>
            <p:ph type="title"/>
          </p:nvPr>
        </p:nvSpPr>
        <p:spPr/>
        <p:txBody>
          <a:bodyPr>
            <a:normAutofit/>
          </a:bodyPr>
          <a:lstStyle/>
          <a:p>
            <a:r>
              <a:rPr lang="en-US" dirty="0"/>
              <a:t>Discussion and development of SRD</a:t>
            </a:r>
          </a:p>
        </p:txBody>
      </p:sp>
      <p:sp>
        <p:nvSpPr>
          <p:cNvPr id="3" name="Content Placeholder 2">
            <a:extLst>
              <a:ext uri="{FF2B5EF4-FFF2-40B4-BE49-F238E27FC236}">
                <a16:creationId xmlns:a16="http://schemas.microsoft.com/office/drawing/2014/main" id="{222F44C8-DC57-4AFF-87B1-06987D31A8ED}"/>
              </a:ext>
            </a:extLst>
          </p:cNvPr>
          <p:cNvSpPr>
            <a:spLocks noGrp="1"/>
          </p:cNvSpPr>
          <p:nvPr>
            <p:ph idx="1"/>
          </p:nvPr>
        </p:nvSpPr>
        <p:spPr>
          <a:xfrm>
            <a:off x="628650" y="2165746"/>
            <a:ext cx="7886700" cy="3263504"/>
          </a:xfrm>
        </p:spPr>
        <p:txBody>
          <a:bodyPr>
            <a:normAutofit fontScale="55000" lnSpcReduction="20000"/>
          </a:bodyPr>
          <a:lstStyle/>
          <a:p>
            <a:r>
              <a:rPr lang="en-US" dirty="0"/>
              <a:t>Need text contributions for SRD sections. </a:t>
            </a:r>
          </a:p>
          <a:p>
            <a:r>
              <a:rPr lang="en-US" dirty="0"/>
              <a:t>Updated version after July 2020 meeting is </a:t>
            </a:r>
            <a:r>
              <a:rPr lang="en-US" dirty="0">
                <a:hlinkClick r:id="rId2"/>
              </a:rPr>
              <a:t>IEEE802.15-20-0182r1</a:t>
            </a:r>
            <a:endParaRPr lang="en-US" dirty="0"/>
          </a:p>
          <a:p>
            <a:pPr marL="342900" lvl="1" indent="0">
              <a:buNone/>
            </a:pPr>
            <a:r>
              <a:rPr lang="en-US" dirty="0"/>
              <a:t> </a:t>
            </a:r>
          </a:p>
          <a:p>
            <a:pPr lvl="1"/>
            <a:endParaRPr lang="en-US" dirty="0"/>
          </a:p>
          <a:p>
            <a:r>
              <a:rPr lang="en-US" dirty="0"/>
              <a:t>Need to merge the Use Case spreadsheets into a “final” version</a:t>
            </a:r>
          </a:p>
          <a:p>
            <a:pPr lvl="1"/>
            <a:r>
              <a:rPr lang="en-US" dirty="0"/>
              <a:t>Daoud Serang</a:t>
            </a:r>
          </a:p>
          <a:p>
            <a:endParaRPr lang="en-US" dirty="0"/>
          </a:p>
          <a:p>
            <a:r>
              <a:rPr lang="en-US" dirty="0"/>
              <a:t>Affirm document </a:t>
            </a:r>
            <a:r>
              <a:rPr lang="en-US" dirty="0">
                <a:hlinkClick r:id="rId3"/>
              </a:rPr>
              <a:t>IEEE802.15-20-0055r3</a:t>
            </a:r>
            <a:r>
              <a:rPr lang="en-US" dirty="0"/>
              <a:t> as final frequency band layout (can include additional contributions if needed)</a:t>
            </a:r>
          </a:p>
          <a:p>
            <a:endParaRPr lang="en-US" dirty="0"/>
          </a:p>
          <a:p>
            <a:r>
              <a:rPr lang="en-US" dirty="0"/>
              <a:t>Notes on editing for draft – Harry has developed a process to use Word for the draft. </a:t>
            </a:r>
          </a:p>
        </p:txBody>
      </p:sp>
      <p:sp>
        <p:nvSpPr>
          <p:cNvPr id="4" name="Date Placeholder 3">
            <a:extLst>
              <a:ext uri="{FF2B5EF4-FFF2-40B4-BE49-F238E27FC236}">
                <a16:creationId xmlns:a16="http://schemas.microsoft.com/office/drawing/2014/main" id="{8093F541-4CD3-4AF8-91B0-50808D9BDF94}"/>
              </a:ext>
            </a:extLst>
          </p:cNvPr>
          <p:cNvSpPr>
            <a:spLocks noGrp="1"/>
          </p:cNvSpPr>
          <p:nvPr>
            <p:ph type="dt" sz="half" idx="10"/>
          </p:nvPr>
        </p:nvSpPr>
        <p:spPr>
          <a:xfrm>
            <a:off x="685800" y="378281"/>
            <a:ext cx="1600200" cy="215444"/>
          </a:xfrm>
        </p:spPr>
        <p:txBody>
          <a:bodyPr/>
          <a:lstStyle/>
          <a:p>
            <a:r>
              <a:rPr lang="en-US"/>
              <a:t>July 2020</a:t>
            </a:r>
            <a:endParaRPr lang="en-US" dirty="0"/>
          </a:p>
        </p:txBody>
      </p:sp>
      <p:sp>
        <p:nvSpPr>
          <p:cNvPr id="5" name="Footer Placeholder 4">
            <a:extLst>
              <a:ext uri="{FF2B5EF4-FFF2-40B4-BE49-F238E27FC236}">
                <a16:creationId xmlns:a16="http://schemas.microsoft.com/office/drawing/2014/main" id="{B2C6138C-7362-4AB1-9A3E-0E112A717102}"/>
              </a:ext>
            </a:extLst>
          </p:cNvPr>
          <p:cNvSpPr>
            <a:spLocks noGrp="1"/>
          </p:cNvSpPr>
          <p:nvPr>
            <p:ph type="ftr" sz="quarter" idx="11"/>
          </p:nvPr>
        </p:nvSpPr>
        <p:spPr>
          <a:xfrm>
            <a:off x="5486400" y="6475413"/>
            <a:ext cx="3124200" cy="184666"/>
          </a:xfrm>
        </p:spPr>
        <p:txBody>
          <a:bodyPr/>
          <a:lstStyle/>
          <a:p>
            <a:r>
              <a:rPr lang="en-US"/>
              <a:t>Tim Godfrey, EPRI</a:t>
            </a:r>
          </a:p>
        </p:txBody>
      </p:sp>
      <p:sp>
        <p:nvSpPr>
          <p:cNvPr id="6" name="Slide Number Placeholder 5">
            <a:extLst>
              <a:ext uri="{FF2B5EF4-FFF2-40B4-BE49-F238E27FC236}">
                <a16:creationId xmlns:a16="http://schemas.microsoft.com/office/drawing/2014/main" id="{5BF2785A-C8B9-427E-A0E0-3F5871FA1564}"/>
              </a:ext>
            </a:extLst>
          </p:cNvPr>
          <p:cNvSpPr>
            <a:spLocks noGrp="1"/>
          </p:cNvSpPr>
          <p:nvPr>
            <p:ph type="sldNum" sz="quarter" idx="12"/>
          </p:nvPr>
        </p:nvSpPr>
        <p:spPr>
          <a:xfrm>
            <a:off x="4533156" y="6475413"/>
            <a:ext cx="153888" cy="184666"/>
          </a:xfrm>
        </p:spPr>
        <p:txBody>
          <a:bodyPr/>
          <a:lstStyle/>
          <a:p>
            <a:fld id="{07EF11DD-EAC9-418C-AFCF-9D5EFABD0DDC}" type="slidenum">
              <a:rPr lang="en-US" smtClean="0"/>
              <a:t>40</a:t>
            </a:fld>
            <a:endParaRPr lang="en-US"/>
          </a:p>
        </p:txBody>
      </p:sp>
    </p:spTree>
    <p:extLst>
      <p:ext uri="{BB962C8B-B14F-4D97-AF65-F5344CB8AC3E}">
        <p14:creationId xmlns:p14="http://schemas.microsoft.com/office/powerpoint/2010/main" val="5648665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10"/>
          </p:nvPr>
        </p:nvSpPr>
        <p:spPr>
          <a:xfrm>
            <a:off x="685800" y="378281"/>
            <a:ext cx="1600200" cy="215444"/>
          </a:xfrm>
        </p:spPr>
        <p:txBody>
          <a:bodyPr/>
          <a:lstStyle/>
          <a:p>
            <a:r>
              <a:rPr lang="en-US" altLang="en-US" dirty="0"/>
              <a:t>July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5486400" y="6475413"/>
            <a:ext cx="3124200" cy="184666"/>
          </a:xfrm>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a:xfrm>
            <a:off x="4355223" y="6475413"/>
            <a:ext cx="509755" cy="184666"/>
          </a:xfrm>
        </p:spPr>
        <p:txBody>
          <a:bodyPr/>
          <a:lstStyle/>
          <a:p>
            <a:r>
              <a:rPr lang="en-US" altLang="en-US"/>
              <a:t>Slide </a:t>
            </a:r>
            <a:fld id="{F9EEA8B6-4152-421A-8DF9-457DEB0C2B56}" type="slidenum">
              <a:rPr lang="en-US" altLang="en-US"/>
              <a:pPr/>
              <a:t>41</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nvPr>
        </p:nvGraphicFramePr>
        <p:xfrm>
          <a:off x="971550" y="1885950"/>
          <a:ext cx="6915150" cy="3543298"/>
        </p:xfrm>
        <a:graphic>
          <a:graphicData uri="http://schemas.openxmlformats.org/drawingml/2006/table">
            <a:tbl>
              <a:tblPr firstRow="1" bandRow="1">
                <a:tableStyleId>{5C22544A-7EE6-4342-B048-85BDC9FD1C3A}</a:tableStyleId>
              </a:tblPr>
              <a:tblGrid>
                <a:gridCol w="5200650">
                  <a:extLst>
                    <a:ext uri="{9D8B030D-6E8A-4147-A177-3AD203B41FA5}">
                      <a16:colId xmlns:a16="http://schemas.microsoft.com/office/drawing/2014/main" val="3384751907"/>
                    </a:ext>
                  </a:extLst>
                </a:gridCol>
                <a:gridCol w="1714500">
                  <a:extLst>
                    <a:ext uri="{9D8B030D-6E8A-4147-A177-3AD203B41FA5}">
                      <a16:colId xmlns:a16="http://schemas.microsoft.com/office/drawing/2014/main" val="2633383389"/>
                    </a:ext>
                  </a:extLst>
                </a:gridCol>
              </a:tblGrid>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68580" marR="68580" marT="34290" marB="34290"/>
                </a:tc>
                <a:tc>
                  <a:txBody>
                    <a:bodyPr/>
                    <a:lstStyle/>
                    <a:p>
                      <a:r>
                        <a:rPr lang="en-US" sz="1800" dirty="0"/>
                        <a:t>Date</a:t>
                      </a:r>
                    </a:p>
                  </a:txBody>
                  <a:tcPr marL="68580" marR="68580" marT="34290" marB="34290"/>
                </a:tc>
                <a:extLst>
                  <a:ext uri="{0D108BD9-81ED-4DB2-BD59-A6C34878D82A}">
                    <a16:rowId xmlns:a16="http://schemas.microsoft.com/office/drawing/2014/main" val="4207709845"/>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68580" marR="68580" marT="34290" marB="34290"/>
                </a:tc>
                <a:tc>
                  <a:txBody>
                    <a:bodyPr/>
                    <a:lstStyle/>
                    <a:p>
                      <a:r>
                        <a:rPr lang="en-US" sz="1800" dirty="0">
                          <a:solidFill>
                            <a:schemeClr val="bg1">
                              <a:lumMod val="65000"/>
                            </a:schemeClr>
                          </a:solidFill>
                        </a:rPr>
                        <a:t>January 2020</a:t>
                      </a:r>
                    </a:p>
                  </a:txBody>
                  <a:tcPr marL="68580" marR="68580" marT="34290" marB="34290"/>
                </a:tc>
                <a:extLst>
                  <a:ext uri="{0D108BD9-81ED-4DB2-BD59-A6C34878D82A}">
                    <a16:rowId xmlns:a16="http://schemas.microsoft.com/office/drawing/2014/main" val="1668596901"/>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SRD Approval</a:t>
                      </a:r>
                    </a:p>
                  </a:txBody>
                  <a:tcPr marL="68580" marR="68580" marT="34290" marB="34290"/>
                </a:tc>
                <a:tc>
                  <a:txBody>
                    <a:bodyPr/>
                    <a:lstStyle/>
                    <a:p>
                      <a:r>
                        <a:rPr lang="en-US" sz="1800" dirty="0"/>
                        <a:t>Nov 2020</a:t>
                      </a:r>
                    </a:p>
                  </a:txBody>
                  <a:tcPr marL="68580" marR="68580" marT="34290" marB="34290"/>
                </a:tc>
                <a:extLst>
                  <a:ext uri="{0D108BD9-81ED-4DB2-BD59-A6C34878D82A}">
                    <a16:rowId xmlns:a16="http://schemas.microsoft.com/office/drawing/2014/main" val="3428218732"/>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SDD Approval</a:t>
                      </a:r>
                    </a:p>
                  </a:txBody>
                  <a:tcPr marL="68580" marR="68580" marT="34290" marB="34290"/>
                </a:tc>
                <a:tc>
                  <a:txBody>
                    <a:bodyPr/>
                    <a:lstStyle/>
                    <a:p>
                      <a:r>
                        <a:rPr lang="en-US" sz="1800" dirty="0"/>
                        <a:t>May 2021</a:t>
                      </a:r>
                    </a:p>
                  </a:txBody>
                  <a:tcPr marL="68580" marR="68580" marT="34290" marB="34290"/>
                </a:tc>
                <a:extLst>
                  <a:ext uri="{0D108BD9-81ED-4DB2-BD59-A6C34878D82A}">
                    <a16:rowId xmlns:a16="http://schemas.microsoft.com/office/drawing/2014/main" val="3689323579"/>
                  </a:ext>
                </a:extLst>
              </a:tr>
              <a:tr h="393700">
                <a:tc>
                  <a:txBody>
                    <a:bodyPr/>
                    <a:lstStyle/>
                    <a:p>
                      <a:r>
                        <a:rPr lang="en-US" sz="1800" dirty="0"/>
                        <a:t>Informal TG review of draft</a:t>
                      </a:r>
                    </a:p>
                  </a:txBody>
                  <a:tcPr marL="68580" marR="68580" marT="34290" marB="34290"/>
                </a:tc>
                <a:tc>
                  <a:txBody>
                    <a:bodyPr/>
                    <a:lstStyle/>
                    <a:p>
                      <a:r>
                        <a:rPr lang="en-US" sz="1800" dirty="0"/>
                        <a:t>Sept 2021</a:t>
                      </a:r>
                    </a:p>
                  </a:txBody>
                  <a:tcPr marL="68580" marR="68580" marT="34290" marB="34290"/>
                </a:tc>
                <a:extLst>
                  <a:ext uri="{0D108BD9-81ED-4DB2-BD59-A6C34878D82A}">
                    <a16:rowId xmlns:a16="http://schemas.microsoft.com/office/drawing/2014/main" val="1866948594"/>
                  </a:ext>
                </a:extLst>
              </a:tr>
              <a:tr h="393700">
                <a:tc>
                  <a:txBody>
                    <a:bodyPr/>
                    <a:lstStyle/>
                    <a:p>
                      <a:r>
                        <a:rPr lang="en-US" sz="1800" dirty="0"/>
                        <a:t>Working Group Letter Ballot</a:t>
                      </a:r>
                    </a:p>
                  </a:txBody>
                  <a:tcPr marL="68580" marR="68580" marT="34290" marB="34290"/>
                </a:tc>
                <a:tc>
                  <a:txBody>
                    <a:bodyPr/>
                    <a:lstStyle/>
                    <a:p>
                      <a:r>
                        <a:rPr lang="en-US" sz="1800" dirty="0"/>
                        <a:t>Nov 2021</a:t>
                      </a:r>
                    </a:p>
                  </a:txBody>
                  <a:tcPr marL="68580" marR="68580" marT="34290" marB="34290"/>
                </a:tc>
                <a:extLst>
                  <a:ext uri="{0D108BD9-81ED-4DB2-BD59-A6C34878D82A}">
                    <a16:rowId xmlns:a16="http://schemas.microsoft.com/office/drawing/2014/main" val="634721270"/>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Working Group Recirculation Letter Ballot</a:t>
                      </a:r>
                    </a:p>
                  </a:txBody>
                  <a:tcPr marL="68580" marR="68580" marT="34290" marB="34290"/>
                </a:tc>
                <a:tc>
                  <a:txBody>
                    <a:bodyPr/>
                    <a:lstStyle/>
                    <a:p>
                      <a:r>
                        <a:rPr lang="en-US" sz="1800" dirty="0"/>
                        <a:t>Mar 2022</a:t>
                      </a:r>
                    </a:p>
                  </a:txBody>
                  <a:tcPr marL="68580" marR="68580" marT="34290" marB="34290"/>
                </a:tc>
                <a:extLst>
                  <a:ext uri="{0D108BD9-81ED-4DB2-BD59-A6C34878D82A}">
                    <a16:rowId xmlns:a16="http://schemas.microsoft.com/office/drawing/2014/main" val="1970946961"/>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SA Ballot</a:t>
                      </a:r>
                    </a:p>
                  </a:txBody>
                  <a:tcPr marL="68580" marR="68580" marT="34290" marB="34290"/>
                </a:tc>
                <a:tc>
                  <a:txBody>
                    <a:bodyPr/>
                    <a:lstStyle/>
                    <a:p>
                      <a:r>
                        <a:rPr lang="en-US" sz="1800" dirty="0"/>
                        <a:t>Sept 2022</a:t>
                      </a:r>
                    </a:p>
                  </a:txBody>
                  <a:tcPr marL="68580" marR="68580" marT="34290" marB="34290"/>
                </a:tc>
                <a:extLst>
                  <a:ext uri="{0D108BD9-81ED-4DB2-BD59-A6C34878D82A}">
                    <a16:rowId xmlns:a16="http://schemas.microsoft.com/office/drawing/2014/main" val="1018105641"/>
                  </a:ext>
                </a:extLst>
              </a:tr>
              <a:tr h="3937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68580" marR="68580" marT="34290" marB="34290"/>
                </a:tc>
                <a:tc>
                  <a:txBody>
                    <a:bodyPr/>
                    <a:lstStyle/>
                    <a:p>
                      <a:r>
                        <a:rPr lang="en-US" sz="1800" dirty="0"/>
                        <a:t>March 2023</a:t>
                      </a:r>
                    </a:p>
                  </a:txBody>
                  <a:tcPr marL="68580" marR="68580" marT="34290" marB="34290"/>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8058150" y="4247022"/>
            <a:ext cx="971550" cy="8001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8058150" y="2528154"/>
            <a:ext cx="733806" cy="729396"/>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Assign Editor</a:t>
            </a:r>
          </a:p>
        </p:txBody>
      </p:sp>
    </p:spTree>
    <p:extLst>
      <p:ext uri="{BB962C8B-B14F-4D97-AF65-F5344CB8AC3E}">
        <p14:creationId xmlns:p14="http://schemas.microsoft.com/office/powerpoint/2010/main" val="14226157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lstStyle/>
          <a:p>
            <a:r>
              <a:rPr lang="en-US" dirty="0"/>
              <a:t>Possible cadence through end of 2020?</a:t>
            </a:r>
          </a:p>
          <a:p>
            <a:endParaRPr lang="en-US" dirty="0"/>
          </a:p>
          <a:p>
            <a:r>
              <a:rPr lang="en-US" dirty="0"/>
              <a:t>August 13   11am Pacific, 2pm Eastern</a:t>
            </a:r>
          </a:p>
          <a:p>
            <a:r>
              <a:rPr lang="en-US" dirty="0"/>
              <a:t>Sept 17	 11am Pacific, 2pm Eastern</a:t>
            </a:r>
          </a:p>
          <a:p>
            <a:r>
              <a:rPr lang="en-US" dirty="0"/>
              <a:t>Oct 15	 11am Pacific, 2pm Eastern</a:t>
            </a:r>
          </a:p>
          <a:p>
            <a:r>
              <a:rPr lang="en-US" dirty="0"/>
              <a:t>Nov 12  (Week of IEEE 802 Electronic Plenary)  time TBD </a:t>
            </a:r>
          </a:p>
          <a:p>
            <a:pPr lvl="1"/>
            <a:r>
              <a:rPr lang="en-US" dirty="0"/>
              <a:t>Can have more meetings in the week if needed</a:t>
            </a:r>
          </a:p>
          <a:p>
            <a:r>
              <a:rPr lang="en-US" dirty="0"/>
              <a:t>Dec 3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10"/>
          </p:nvPr>
        </p:nvSpPr>
        <p:spPr>
          <a:xfrm>
            <a:off x="685800" y="378281"/>
            <a:ext cx="1600200" cy="215444"/>
          </a:xfrm>
        </p:spPr>
        <p:txBody>
          <a:bodyPr/>
          <a:lstStyle/>
          <a:p>
            <a:r>
              <a:rPr lang="en-US" dirty="0"/>
              <a:t>July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5486400" y="6475413"/>
            <a:ext cx="3124200" cy="184666"/>
          </a:xfrm>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a:xfrm>
            <a:off x="4533156" y="6475413"/>
            <a:ext cx="153888" cy="184666"/>
          </a:xfrm>
        </p:spPr>
        <p:txBody>
          <a:bodyPr/>
          <a:lstStyle/>
          <a:p>
            <a:fld id="{07EF11DD-EAC9-418C-AFCF-9D5EFABD0DDC}" type="slidenum">
              <a:rPr lang="en-US" smtClean="0"/>
              <a:t>42</a:t>
            </a:fld>
            <a:endParaRPr lang="en-US"/>
          </a:p>
        </p:txBody>
      </p:sp>
    </p:spTree>
    <p:extLst>
      <p:ext uri="{BB962C8B-B14F-4D97-AF65-F5344CB8AC3E}">
        <p14:creationId xmlns:p14="http://schemas.microsoft.com/office/powerpoint/2010/main" val="40123632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xfrm>
            <a:off x="514350" y="1140961"/>
            <a:ext cx="1200150" cy="161583"/>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charset="0"/>
                <a:ea typeface="ＭＳ Ｐゴシック" charset="0"/>
              </a:defRPr>
            </a:lvl1pPr>
            <a:lvl2pPr marL="557213" indent="-214313">
              <a:defRPr sz="2400">
                <a:solidFill>
                  <a:schemeClr val="tx1"/>
                </a:solidFill>
                <a:latin typeface="Times New Roman" charset="0"/>
                <a:ea typeface="ＭＳ Ｐゴシック" charset="0"/>
              </a:defRPr>
            </a:lvl2pPr>
            <a:lvl3pPr marL="857250" indent="-171450">
              <a:defRPr sz="2400">
                <a:solidFill>
                  <a:schemeClr val="tx1"/>
                </a:solidFill>
                <a:latin typeface="Times New Roman" charset="0"/>
                <a:ea typeface="ＭＳ Ｐゴシック" charset="0"/>
              </a:defRPr>
            </a:lvl3pPr>
            <a:lvl4pPr marL="1200150" indent="-171450">
              <a:defRPr sz="2400">
                <a:solidFill>
                  <a:schemeClr val="tx1"/>
                </a:solidFill>
                <a:latin typeface="Times New Roman" charset="0"/>
                <a:ea typeface="ＭＳ Ｐゴシック" charset="0"/>
              </a:defRPr>
            </a:lvl4pPr>
            <a:lvl5pPr marL="1543050" indent="-171450">
              <a:defRPr sz="2400">
                <a:solidFill>
                  <a:schemeClr val="tx1"/>
                </a:solidFill>
                <a:latin typeface="Times New Roman" charset="0"/>
                <a:ea typeface="ＭＳ Ｐゴシック" charset="0"/>
              </a:defRPr>
            </a:lvl5pPr>
            <a:lvl6pPr marL="1885950" indent="-171450" eaLnBrk="0" fontAlgn="base" hangingPunct="0">
              <a:spcBef>
                <a:spcPct val="0"/>
              </a:spcBef>
              <a:spcAft>
                <a:spcPct val="0"/>
              </a:spcAft>
              <a:defRPr sz="2400">
                <a:solidFill>
                  <a:schemeClr val="tx1"/>
                </a:solidFill>
                <a:latin typeface="Times New Roman" charset="0"/>
                <a:ea typeface="ＭＳ Ｐゴシック" charset="0"/>
              </a:defRPr>
            </a:lvl6pPr>
            <a:lvl7pPr marL="2228850" indent="-171450" eaLnBrk="0" fontAlgn="base" hangingPunct="0">
              <a:spcBef>
                <a:spcPct val="0"/>
              </a:spcBef>
              <a:spcAft>
                <a:spcPct val="0"/>
              </a:spcAft>
              <a:defRPr sz="2400">
                <a:solidFill>
                  <a:schemeClr val="tx1"/>
                </a:solidFill>
                <a:latin typeface="Times New Roman" charset="0"/>
                <a:ea typeface="ＭＳ Ｐゴシック" charset="0"/>
              </a:defRPr>
            </a:lvl7pPr>
            <a:lvl8pPr marL="2571750" indent="-171450" eaLnBrk="0" fontAlgn="base" hangingPunct="0">
              <a:spcBef>
                <a:spcPct val="0"/>
              </a:spcBef>
              <a:spcAft>
                <a:spcPct val="0"/>
              </a:spcAft>
              <a:defRPr sz="2400">
                <a:solidFill>
                  <a:schemeClr val="tx1"/>
                </a:solidFill>
                <a:latin typeface="Times New Roman" charset="0"/>
                <a:ea typeface="ＭＳ Ｐゴシック" charset="0"/>
              </a:defRPr>
            </a:lvl8pPr>
            <a:lvl9pPr marL="2914650" indent="-17145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US" sz="1050" dirty="0"/>
              <a:t>July 2020</a:t>
            </a:r>
          </a:p>
        </p:txBody>
      </p:sp>
      <p:sp>
        <p:nvSpPr>
          <p:cNvPr id="10243" name="Footer Placeholder 5"/>
          <p:cNvSpPr>
            <a:spLocks noGrp="1"/>
          </p:cNvSpPr>
          <p:nvPr>
            <p:ph type="ftr" sz="quarter" idx="11"/>
          </p:nvPr>
        </p:nvSpPr>
        <p:spPr>
          <a:xfrm>
            <a:off x="4114800" y="5713810"/>
            <a:ext cx="2343150" cy="138499"/>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charset="0"/>
                <a:ea typeface="ＭＳ Ｐゴシック" charset="0"/>
              </a:defRPr>
            </a:lvl1pPr>
            <a:lvl2pPr marL="557213" indent="-214313">
              <a:defRPr sz="2400">
                <a:solidFill>
                  <a:schemeClr val="tx1"/>
                </a:solidFill>
                <a:latin typeface="Times New Roman" charset="0"/>
                <a:ea typeface="ＭＳ Ｐゴシック" charset="0"/>
              </a:defRPr>
            </a:lvl2pPr>
            <a:lvl3pPr marL="857250" indent="-171450">
              <a:defRPr sz="2400">
                <a:solidFill>
                  <a:schemeClr val="tx1"/>
                </a:solidFill>
                <a:latin typeface="Times New Roman" charset="0"/>
                <a:ea typeface="ＭＳ Ｐゴシック" charset="0"/>
              </a:defRPr>
            </a:lvl3pPr>
            <a:lvl4pPr marL="1200150" indent="-171450">
              <a:defRPr sz="2400">
                <a:solidFill>
                  <a:schemeClr val="tx1"/>
                </a:solidFill>
                <a:latin typeface="Times New Roman" charset="0"/>
                <a:ea typeface="ＭＳ Ｐゴシック" charset="0"/>
              </a:defRPr>
            </a:lvl4pPr>
            <a:lvl5pPr marL="1543050" indent="-171450">
              <a:defRPr sz="2400">
                <a:solidFill>
                  <a:schemeClr val="tx1"/>
                </a:solidFill>
                <a:latin typeface="Times New Roman" charset="0"/>
                <a:ea typeface="ＭＳ Ｐゴシック" charset="0"/>
              </a:defRPr>
            </a:lvl5pPr>
            <a:lvl6pPr marL="1885950" indent="-171450" eaLnBrk="0" fontAlgn="base" hangingPunct="0">
              <a:spcBef>
                <a:spcPct val="0"/>
              </a:spcBef>
              <a:spcAft>
                <a:spcPct val="0"/>
              </a:spcAft>
              <a:defRPr sz="2400">
                <a:solidFill>
                  <a:schemeClr val="tx1"/>
                </a:solidFill>
                <a:latin typeface="Times New Roman" charset="0"/>
                <a:ea typeface="ＭＳ Ｐゴシック" charset="0"/>
              </a:defRPr>
            </a:lvl6pPr>
            <a:lvl7pPr marL="2228850" indent="-171450" eaLnBrk="0" fontAlgn="base" hangingPunct="0">
              <a:spcBef>
                <a:spcPct val="0"/>
              </a:spcBef>
              <a:spcAft>
                <a:spcPct val="0"/>
              </a:spcAft>
              <a:defRPr sz="2400">
                <a:solidFill>
                  <a:schemeClr val="tx1"/>
                </a:solidFill>
                <a:latin typeface="Times New Roman" charset="0"/>
                <a:ea typeface="ＭＳ Ｐゴシック" charset="0"/>
              </a:defRPr>
            </a:lvl7pPr>
            <a:lvl8pPr marL="2571750" indent="-171450" eaLnBrk="0" fontAlgn="base" hangingPunct="0">
              <a:spcBef>
                <a:spcPct val="0"/>
              </a:spcBef>
              <a:spcAft>
                <a:spcPct val="0"/>
              </a:spcAft>
              <a:defRPr sz="2400">
                <a:solidFill>
                  <a:schemeClr val="tx1"/>
                </a:solidFill>
                <a:latin typeface="Times New Roman" charset="0"/>
                <a:ea typeface="ＭＳ Ｐゴシック" charset="0"/>
              </a:defRPr>
            </a:lvl8pPr>
            <a:lvl9pPr marL="2914650" indent="-171450" eaLnBrk="0" fontAlgn="base" hangingPunct="0">
              <a:spcBef>
                <a:spcPct val="0"/>
              </a:spcBef>
              <a:spcAft>
                <a:spcPct val="0"/>
              </a:spcAft>
              <a:defRPr sz="2400">
                <a:solidFill>
                  <a:schemeClr val="tx1"/>
                </a:solidFill>
                <a:latin typeface="Times New Roman" charset="0"/>
                <a:ea typeface="ＭＳ Ｐゴシック" charset="0"/>
              </a:defRPr>
            </a:lvl9pPr>
          </a:lstStyle>
          <a:p>
            <a:pPr>
              <a:defRPr/>
            </a:pPr>
            <a:r>
              <a:rPr lang="en-US" sz="900"/>
              <a:t>Tim Godfrey, EPRI</a:t>
            </a:r>
          </a:p>
        </p:txBody>
      </p:sp>
      <p:sp>
        <p:nvSpPr>
          <p:cNvPr id="10244" name="Slide Number Placeholder 6"/>
          <p:cNvSpPr>
            <a:spLocks noGrp="1"/>
          </p:cNvSpPr>
          <p:nvPr>
            <p:ph type="sldNum" sz="quarter" idx="12"/>
          </p:nvPr>
        </p:nvSpPr>
        <p:spPr>
          <a:xfrm>
            <a:off x="3266818" y="5713810"/>
            <a:ext cx="381516" cy="138499"/>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2400">
                <a:solidFill>
                  <a:schemeClr val="tx1"/>
                </a:solidFill>
                <a:latin typeface="Times New Roman" pitchFamily="18" charset="0"/>
                <a:ea typeface="ＭＳ Ｐゴシック" pitchFamily="34" charset="-128"/>
              </a:defRPr>
            </a:lvl1pPr>
            <a:lvl2pPr marL="557213" indent="-214313">
              <a:defRPr sz="2400">
                <a:solidFill>
                  <a:schemeClr val="tx1"/>
                </a:solidFill>
                <a:latin typeface="Times New Roman" pitchFamily="18" charset="0"/>
                <a:ea typeface="ＭＳ Ｐゴシック" pitchFamily="34" charset="-128"/>
              </a:defRPr>
            </a:lvl2pPr>
            <a:lvl3pPr marL="857250" indent="-171450">
              <a:defRPr sz="2400">
                <a:solidFill>
                  <a:schemeClr val="tx1"/>
                </a:solidFill>
                <a:latin typeface="Times New Roman" pitchFamily="18" charset="0"/>
                <a:ea typeface="ＭＳ Ｐゴシック" pitchFamily="34" charset="-128"/>
              </a:defRPr>
            </a:lvl3pPr>
            <a:lvl4pPr marL="1200150" indent="-171450">
              <a:defRPr sz="2400">
                <a:solidFill>
                  <a:schemeClr val="tx1"/>
                </a:solidFill>
                <a:latin typeface="Times New Roman" pitchFamily="18" charset="0"/>
                <a:ea typeface="ＭＳ Ｐゴシック" pitchFamily="34" charset="-128"/>
              </a:defRPr>
            </a:lvl4pPr>
            <a:lvl5pPr marL="1543050" indent="-171450">
              <a:defRPr sz="2400">
                <a:solidFill>
                  <a:schemeClr val="tx1"/>
                </a:solidFill>
                <a:latin typeface="Times New Roman" pitchFamily="18" charset="0"/>
                <a:ea typeface="ＭＳ Ｐゴシック" pitchFamily="34" charset="-128"/>
              </a:defRPr>
            </a:lvl5pPr>
            <a:lvl6pPr marL="1885950" indent="-171450" eaLnBrk="0" fontAlgn="base" hangingPunct="0">
              <a:spcBef>
                <a:spcPct val="0"/>
              </a:spcBef>
              <a:spcAft>
                <a:spcPct val="0"/>
              </a:spcAft>
              <a:defRPr sz="2400">
                <a:solidFill>
                  <a:schemeClr val="tx1"/>
                </a:solidFill>
                <a:latin typeface="Times New Roman" pitchFamily="18" charset="0"/>
                <a:ea typeface="ＭＳ Ｐゴシック" pitchFamily="34" charset="-128"/>
              </a:defRPr>
            </a:lvl6pPr>
            <a:lvl7pPr marL="2228850" indent="-171450" eaLnBrk="0" fontAlgn="base" hangingPunct="0">
              <a:spcBef>
                <a:spcPct val="0"/>
              </a:spcBef>
              <a:spcAft>
                <a:spcPct val="0"/>
              </a:spcAft>
              <a:defRPr sz="2400">
                <a:solidFill>
                  <a:schemeClr val="tx1"/>
                </a:solidFill>
                <a:latin typeface="Times New Roman" pitchFamily="18" charset="0"/>
                <a:ea typeface="ＭＳ Ｐゴシック" pitchFamily="34" charset="-128"/>
              </a:defRPr>
            </a:lvl7pPr>
            <a:lvl8pPr marL="2571750" indent="-171450" eaLnBrk="0" fontAlgn="base" hangingPunct="0">
              <a:spcBef>
                <a:spcPct val="0"/>
              </a:spcBef>
              <a:spcAft>
                <a:spcPct val="0"/>
              </a:spcAft>
              <a:defRPr sz="2400">
                <a:solidFill>
                  <a:schemeClr val="tx1"/>
                </a:solidFill>
                <a:latin typeface="Times New Roman" pitchFamily="18" charset="0"/>
                <a:ea typeface="ＭＳ Ｐゴシック" pitchFamily="34" charset="-128"/>
              </a:defRPr>
            </a:lvl8pPr>
            <a:lvl9pPr marL="2914650" indent="-171450" eaLnBrk="0" fontAlgn="base" hangingPunct="0">
              <a:spcBef>
                <a:spcPct val="0"/>
              </a:spcBef>
              <a:spcAft>
                <a:spcPct val="0"/>
              </a:spcAft>
              <a:defRPr sz="2400">
                <a:solidFill>
                  <a:schemeClr val="tx1"/>
                </a:solidFill>
                <a:latin typeface="Times New Roman" pitchFamily="18" charset="0"/>
                <a:ea typeface="ＭＳ Ｐゴシック" pitchFamily="34" charset="-128"/>
              </a:defRPr>
            </a:lvl9pPr>
          </a:lstStyle>
          <a:p>
            <a:pPr>
              <a:defRPr/>
            </a:pPr>
            <a:r>
              <a:rPr lang="en-US" sz="900"/>
              <a:t>Slide </a:t>
            </a:r>
            <a:fld id="{219C1867-47CF-411F-B0EE-95650A4BE4CC}" type="slidenum">
              <a:rPr lang="en-US" sz="900"/>
              <a:pPr>
                <a:defRPr/>
              </a:pPr>
              <a:t>43</a:t>
            </a:fld>
            <a:endParaRPr lang="en-US" sz="900"/>
          </a:p>
        </p:txBody>
      </p:sp>
      <p:sp>
        <p:nvSpPr>
          <p:cNvPr id="10245" name="Rectangle 2"/>
          <p:cNvSpPr>
            <a:spLocks noGrp="1" noChangeArrowheads="1"/>
          </p:cNvSpPr>
          <p:nvPr>
            <p:ph type="title"/>
          </p:nvPr>
        </p:nvSpPr>
        <p:spPr>
          <a:xfrm>
            <a:off x="1085850" y="1173032"/>
            <a:ext cx="5829300" cy="8001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085850" y="2114550"/>
            <a:ext cx="6972300" cy="3371850"/>
          </a:xfrm>
        </p:spPr>
        <p:txBody>
          <a:bodyPr>
            <a:normAutofit/>
          </a:bodyPr>
          <a:lstStyle/>
          <a:p>
            <a:r>
              <a:rPr lang="en-US" sz="1500" strike="sngStrike" dirty="0">
                <a:solidFill>
                  <a:srgbClr val="FF0000"/>
                </a:solidFill>
              </a:rPr>
              <a:t>July 12-17, 2020, Sheraton Centre Montreal, Montreal Canada, </a:t>
            </a:r>
            <a:r>
              <a:rPr lang="en-US" sz="1500" i="1" strike="sngStrike" dirty="0">
                <a:solidFill>
                  <a:srgbClr val="FF0000"/>
                </a:solidFill>
              </a:rPr>
              <a:t>802 Plenary Session.</a:t>
            </a:r>
            <a:endParaRPr lang="en-US" sz="1500" strike="sngStrike" dirty="0">
              <a:solidFill>
                <a:srgbClr val="FF0000"/>
              </a:solidFill>
            </a:endParaRPr>
          </a:p>
          <a:p>
            <a:r>
              <a:rPr lang="en-US" sz="1500" strike="sngStrike" dirty="0">
                <a:solidFill>
                  <a:srgbClr val="FF0000"/>
                </a:solidFill>
              </a:rPr>
              <a:t>September 13-18, 2020, Grand Hyatt Atlanta in Buckhead, Atlanta, Georgia, </a:t>
            </a:r>
            <a:r>
              <a:rPr lang="en-US" sz="1500" i="1" strike="sngStrike" dirty="0">
                <a:solidFill>
                  <a:srgbClr val="FF0000"/>
                </a:solidFill>
              </a:rPr>
              <a:t>802 Wireless Interim Session.</a:t>
            </a:r>
            <a:endParaRPr lang="en-US" sz="1500" strike="sngStrike" dirty="0">
              <a:solidFill>
                <a:srgbClr val="FF0000"/>
              </a:solidFill>
            </a:endParaRPr>
          </a:p>
          <a:p>
            <a:r>
              <a:rPr lang="en-US" sz="1500" strike="sngStrike" dirty="0">
                <a:solidFill>
                  <a:srgbClr val="FF0000"/>
                </a:solidFill>
              </a:rPr>
              <a:t>November 18-13, 2020, Marriott Marquis Queen's Park,  Bangkok, Thailand, </a:t>
            </a:r>
            <a:r>
              <a:rPr lang="en-US" sz="1500" i="1" strike="sngStrike" dirty="0">
                <a:solidFill>
                  <a:srgbClr val="FF0000"/>
                </a:solidFill>
              </a:rPr>
              <a:t>802 Plenary Session.</a:t>
            </a:r>
            <a:endParaRPr lang="en-US" sz="1500" strike="sngStrike" dirty="0">
              <a:solidFill>
                <a:srgbClr val="FF0000"/>
              </a:solidFill>
            </a:endParaRPr>
          </a:p>
          <a:p>
            <a:r>
              <a:rPr lang="en-US" sz="1500" dirty="0"/>
              <a:t>January 12-14, 2021, Hotel Irvine, Irvine, California </a:t>
            </a:r>
            <a:r>
              <a:rPr lang="en-US" sz="1500" i="1" dirty="0"/>
              <a:t>802 Wireless Interim Session.</a:t>
            </a:r>
            <a:endParaRPr lang="en-US" sz="1500" dirty="0"/>
          </a:p>
          <a:p>
            <a:pPr>
              <a:defRPr/>
            </a:pPr>
            <a:endParaRPr lang="en-US" sz="1500" dirty="0"/>
          </a:p>
          <a:p>
            <a:pPr>
              <a:defRPr/>
            </a:pPr>
            <a:r>
              <a:rPr lang="en-US" sz="1500" dirty="0"/>
              <a:t>802.16t meets on Tuesday-Thursday during face to face meeting sessions.</a:t>
            </a:r>
          </a:p>
          <a:p>
            <a:pPr>
              <a:defRPr/>
            </a:pPr>
            <a:endParaRPr lang="en-US" sz="15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7943850" y="2105091"/>
            <a:ext cx="1412566" cy="461665"/>
          </a:xfrm>
          <a:prstGeom prst="rect">
            <a:avLst/>
          </a:prstGeom>
          <a:solidFill>
            <a:srgbClr val="FFFF00"/>
          </a:solidFill>
        </p:spPr>
        <p:txBody>
          <a:bodyPr wrap="none" rtlCol="0">
            <a:spAutoFit/>
          </a:bodyPr>
          <a:lstStyle/>
          <a:p>
            <a:r>
              <a:rPr lang="en-US" sz="2400"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7943850" y="2520203"/>
            <a:ext cx="1412566" cy="461665"/>
          </a:xfrm>
          <a:prstGeom prst="rect">
            <a:avLst/>
          </a:prstGeom>
          <a:solidFill>
            <a:srgbClr val="FFFF00"/>
          </a:solidFill>
        </p:spPr>
        <p:txBody>
          <a:bodyPr wrap="none" rtlCol="0">
            <a:spAutoFit/>
          </a:bodyPr>
          <a:lstStyle/>
          <a:p>
            <a:r>
              <a:rPr lang="en-US" sz="2400"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7943849" y="2935314"/>
            <a:ext cx="1412566" cy="461665"/>
          </a:xfrm>
          <a:prstGeom prst="rect">
            <a:avLst/>
          </a:prstGeom>
          <a:solidFill>
            <a:srgbClr val="FFFF00"/>
          </a:solidFill>
        </p:spPr>
        <p:txBody>
          <a:bodyPr wrap="none" rtlCol="0">
            <a:spAutoFit/>
          </a:bodyPr>
          <a:lstStyle/>
          <a:p>
            <a:r>
              <a:rPr lang="en-US" sz="2400" dirty="0"/>
              <a:t>Cancelled</a:t>
            </a:r>
          </a:p>
        </p:txBody>
      </p:sp>
    </p:spTree>
    <p:extLst>
      <p:ext uri="{BB962C8B-B14F-4D97-AF65-F5344CB8AC3E}">
        <p14:creationId xmlns:p14="http://schemas.microsoft.com/office/powerpoint/2010/main" val="16029339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Spectrum Sharing Closing Report</a:t>
            </a:r>
          </a:p>
        </p:txBody>
      </p:sp>
      <p:sp>
        <p:nvSpPr>
          <p:cNvPr id="3" name="Inhaltsplatzhalter 2"/>
          <p:cNvSpPr>
            <a:spLocks noGrp="1"/>
          </p:cNvSpPr>
          <p:nvPr>
            <p:ph idx="1"/>
          </p:nvPr>
        </p:nvSpPr>
        <p:spPr>
          <a:xfrm>
            <a:off x="467544" y="2186862"/>
            <a:ext cx="8424936" cy="3086100"/>
          </a:xfrm>
        </p:spPr>
        <p:txBody>
          <a:bodyPr/>
          <a:lstStyle/>
          <a:p>
            <a:pPr marL="0" indent="0">
              <a:buNone/>
            </a:pPr>
            <a:r>
              <a:rPr lang="en-US" sz="1800" dirty="0"/>
              <a:t>Accomplishments:</a:t>
            </a:r>
          </a:p>
          <a:p>
            <a:r>
              <a:rPr lang="en-US" sz="1800" dirty="0"/>
              <a:t>Sponsor Ballot on Draft 5 Completed</a:t>
            </a:r>
          </a:p>
          <a:p>
            <a:r>
              <a:rPr lang="en-US" sz="1800" dirty="0"/>
              <a:t>Addressed and Resolved the Comments</a:t>
            </a:r>
          </a:p>
          <a:p>
            <a:r>
              <a:rPr lang="en-US" sz="1800" dirty="0"/>
              <a:t>Started the Sponsor Ballot Re-circ on Draft 6 – The Sponsor Ballot Re-circ on Draft 6 ended on July 15</a:t>
            </a:r>
            <a:r>
              <a:rPr lang="en-US" sz="1800" baseline="30000" dirty="0"/>
              <a:t>th</a:t>
            </a:r>
            <a:r>
              <a:rPr lang="en-US" sz="1800" dirty="0"/>
              <a:t> 2020. </a:t>
            </a:r>
          </a:p>
          <a:p>
            <a:pPr lvl="1"/>
            <a:endParaRPr lang="en-US" sz="1800" dirty="0"/>
          </a:p>
          <a:p>
            <a:pPr lvl="1"/>
            <a:endParaRPr lang="en-US" sz="1800" dirty="0"/>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2020</a:t>
            </a:r>
          </a:p>
        </p:txBody>
      </p:sp>
      <p:sp>
        <p:nvSpPr>
          <p:cNvPr id="6" name="Foliennummernplatzhalter 5"/>
          <p:cNvSpPr>
            <a:spLocks noGrp="1"/>
          </p:cNvSpPr>
          <p:nvPr>
            <p:ph type="sldNum" sz="quarter" idx="12"/>
          </p:nvPr>
        </p:nvSpPr>
        <p:spPr>
          <a:xfrm>
            <a:off x="4393696" y="5713810"/>
            <a:ext cx="432812" cy="184666"/>
          </a:xfrm>
        </p:spPr>
        <p:txBody>
          <a:bodyPr/>
          <a:lstStyle/>
          <a:p>
            <a:pPr>
              <a:defRPr/>
            </a:pPr>
            <a:r>
              <a:rPr lang="en-US" altLang="en-US"/>
              <a:t>Slide </a:t>
            </a:r>
            <a:fld id="{D9B19BB7-5E5C-4FE2-8325-CBE2EDC1721D}" type="slidenum">
              <a:rPr lang="en-US" altLang="en-US" smtClean="0"/>
              <a:pPr>
                <a:defRPr/>
              </a:pPr>
              <a:t>44</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6225294" y="5713810"/>
            <a:ext cx="2343150" cy="369332"/>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8473081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3784" y="1403520"/>
            <a:ext cx="7776864" cy="800100"/>
          </a:xfrm>
        </p:spPr>
        <p:txBody>
          <a:bodyPr/>
          <a:lstStyle/>
          <a:p>
            <a:r>
              <a:rPr lang="en-US" sz="2400" dirty="0"/>
              <a:t>TG22 Spectrum Sharing Closing Report</a:t>
            </a:r>
            <a:br>
              <a:rPr lang="en-US" sz="2400" dirty="0">
                <a:solidFill>
                  <a:srgbClr val="006600"/>
                </a:solidFill>
                <a:latin typeface="Arial Narrow" panose="020B0606020202030204" pitchFamily="34" charset="0"/>
              </a:rPr>
            </a:br>
            <a:r>
              <a:rPr lang="en-US" sz="2400" dirty="0">
                <a:solidFill>
                  <a:srgbClr val="006600"/>
                </a:solidFill>
                <a:latin typeface="Arial Narrow" panose="020B0606020202030204" pitchFamily="34" charset="0"/>
              </a:rPr>
              <a:t>CRG for IEEE P802.15.22.3 Sponsor Ballot</a:t>
            </a:r>
            <a:endParaRPr lang="en-US" sz="2400" dirty="0"/>
          </a:p>
        </p:txBody>
      </p:sp>
      <p:sp>
        <p:nvSpPr>
          <p:cNvPr id="3" name="Content Placeholder 2"/>
          <p:cNvSpPr>
            <a:spLocks noGrp="1"/>
          </p:cNvSpPr>
          <p:nvPr>
            <p:ph idx="1"/>
          </p:nvPr>
        </p:nvSpPr>
        <p:spPr>
          <a:xfrm>
            <a:off x="521550" y="2348880"/>
            <a:ext cx="8208912" cy="3086100"/>
          </a:xfrm>
        </p:spPr>
        <p:txBody>
          <a:bodyPr/>
          <a:lstStyle/>
          <a:p>
            <a:pPr marL="0" indent="0">
              <a:buNone/>
            </a:pPr>
            <a:r>
              <a:rPr lang="en-US" sz="1500" i="1" dirty="0"/>
              <a:t>Move that 802.15 WG approve the formation of a Comment Resolution Group (CRG) for the SA balloting of the P802.15.22.3 D06 with the following membership: Apurva Mody (Chair), Oliver Holland, Roger Hislop, Gianfranco Miele, Ranga Reddy, Mike Cotton, Harry </a:t>
            </a:r>
            <a:r>
              <a:rPr lang="en-US" sz="1500" i="1" dirty="0" err="1"/>
              <a:t>Bims</a:t>
            </a:r>
            <a:r>
              <a:rPr lang="en-US" sz="1500" i="1" dirty="0"/>
              <a:t>, Douglas Boulware. The 802.15.22.3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500" dirty="0"/>
          </a:p>
          <a:p>
            <a:pPr marL="0" indent="0">
              <a:buNone/>
            </a:pPr>
            <a:r>
              <a:rPr lang="en-US" sz="1500" dirty="0"/>
              <a:t>Mover: Mike Cotton</a:t>
            </a:r>
          </a:p>
          <a:p>
            <a:pPr marL="0" indent="0">
              <a:buNone/>
            </a:pPr>
            <a:r>
              <a:rPr lang="en-US" sz="1500" dirty="0"/>
              <a:t>Second: Oliver Holland</a:t>
            </a:r>
            <a:br>
              <a:rPr lang="en-US" sz="1500" dirty="0"/>
            </a:br>
            <a:endParaRPr lang="en-US" sz="1500" dirty="0"/>
          </a:p>
          <a:p>
            <a:pPr marL="0" indent="0">
              <a:buNone/>
            </a:pPr>
            <a:r>
              <a:rPr lang="en-US" sz="1500" dirty="0"/>
              <a:t>Working Group Stats: Approve  / Disapprove  / Abstain </a:t>
            </a:r>
          </a:p>
          <a:p>
            <a:pPr marL="0" indent="0">
              <a:buNone/>
            </a:pPr>
            <a:r>
              <a:rPr lang="en-US" sz="1500" dirty="0"/>
              <a:t>Task Group Stats: Approve 5 / Disapprove 0 / Abstain 1</a:t>
            </a:r>
          </a:p>
          <a:p>
            <a:pPr marL="0" indent="0">
              <a:buNone/>
            </a:pPr>
            <a:endParaRPr lang="en-US" sz="1500" dirty="0"/>
          </a:p>
        </p:txBody>
      </p:sp>
      <p:sp>
        <p:nvSpPr>
          <p:cNvPr id="6" name="Date Placeholder 5"/>
          <p:cNvSpPr>
            <a:spLocks noGrp="1"/>
          </p:cNvSpPr>
          <p:nvPr>
            <p:ph type="dt" sz="quarter" idx="12"/>
          </p:nvPr>
        </p:nvSpPr>
        <p:spPr>
          <a:xfrm>
            <a:off x="4308738" y="5713810"/>
            <a:ext cx="602729"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3AAA59A8-E3DA-4E2C-9A66-AF5106AAD350}"/>
              </a:ext>
            </a:extLst>
          </p:cNvPr>
          <p:cNvSpPr>
            <a:spLocks noGrp="1"/>
          </p:cNvSpPr>
          <p:nvPr>
            <p:ph type="ftr" sz="quarter" idx="11"/>
          </p:nvPr>
        </p:nvSpPr>
        <p:spPr>
          <a:xfrm>
            <a:off x="6225294" y="5713810"/>
            <a:ext cx="2343150" cy="369332"/>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BE023A99-8559-4569-8FBB-9DE2601A80A7}"/>
              </a:ext>
            </a:extLst>
          </p:cNvPr>
          <p:cNvSpPr>
            <a:spLocks noGrp="1"/>
          </p:cNvSpPr>
          <p:nvPr>
            <p:ph type="dt" sz="half" idx="10"/>
          </p:nvPr>
        </p:nvSpPr>
        <p:spPr>
          <a:xfrm>
            <a:off x="685800" y="1087100"/>
            <a:ext cx="1600200" cy="215444"/>
          </a:xfrm>
        </p:spPr>
        <p:txBody>
          <a:bodyPr/>
          <a:lstStyle/>
          <a:p>
            <a:pPr>
              <a:defRPr/>
            </a:pPr>
            <a:r>
              <a:rPr lang="en-US" altLang="en-US" dirty="0"/>
              <a:t>July 2020</a:t>
            </a:r>
          </a:p>
        </p:txBody>
      </p:sp>
    </p:spTree>
    <p:extLst>
      <p:ext uri="{BB962C8B-B14F-4D97-AF65-F5344CB8AC3E}">
        <p14:creationId xmlns:p14="http://schemas.microsoft.com/office/powerpoint/2010/main" val="1689359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Goals for the Meeting</a:t>
            </a:r>
            <a:endParaRPr lang="en-US" dirty="0"/>
          </a:p>
        </p:txBody>
      </p:sp>
      <p:sp>
        <p:nvSpPr>
          <p:cNvPr id="3" name="Content Placeholder 2"/>
          <p:cNvSpPr>
            <a:spLocks noGrp="1"/>
          </p:cNvSpPr>
          <p:nvPr>
            <p:ph idx="1"/>
          </p:nvPr>
        </p:nvSpPr>
        <p:spPr>
          <a:xfrm>
            <a:off x="467544" y="2343150"/>
            <a:ext cx="8316924" cy="3086100"/>
          </a:xfrm>
        </p:spPr>
        <p:txBody>
          <a:bodyPr/>
          <a:lstStyle/>
          <a:p>
            <a:r>
              <a:rPr lang="en-US" sz="2100" dirty="0"/>
              <a:t>Comment Resolution on Draft 6 and Issue Draft 7 for Re-circ</a:t>
            </a:r>
          </a:p>
          <a:p>
            <a:r>
              <a:rPr lang="en-US" sz="2100" dirty="0"/>
              <a:t>Motion for conditional approval to forward Draft 7 to the </a:t>
            </a:r>
            <a:r>
              <a:rPr lang="en-US" sz="2100" dirty="0" err="1"/>
              <a:t>RevCom</a:t>
            </a:r>
            <a:endParaRPr lang="en-US" sz="2100" dirty="0"/>
          </a:p>
        </p:txBody>
      </p:sp>
      <p:sp>
        <p:nvSpPr>
          <p:cNvPr id="4" name="Date Placeholder 3"/>
          <p:cNvSpPr>
            <a:spLocks noGrp="1"/>
          </p:cNvSpPr>
          <p:nvPr>
            <p:ph type="dt" sz="half" idx="10"/>
          </p:nvPr>
        </p:nvSpPr>
        <p:spPr>
          <a:xfrm>
            <a:off x="685800" y="378281"/>
            <a:ext cx="1600200" cy="215444"/>
          </a:xfrm>
        </p:spPr>
        <p:txBody>
          <a:bodyPr/>
          <a:lstStyle/>
          <a:p>
            <a:pPr>
              <a:defRPr/>
            </a:pPr>
            <a:r>
              <a:rPr lang="en-US" altLang="en-US" dirty="0"/>
              <a:t>July 2020</a:t>
            </a:r>
          </a:p>
        </p:txBody>
      </p:sp>
      <p:sp>
        <p:nvSpPr>
          <p:cNvPr id="6" name="Slide Number Placeholder 5"/>
          <p:cNvSpPr>
            <a:spLocks noGrp="1"/>
          </p:cNvSpPr>
          <p:nvPr>
            <p:ph type="sldNum" sz="quarter" idx="12"/>
          </p:nvPr>
        </p:nvSpPr>
        <p:spPr>
          <a:xfrm>
            <a:off x="4393696" y="5713810"/>
            <a:ext cx="432812" cy="184666"/>
          </a:xfrm>
        </p:spPr>
        <p:txBody>
          <a:bodyPr/>
          <a:lstStyle/>
          <a:p>
            <a:pPr>
              <a:defRPr/>
            </a:pPr>
            <a:r>
              <a:rPr lang="en-US" altLang="en-US"/>
              <a:t>Slide </a:t>
            </a:r>
            <a:fld id="{D9B19BB7-5E5C-4FE2-8325-CBE2EDC1721D}" type="slidenum">
              <a:rPr lang="en-US" altLang="en-US" smtClean="0"/>
              <a:pPr>
                <a:defRPr/>
              </a:pPr>
              <a:t>46</a:t>
            </a:fld>
            <a:endParaRPr lang="en-US" altLang="en-US"/>
          </a:p>
        </p:txBody>
      </p:sp>
      <p:sp>
        <p:nvSpPr>
          <p:cNvPr id="7" name="Fußzeilenplatzhalter 4">
            <a:extLst>
              <a:ext uri="{FF2B5EF4-FFF2-40B4-BE49-F238E27FC236}">
                <a16:creationId xmlns:a16="http://schemas.microsoft.com/office/drawing/2014/main" id="{8A0B0373-6A2A-4248-9013-30DAB9E45A0F}"/>
              </a:ext>
            </a:extLst>
          </p:cNvPr>
          <p:cNvSpPr>
            <a:spLocks noGrp="1"/>
          </p:cNvSpPr>
          <p:nvPr>
            <p:ph type="ftr" sz="quarter" idx="11"/>
          </p:nvPr>
        </p:nvSpPr>
        <p:spPr>
          <a:xfrm>
            <a:off x="6171288" y="5713810"/>
            <a:ext cx="2343150" cy="369332"/>
          </a:xfrm>
        </p:spPr>
        <p:txBody>
          <a:bodyPr/>
          <a:lstStyle/>
          <a:p>
            <a:pPr>
              <a:defRPr/>
            </a:pPr>
            <a:r>
              <a:rPr lang="en-US" altLang="en-US" dirty="0"/>
              <a:t>Apurva Mody, A5 Systems, </a:t>
            </a:r>
            <a:r>
              <a:rPr lang="en-US" altLang="en-US" dirty="0" err="1"/>
              <a:t>WhiteSpace</a:t>
            </a:r>
            <a:r>
              <a:rPr lang="en-US" altLang="en-US" dirty="0"/>
              <a:t> Alliance</a:t>
            </a:r>
          </a:p>
        </p:txBody>
      </p:sp>
    </p:spTree>
    <p:extLst>
      <p:ext uri="{BB962C8B-B14F-4D97-AF65-F5344CB8AC3E}">
        <p14:creationId xmlns:p14="http://schemas.microsoft.com/office/powerpoint/2010/main" val="15589260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Status of the 802.15.22.3 Sponsor Ballot Re-circ on Draft 6 – Ended on July 15</a:t>
            </a:r>
            <a:r>
              <a:rPr lang="en-US" baseline="30000" dirty="0"/>
              <a:t>th</a:t>
            </a:r>
            <a:r>
              <a:rPr lang="en-US" dirty="0"/>
              <a:t> 2020</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2020</a:t>
            </a:r>
          </a:p>
        </p:txBody>
      </p:sp>
      <p:sp>
        <p:nvSpPr>
          <p:cNvPr id="6" name="Foliennummernplatzhalter 5"/>
          <p:cNvSpPr>
            <a:spLocks noGrp="1"/>
          </p:cNvSpPr>
          <p:nvPr>
            <p:ph type="sldNum" sz="quarter" idx="12"/>
          </p:nvPr>
        </p:nvSpPr>
        <p:spPr>
          <a:xfrm>
            <a:off x="4393696" y="5713810"/>
            <a:ext cx="432812" cy="184666"/>
          </a:xfrm>
        </p:spPr>
        <p:txBody>
          <a:bodyPr/>
          <a:lstStyle/>
          <a:p>
            <a:pPr>
              <a:defRPr/>
            </a:pPr>
            <a:r>
              <a:rPr lang="en-US" altLang="en-US"/>
              <a:t>Slide </a:t>
            </a:r>
            <a:fld id="{D9B19BB7-5E5C-4FE2-8325-CBE2EDC1721D}" type="slidenum">
              <a:rPr lang="en-US" altLang="en-US" smtClean="0"/>
              <a:pPr>
                <a:defRPr/>
              </a:pPr>
              <a:t>47</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6171288" y="5713810"/>
            <a:ext cx="2343150" cy="369332"/>
          </a:xfrm>
        </p:spPr>
        <p:txBody>
          <a:bodyPr/>
          <a:lstStyle/>
          <a:p>
            <a:pPr>
              <a:defRPr/>
            </a:pPr>
            <a:r>
              <a:rPr lang="en-US" altLang="en-US" dirty="0"/>
              <a:t>Apurva Mody, A5 Systems, </a:t>
            </a:r>
            <a:r>
              <a:rPr lang="en-US" altLang="en-US" dirty="0" err="1"/>
              <a:t>WhiteSpace</a:t>
            </a:r>
            <a:r>
              <a:rPr lang="en-US" altLang="en-US" dirty="0"/>
              <a:t> Alliance</a:t>
            </a:r>
          </a:p>
        </p:txBody>
      </p:sp>
      <p:pic>
        <p:nvPicPr>
          <p:cNvPr id="9" name="Picture 8">
            <a:extLst>
              <a:ext uri="{FF2B5EF4-FFF2-40B4-BE49-F238E27FC236}">
                <a16:creationId xmlns:a16="http://schemas.microsoft.com/office/drawing/2014/main" id="{AE7454EB-CBA4-44D0-A8B1-5500BA932E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2186863"/>
            <a:ext cx="6804756" cy="2754306"/>
          </a:xfrm>
          <a:prstGeom prst="rect">
            <a:avLst/>
          </a:prstGeom>
        </p:spPr>
      </p:pic>
      <p:sp>
        <p:nvSpPr>
          <p:cNvPr id="10" name="TextBox 9">
            <a:extLst>
              <a:ext uri="{FF2B5EF4-FFF2-40B4-BE49-F238E27FC236}">
                <a16:creationId xmlns:a16="http://schemas.microsoft.com/office/drawing/2014/main" id="{0DFA9FF8-EAA9-48EB-9813-14328C9E3487}"/>
              </a:ext>
            </a:extLst>
          </p:cNvPr>
          <p:cNvSpPr txBox="1"/>
          <p:nvPr/>
        </p:nvSpPr>
        <p:spPr>
          <a:xfrm>
            <a:off x="305526" y="4941169"/>
            <a:ext cx="8532948" cy="715581"/>
          </a:xfrm>
          <a:prstGeom prst="rect">
            <a:avLst/>
          </a:prstGeom>
          <a:noFill/>
        </p:spPr>
        <p:txBody>
          <a:bodyPr wrap="square" rtlCol="0">
            <a:spAutoFit/>
          </a:bodyPr>
          <a:lstStyle/>
          <a:p>
            <a:pPr marL="214313" indent="-214313">
              <a:buFont typeface="Arial" panose="020B0604020202020204" pitchFamily="34" charset="0"/>
              <a:buChar char="•"/>
            </a:pPr>
            <a:r>
              <a:rPr lang="en-US" sz="1350" dirty="0">
                <a:latin typeface="+mn-lt"/>
              </a:rPr>
              <a:t>The Ballot Resolution Committee addressed and resolved the </a:t>
            </a:r>
            <a:r>
              <a:rPr lang="en-US" sz="1350" b="1" dirty="0">
                <a:latin typeface="+mn-lt"/>
              </a:rPr>
              <a:t>three new comments</a:t>
            </a:r>
            <a:r>
              <a:rPr lang="en-US" sz="1350" dirty="0">
                <a:latin typeface="+mn-lt"/>
              </a:rPr>
              <a:t> from the Sponsor Ballot Re-circ on Draft 6. There is </a:t>
            </a:r>
            <a:r>
              <a:rPr lang="en-US" sz="1350" b="1" dirty="0">
                <a:latin typeface="+mn-lt"/>
              </a:rPr>
              <a:t>one MBS Comment</a:t>
            </a:r>
            <a:r>
              <a:rPr lang="en-US" sz="1350" dirty="0">
                <a:latin typeface="+mn-lt"/>
              </a:rPr>
              <a:t>. Draft 7 is being prepared for a 10 Day Sponsor Ballot Re-circ #2.</a:t>
            </a:r>
          </a:p>
        </p:txBody>
      </p:sp>
    </p:spTree>
    <p:extLst>
      <p:ext uri="{BB962C8B-B14F-4D97-AF65-F5344CB8AC3E}">
        <p14:creationId xmlns:p14="http://schemas.microsoft.com/office/powerpoint/2010/main" val="34830501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802.15.22.3 Sponsor Ballot History</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July 2020</a:t>
            </a:r>
          </a:p>
        </p:txBody>
      </p:sp>
      <p:sp>
        <p:nvSpPr>
          <p:cNvPr id="6" name="Foliennummernplatzhalter 5"/>
          <p:cNvSpPr>
            <a:spLocks noGrp="1"/>
          </p:cNvSpPr>
          <p:nvPr>
            <p:ph type="sldNum" sz="quarter" idx="12"/>
          </p:nvPr>
        </p:nvSpPr>
        <p:spPr>
          <a:xfrm>
            <a:off x="4393696" y="5713810"/>
            <a:ext cx="432812" cy="184666"/>
          </a:xfrm>
        </p:spPr>
        <p:txBody>
          <a:bodyPr/>
          <a:lstStyle/>
          <a:p>
            <a:pPr>
              <a:defRPr/>
            </a:pPr>
            <a:r>
              <a:rPr lang="en-US" altLang="en-US"/>
              <a:t>Slide </a:t>
            </a:r>
            <a:fld id="{D9B19BB7-5E5C-4FE2-8325-CBE2EDC1721D}" type="slidenum">
              <a:rPr lang="en-US" altLang="en-US" smtClean="0"/>
              <a:pPr>
                <a:defRPr/>
              </a:pPr>
              <a:t>48</a:t>
            </a:fld>
            <a:endParaRPr lang="en-US" altLang="en-US"/>
          </a:p>
        </p:txBody>
      </p:sp>
      <p:sp>
        <p:nvSpPr>
          <p:cNvPr id="7" name="Fußzeilenplatzhalter 4">
            <a:extLst>
              <a:ext uri="{FF2B5EF4-FFF2-40B4-BE49-F238E27FC236}">
                <a16:creationId xmlns:a16="http://schemas.microsoft.com/office/drawing/2014/main" id="{8B8CD617-231E-4CE7-974E-C5EAA9447D4E}"/>
              </a:ext>
            </a:extLst>
          </p:cNvPr>
          <p:cNvSpPr>
            <a:spLocks noGrp="1"/>
          </p:cNvSpPr>
          <p:nvPr>
            <p:ph type="ftr" sz="quarter" idx="11"/>
          </p:nvPr>
        </p:nvSpPr>
        <p:spPr>
          <a:xfrm>
            <a:off x="6171288" y="5713810"/>
            <a:ext cx="2343150" cy="369332"/>
          </a:xfrm>
        </p:spPr>
        <p:txBody>
          <a:bodyPr/>
          <a:lstStyle/>
          <a:p>
            <a:pPr>
              <a:defRPr/>
            </a:pPr>
            <a:r>
              <a:rPr lang="en-US" altLang="en-US" dirty="0"/>
              <a:t>Apurva Mody, A5 Systems, </a:t>
            </a:r>
            <a:r>
              <a:rPr lang="en-US" altLang="en-US" dirty="0" err="1"/>
              <a:t>WhiteSpace</a:t>
            </a:r>
            <a:r>
              <a:rPr lang="en-US" altLang="en-US" dirty="0"/>
              <a:t> Alliance</a:t>
            </a:r>
          </a:p>
        </p:txBody>
      </p:sp>
      <p:graphicFrame>
        <p:nvGraphicFramePr>
          <p:cNvPr id="8" name="Table 7">
            <a:extLst>
              <a:ext uri="{FF2B5EF4-FFF2-40B4-BE49-F238E27FC236}">
                <a16:creationId xmlns:a16="http://schemas.microsoft.com/office/drawing/2014/main" id="{BF3DE1B2-1DEC-4788-A61E-91244B2F0263}"/>
              </a:ext>
            </a:extLst>
          </p:cNvPr>
          <p:cNvGraphicFramePr>
            <a:graphicFrameLocks noGrp="1"/>
          </p:cNvGraphicFramePr>
          <p:nvPr>
            <p:extLst/>
          </p:nvPr>
        </p:nvGraphicFramePr>
        <p:xfrm>
          <a:off x="235615" y="2545255"/>
          <a:ext cx="8656865" cy="2125883"/>
        </p:xfrm>
        <a:graphic>
          <a:graphicData uri="http://schemas.openxmlformats.org/drawingml/2006/table">
            <a:tbl>
              <a:tblPr firstRow="1" bandRow="1">
                <a:tableStyleId>{5C22544A-7EE6-4342-B048-85BDC9FD1C3A}</a:tableStyleId>
              </a:tblPr>
              <a:tblGrid>
                <a:gridCol w="125804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26114">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918102">
                  <a:extLst>
                    <a:ext uri="{9D8B030D-6E8A-4147-A177-3AD203B41FA5}">
                      <a16:colId xmlns:a16="http://schemas.microsoft.com/office/drawing/2014/main" val="20004"/>
                    </a:ext>
                  </a:extLst>
                </a:gridCol>
                <a:gridCol w="972108">
                  <a:extLst>
                    <a:ext uri="{9D8B030D-6E8A-4147-A177-3AD203B41FA5}">
                      <a16:colId xmlns:a16="http://schemas.microsoft.com/office/drawing/2014/main" val="20005"/>
                    </a:ext>
                  </a:extLst>
                </a:gridCol>
                <a:gridCol w="1034352">
                  <a:extLst>
                    <a:ext uri="{9D8B030D-6E8A-4147-A177-3AD203B41FA5}">
                      <a16:colId xmlns:a16="http://schemas.microsoft.com/office/drawing/2014/main" val="1131107642"/>
                    </a:ext>
                  </a:extLst>
                </a:gridCol>
                <a:gridCol w="1287905">
                  <a:extLst>
                    <a:ext uri="{9D8B030D-6E8A-4147-A177-3AD203B41FA5}">
                      <a16:colId xmlns:a16="http://schemas.microsoft.com/office/drawing/2014/main" val="1429406997"/>
                    </a:ext>
                  </a:extLst>
                </a:gridCol>
              </a:tblGrid>
              <a:tr h="617211">
                <a:tc>
                  <a:txBody>
                    <a:bodyPr/>
                    <a:lstStyle/>
                    <a:p>
                      <a:pPr algn="ctr"/>
                      <a:r>
                        <a:rPr lang="en-US" sz="1200" b="1" dirty="0"/>
                        <a:t>IEEE</a:t>
                      </a:r>
                      <a:r>
                        <a:rPr lang="en-US" sz="1200" b="1" baseline="0" dirty="0"/>
                        <a:t> Sponsor Ballot</a:t>
                      </a:r>
                      <a:endParaRPr lang="en-US" sz="1200" b="1" dirty="0"/>
                    </a:p>
                  </a:txBody>
                  <a:tcPr marL="68580" marR="68580" marT="34286" marB="34286"/>
                </a:tc>
                <a:tc>
                  <a:txBody>
                    <a:bodyPr/>
                    <a:lstStyle/>
                    <a:p>
                      <a:pPr algn="ctr"/>
                      <a:r>
                        <a:rPr lang="en-US" sz="1400" dirty="0"/>
                        <a:t>Launch Date</a:t>
                      </a:r>
                    </a:p>
                  </a:txBody>
                  <a:tcPr marL="68580" marR="68580" marT="34286" marB="34286"/>
                </a:tc>
                <a:tc>
                  <a:txBody>
                    <a:bodyPr/>
                    <a:lstStyle/>
                    <a:p>
                      <a:pPr algn="ctr"/>
                      <a:r>
                        <a:rPr lang="en-US" sz="1200" b="1" dirty="0"/>
                        <a:t># of Comments Received</a:t>
                      </a:r>
                    </a:p>
                  </a:txBody>
                  <a:tcPr marL="68580" marR="68580" marT="34286" marB="34286"/>
                </a:tc>
                <a:tc>
                  <a:txBody>
                    <a:bodyPr/>
                    <a:lstStyle/>
                    <a:p>
                      <a:pPr algn="ctr"/>
                      <a:r>
                        <a:rPr lang="en-US" sz="1200" b="1" dirty="0"/>
                        <a:t>Comment Resolution Status</a:t>
                      </a:r>
                    </a:p>
                  </a:txBody>
                  <a:tcPr marL="68580" marR="68580" marT="34286" marB="34286"/>
                </a:tc>
                <a:tc>
                  <a:txBody>
                    <a:bodyPr/>
                    <a:lstStyle/>
                    <a:p>
                      <a:pPr algn="ctr"/>
                      <a:r>
                        <a:rPr lang="en-US" sz="1200" b="1" dirty="0"/>
                        <a:t>Response Ratio</a:t>
                      </a:r>
                    </a:p>
                  </a:txBody>
                  <a:tcPr marL="68580" marR="68580" marT="34286" marB="34286"/>
                </a:tc>
                <a:tc>
                  <a:txBody>
                    <a:bodyPr/>
                    <a:lstStyle/>
                    <a:p>
                      <a:pPr algn="ctr"/>
                      <a:r>
                        <a:rPr lang="en-US" sz="1200" b="1" dirty="0"/>
                        <a:t>Approval Ratio</a:t>
                      </a:r>
                    </a:p>
                  </a:txBody>
                  <a:tcPr marL="68580" marR="68580" marT="34286" marB="34286"/>
                </a:tc>
                <a:tc>
                  <a:txBody>
                    <a:bodyPr/>
                    <a:lstStyle/>
                    <a:p>
                      <a:pPr algn="ctr"/>
                      <a:r>
                        <a:rPr lang="en-US" sz="1200" b="1" dirty="0"/>
                        <a:t>Abstentions</a:t>
                      </a:r>
                    </a:p>
                  </a:txBody>
                  <a:tcPr marL="68580" marR="68580" marT="34286" marB="34286"/>
                </a:tc>
                <a:tc>
                  <a:txBody>
                    <a:bodyPr/>
                    <a:lstStyle/>
                    <a:p>
                      <a:pPr algn="ctr"/>
                      <a:r>
                        <a:rPr lang="en-US" sz="1200" b="1" dirty="0"/>
                        <a:t>Draft Status</a:t>
                      </a:r>
                    </a:p>
                  </a:txBody>
                  <a:tcPr marL="68580" marR="68580" marT="34286" marB="34286"/>
                </a:tc>
                <a:extLst>
                  <a:ext uri="{0D108BD9-81ED-4DB2-BD59-A6C34878D82A}">
                    <a16:rowId xmlns:a16="http://schemas.microsoft.com/office/drawing/2014/main" val="10000"/>
                  </a:ext>
                </a:extLst>
              </a:tr>
              <a:tr h="617141">
                <a:tc>
                  <a:txBody>
                    <a:bodyPr/>
                    <a:lstStyle/>
                    <a:p>
                      <a:pPr algn="ctr"/>
                      <a:r>
                        <a:rPr lang="en-US" sz="1200" dirty="0"/>
                        <a:t>Sponsor Ballot 1</a:t>
                      </a:r>
                      <a:endParaRPr lang="en-US" sz="1200" baseline="0" dirty="0"/>
                    </a:p>
                    <a:p>
                      <a:pPr algn="ctr"/>
                      <a:r>
                        <a:rPr lang="en-US" sz="900" b="1" baseline="0" dirty="0"/>
                        <a:t>(P802.15.22.3 Draft v5.0)</a:t>
                      </a:r>
                      <a:endParaRPr lang="en-US" sz="900" b="1" dirty="0"/>
                    </a:p>
                  </a:txBody>
                  <a:tcPr marL="68580" marR="68580" marT="34286" marB="34286"/>
                </a:tc>
                <a:tc>
                  <a:txBody>
                    <a:bodyPr/>
                    <a:lstStyle/>
                    <a:p>
                      <a:pPr algn="ctr"/>
                      <a:r>
                        <a:rPr lang="en-US" sz="1200" dirty="0"/>
                        <a:t>July 19</a:t>
                      </a:r>
                      <a:r>
                        <a:rPr lang="en-US" sz="1200" baseline="30000" dirty="0"/>
                        <a:t>th</a:t>
                      </a:r>
                      <a:r>
                        <a:rPr lang="en-US" sz="1200" dirty="0"/>
                        <a:t> 2019</a:t>
                      </a:r>
                    </a:p>
                  </a:txBody>
                  <a:tcPr marL="68580" marR="68580" marT="34286" marB="3428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t>282</a:t>
                      </a:r>
                    </a:p>
                  </a:txBody>
                  <a:tcPr marL="68580" marR="68580" marT="34286" marB="34286"/>
                </a:tc>
                <a:tc>
                  <a:txBody>
                    <a:bodyPr/>
                    <a:lstStyle/>
                    <a:p>
                      <a:pPr algn="ctr"/>
                      <a:r>
                        <a:rPr lang="en-US" sz="900" b="1" dirty="0"/>
                        <a:t>Comments were addressed and Resolved</a:t>
                      </a:r>
                    </a:p>
                  </a:txBody>
                  <a:tcPr marL="68580" marR="68580" marT="34286" marB="34286"/>
                </a:tc>
                <a:tc>
                  <a:txBody>
                    <a:bodyPr/>
                    <a:lstStyle/>
                    <a:p>
                      <a:pPr algn="ctr"/>
                      <a:r>
                        <a:rPr lang="en-US" sz="1400" b="0" dirty="0">
                          <a:solidFill>
                            <a:schemeClr val="tx1"/>
                          </a:solidFill>
                        </a:rPr>
                        <a:t>85%</a:t>
                      </a:r>
                    </a:p>
                  </a:txBody>
                  <a:tcPr marL="68580" marR="68580" marT="34286" marB="34286"/>
                </a:tc>
                <a:tc>
                  <a:txBody>
                    <a:bodyPr/>
                    <a:lstStyle/>
                    <a:p>
                      <a:pPr marL="0" algn="ctr" defTabSz="914400" rtl="0" eaLnBrk="1" latinLnBrk="0" hangingPunct="1"/>
                      <a:r>
                        <a:rPr lang="en-US" sz="1400" b="1" kern="1200" dirty="0">
                          <a:solidFill>
                            <a:srgbClr val="00B0F0"/>
                          </a:solidFill>
                          <a:latin typeface="+mn-lt"/>
                          <a:ea typeface="+mn-ea"/>
                          <a:cs typeface="+mn-cs"/>
                        </a:rPr>
                        <a:t>90%</a:t>
                      </a:r>
                    </a:p>
                  </a:txBody>
                  <a:tcPr marL="68580" marR="68580" marT="34286" marB="34286"/>
                </a:tc>
                <a:tc>
                  <a:txBody>
                    <a:bodyPr/>
                    <a:lstStyle/>
                    <a:p>
                      <a:pPr algn="ctr"/>
                      <a:r>
                        <a:rPr lang="en-US" sz="1400" b="0" dirty="0"/>
                        <a:t>7%</a:t>
                      </a:r>
                    </a:p>
                  </a:txBody>
                  <a:tcPr marL="68580" marR="68580" marT="34286" marB="3428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t> </a:t>
                      </a:r>
                      <a:r>
                        <a:rPr lang="en-US" sz="900" b="1" dirty="0"/>
                        <a:t>P802.15.22.3 Draft v6.0 was Prepared </a:t>
                      </a:r>
                      <a:endParaRPr lang="en-US" sz="900" dirty="0"/>
                    </a:p>
                  </a:txBody>
                  <a:tcPr marL="68580" marR="68580" marT="34286" marB="34286"/>
                </a:tc>
                <a:extLst>
                  <a:ext uri="{0D108BD9-81ED-4DB2-BD59-A6C34878D82A}">
                    <a16:rowId xmlns:a16="http://schemas.microsoft.com/office/drawing/2014/main" val="10001"/>
                  </a:ext>
                </a:extLst>
              </a:tr>
              <a:tr h="891531">
                <a:tc>
                  <a:txBody>
                    <a:bodyPr/>
                    <a:lstStyle/>
                    <a:p>
                      <a:pPr algn="ctr"/>
                      <a:r>
                        <a:rPr lang="en-US" sz="1200" dirty="0"/>
                        <a:t>Sponsor Ballot Re-circ #1</a:t>
                      </a:r>
                      <a:endParaRPr lang="en-US" sz="1200" baseline="0" dirty="0"/>
                    </a:p>
                    <a:p>
                      <a:pPr algn="ctr"/>
                      <a:r>
                        <a:rPr lang="en-US" sz="900" b="1" baseline="0" dirty="0"/>
                        <a:t>(P802.15.22.3 Draft v6.0)</a:t>
                      </a:r>
                      <a:endParaRPr lang="en-US" sz="900" b="1" dirty="0"/>
                    </a:p>
                    <a:p>
                      <a:pPr algn="ctr"/>
                      <a:endParaRPr lang="en-US" sz="1200" b="1" dirty="0"/>
                    </a:p>
                  </a:txBody>
                  <a:tcPr marL="68580" marR="68580" marT="34286" marB="34286"/>
                </a:tc>
                <a:tc>
                  <a:txBody>
                    <a:bodyPr/>
                    <a:lstStyle/>
                    <a:p>
                      <a:pPr algn="ctr"/>
                      <a:r>
                        <a:rPr lang="en-US" sz="1200" dirty="0"/>
                        <a:t>June 30</a:t>
                      </a:r>
                      <a:r>
                        <a:rPr lang="en-US" sz="1200" baseline="30000" dirty="0"/>
                        <a:t>th</a:t>
                      </a:r>
                      <a:r>
                        <a:rPr lang="en-US" sz="1200" dirty="0"/>
                        <a:t> </a:t>
                      </a:r>
                      <a:r>
                        <a:rPr lang="en-US" sz="1200" baseline="0" dirty="0"/>
                        <a:t> 2020</a:t>
                      </a:r>
                      <a:endParaRPr lang="en-US" sz="1200" dirty="0"/>
                    </a:p>
                  </a:txBody>
                  <a:tcPr marL="68580" marR="68580" marT="34286" marB="34286"/>
                </a:tc>
                <a:tc>
                  <a:txBody>
                    <a:bodyPr/>
                    <a:lstStyle/>
                    <a:p>
                      <a:pPr algn="ctr"/>
                      <a:r>
                        <a:rPr lang="en-US" sz="1200" b="1" dirty="0"/>
                        <a:t>3</a:t>
                      </a:r>
                      <a:endParaRPr lang="en-US" sz="1200" dirty="0"/>
                    </a:p>
                  </a:txBody>
                  <a:tcPr marL="68580" marR="68580" marT="34286" marB="3428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b="1" dirty="0"/>
                        <a:t>Comments were addressed and Resolved</a:t>
                      </a:r>
                    </a:p>
                  </a:txBody>
                  <a:tcPr marL="68580" marR="68580" marT="34286" marB="34286"/>
                </a:tc>
                <a:tc>
                  <a:txBody>
                    <a:bodyPr/>
                    <a:lstStyle/>
                    <a:p>
                      <a:pPr algn="ctr"/>
                      <a:r>
                        <a:rPr lang="en-US" sz="1400" b="0" dirty="0">
                          <a:solidFill>
                            <a:schemeClr val="tx1"/>
                          </a:solidFill>
                        </a:rPr>
                        <a:t>86%</a:t>
                      </a:r>
                    </a:p>
                  </a:txBody>
                  <a:tcPr marL="68580" marR="68580" marT="34286" marB="34286"/>
                </a:tc>
                <a:tc>
                  <a:txBody>
                    <a:bodyPr/>
                    <a:lstStyle/>
                    <a:p>
                      <a:pPr marL="0" algn="ctr" defTabSz="914400" rtl="0" eaLnBrk="1" latinLnBrk="0" hangingPunct="1"/>
                      <a:r>
                        <a:rPr lang="en-US" sz="1400" b="1" kern="1200" dirty="0">
                          <a:solidFill>
                            <a:srgbClr val="00B0F0"/>
                          </a:solidFill>
                          <a:latin typeface="+mn-lt"/>
                          <a:ea typeface="+mn-ea"/>
                          <a:cs typeface="+mn-cs"/>
                        </a:rPr>
                        <a:t>90%</a:t>
                      </a:r>
                    </a:p>
                  </a:txBody>
                  <a:tcPr marL="68580" marR="68580" marT="34286" marB="34286"/>
                </a:tc>
                <a:tc>
                  <a:txBody>
                    <a:bodyPr/>
                    <a:lstStyle/>
                    <a:p>
                      <a:pPr algn="ctr"/>
                      <a:r>
                        <a:rPr lang="en-US" sz="1400" dirty="0"/>
                        <a:t>7%</a:t>
                      </a:r>
                    </a:p>
                  </a:txBody>
                  <a:tcPr marL="68580" marR="68580" marT="34286" marB="34286"/>
                </a:tc>
                <a:tc>
                  <a:txBody>
                    <a:bodyPr/>
                    <a:lstStyle/>
                    <a:p>
                      <a:pPr algn="ctr"/>
                      <a:r>
                        <a:rPr lang="en-US" sz="900" b="1" dirty="0"/>
                        <a:t>P802.15.22.3 Draft v7.0 is being Prepared </a:t>
                      </a:r>
                      <a:endParaRPr lang="en-US" sz="900" dirty="0"/>
                    </a:p>
                  </a:txBody>
                  <a:tcPr marL="68580" marR="68580" marT="34286" marB="34286"/>
                </a:tc>
                <a:extLst>
                  <a:ext uri="{0D108BD9-81ED-4DB2-BD59-A6C34878D82A}">
                    <a16:rowId xmlns:a16="http://schemas.microsoft.com/office/drawing/2014/main" val="10002"/>
                  </a:ext>
                </a:extLst>
              </a:tr>
            </a:tbl>
          </a:graphicData>
        </a:graphic>
      </p:graphicFrame>
      <p:sp>
        <p:nvSpPr>
          <p:cNvPr id="3" name="TextBox 2">
            <a:extLst>
              <a:ext uri="{FF2B5EF4-FFF2-40B4-BE49-F238E27FC236}">
                <a16:creationId xmlns:a16="http://schemas.microsoft.com/office/drawing/2014/main" id="{55F01563-B432-4107-9304-066380FA8A05}"/>
              </a:ext>
            </a:extLst>
          </p:cNvPr>
          <p:cNvSpPr txBox="1"/>
          <p:nvPr/>
        </p:nvSpPr>
        <p:spPr>
          <a:xfrm>
            <a:off x="259759" y="2132856"/>
            <a:ext cx="3240360" cy="369332"/>
          </a:xfrm>
          <a:prstGeom prst="rect">
            <a:avLst/>
          </a:prstGeom>
          <a:noFill/>
        </p:spPr>
        <p:txBody>
          <a:bodyPr wrap="square" rtlCol="0">
            <a:spAutoFit/>
          </a:bodyPr>
          <a:lstStyle/>
          <a:p>
            <a:r>
              <a:rPr lang="en-US" sz="1800" dirty="0">
                <a:latin typeface="+mn-lt"/>
              </a:rPr>
              <a:t>Ballot Group Members: 80</a:t>
            </a:r>
          </a:p>
        </p:txBody>
      </p:sp>
    </p:spTree>
    <p:extLst>
      <p:ext uri="{BB962C8B-B14F-4D97-AF65-F5344CB8AC3E}">
        <p14:creationId xmlns:p14="http://schemas.microsoft.com/office/powerpoint/2010/main" val="11100892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48780"/>
            <a:ext cx="8748972" cy="800100"/>
          </a:xfrm>
        </p:spPr>
        <p:txBody>
          <a:bodyPr/>
          <a:lstStyle/>
          <a:p>
            <a:r>
              <a:rPr lang="en-US" sz="2400" dirty="0">
                <a:solidFill>
                  <a:srgbClr val="006600"/>
                </a:solidFill>
                <a:latin typeface="Arial Narrow" panose="020B0606020202030204" pitchFamily="34" charset="0"/>
              </a:rPr>
              <a:t>IEEE P802.15.22.3 Spectrum Characterization and Occupancy Sensing Conditional Approval to Forward to </a:t>
            </a:r>
            <a:r>
              <a:rPr lang="en-US" sz="2400" dirty="0" err="1">
                <a:solidFill>
                  <a:srgbClr val="006600"/>
                </a:solidFill>
                <a:latin typeface="Arial Narrow" panose="020B0606020202030204" pitchFamily="34" charset="0"/>
              </a:rPr>
              <a:t>RevCom</a:t>
            </a:r>
            <a:endParaRPr lang="en-US" sz="2400" dirty="0"/>
          </a:p>
        </p:txBody>
      </p:sp>
      <p:sp>
        <p:nvSpPr>
          <p:cNvPr id="3" name="Content Placeholder 2"/>
          <p:cNvSpPr>
            <a:spLocks noGrp="1"/>
          </p:cNvSpPr>
          <p:nvPr>
            <p:ph idx="1"/>
          </p:nvPr>
        </p:nvSpPr>
        <p:spPr>
          <a:xfrm>
            <a:off x="467544" y="2449134"/>
            <a:ext cx="8478942" cy="3086100"/>
          </a:xfrm>
        </p:spPr>
        <p:txBody>
          <a:bodyPr/>
          <a:lstStyle/>
          <a:p>
            <a:pPr marL="0" indent="0">
              <a:buNone/>
            </a:pPr>
            <a:r>
              <a:rPr lang="en-US" sz="1800" dirty="0"/>
              <a:t>Motion</a:t>
            </a:r>
          </a:p>
          <a:p>
            <a:r>
              <a:rPr lang="en-US" sz="1800" dirty="0"/>
              <a:t>Conditional Approval to send 802.15.22.3 D07 to SA </a:t>
            </a:r>
            <a:r>
              <a:rPr lang="en-US" sz="1800" dirty="0" err="1"/>
              <a:t>RevCom</a:t>
            </a:r>
            <a:br>
              <a:rPr lang="en-US" sz="1800" dirty="0"/>
            </a:br>
            <a:r>
              <a:rPr lang="en-US" sz="1800" dirty="0"/>
              <a:t>Confirm the CSD for 802.15.22.3 in </a:t>
            </a:r>
            <a:r>
              <a:rPr lang="en-US" sz="1800" dirty="0">
                <a:hlinkClick r:id="rId2"/>
              </a:rPr>
              <a:t>https://mentor.ieee.org/802.22/dcn/19/22-19-0028-01-0003-updated-csd-for-p802-22-3-transfer-of-project-to-ieee-802-15-wg.docx</a:t>
            </a:r>
            <a:r>
              <a:rPr lang="en-US" sz="1800" dirty="0"/>
              <a:t> </a:t>
            </a:r>
          </a:p>
          <a:p>
            <a:pPr marL="0" indent="0">
              <a:buNone/>
            </a:pPr>
            <a:r>
              <a:rPr lang="en-US" sz="1800" dirty="0"/>
              <a:t>Mover: Mike Cotton</a:t>
            </a:r>
          </a:p>
          <a:p>
            <a:pPr marL="0" indent="0">
              <a:buNone/>
            </a:pPr>
            <a:r>
              <a:rPr lang="en-US" sz="1800" dirty="0"/>
              <a:t>Second: Oliver Holland</a:t>
            </a:r>
            <a:br>
              <a:rPr lang="en-US" sz="1800" dirty="0"/>
            </a:br>
            <a:endParaRPr lang="en-US" sz="1800" dirty="0"/>
          </a:p>
          <a:p>
            <a:pPr marL="0" indent="0">
              <a:buNone/>
            </a:pPr>
            <a:r>
              <a:rPr lang="en-US" sz="1800" dirty="0"/>
              <a:t>Working Group Stats: Approve  / Disapprove  / Abstain </a:t>
            </a:r>
          </a:p>
          <a:p>
            <a:pPr marL="0" indent="0">
              <a:buNone/>
            </a:pPr>
            <a:r>
              <a:rPr lang="en-US" sz="1800" dirty="0"/>
              <a:t>Task Group Stats: Approve 5 / Disapprove 0 / Abstain 1</a:t>
            </a:r>
          </a:p>
          <a:p>
            <a:pPr marL="0" indent="0">
              <a:buNone/>
            </a:pPr>
            <a:endParaRPr lang="en-US" sz="1800" dirty="0"/>
          </a:p>
        </p:txBody>
      </p:sp>
      <p:sp>
        <p:nvSpPr>
          <p:cNvPr id="6" name="Date Placeholder 5"/>
          <p:cNvSpPr>
            <a:spLocks noGrp="1"/>
          </p:cNvSpPr>
          <p:nvPr>
            <p:ph type="dt" sz="quarter" idx="12"/>
          </p:nvPr>
        </p:nvSpPr>
        <p:spPr>
          <a:xfrm>
            <a:off x="4308738" y="5713810"/>
            <a:ext cx="602729"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D681801D-2581-408F-B1C8-AC4A51EEE64C}"/>
              </a:ext>
            </a:extLst>
          </p:cNvPr>
          <p:cNvSpPr>
            <a:spLocks noGrp="1"/>
          </p:cNvSpPr>
          <p:nvPr>
            <p:ph type="ftr" sz="quarter" idx="11"/>
          </p:nvPr>
        </p:nvSpPr>
        <p:spPr>
          <a:xfrm>
            <a:off x="6225294" y="5713810"/>
            <a:ext cx="2343150" cy="369332"/>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0857958F-EAC1-479A-B82E-E6DEB228E263}"/>
              </a:ext>
            </a:extLst>
          </p:cNvPr>
          <p:cNvSpPr>
            <a:spLocks noGrp="1"/>
          </p:cNvSpPr>
          <p:nvPr>
            <p:ph type="dt" sz="half" idx="10"/>
          </p:nvPr>
        </p:nvSpPr>
        <p:spPr>
          <a:xfrm>
            <a:off x="685800" y="1087100"/>
            <a:ext cx="1600200" cy="215444"/>
          </a:xfrm>
        </p:spPr>
        <p:txBody>
          <a:bodyPr/>
          <a:lstStyle/>
          <a:p>
            <a:pPr>
              <a:defRPr/>
            </a:pPr>
            <a:r>
              <a:rPr lang="en-US" altLang="en-US" dirty="0"/>
              <a:t>July 2020</a:t>
            </a:r>
          </a:p>
        </p:txBody>
      </p:sp>
    </p:spTree>
    <p:extLst>
      <p:ext uri="{BB962C8B-B14F-4D97-AF65-F5344CB8AC3E}">
        <p14:creationId xmlns:p14="http://schemas.microsoft.com/office/powerpoint/2010/main" val="1394660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2020</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Wireless Communications Consulting</a:t>
            </a:r>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A265F72-EDBC-4F1B-B408-4167E90A375A}" type="slidenum">
              <a:rPr lang="en-US" sz="1200" smtClean="0"/>
              <a:pPr>
                <a:defRPr/>
              </a:pPr>
              <a:t>5</a:t>
            </a:fld>
            <a:endParaRPr lang="en-US" sz="1200"/>
          </a:p>
        </p:txBody>
      </p:sp>
      <p:sp>
        <p:nvSpPr>
          <p:cNvPr id="7173" name="Rectangle 2"/>
          <p:cNvSpPr>
            <a:spLocks noGrp="1" noChangeArrowheads="1"/>
          </p:cNvSpPr>
          <p:nvPr>
            <p:ph type="title"/>
          </p:nvPr>
        </p:nvSpPr>
        <p:spPr>
          <a:xfrm>
            <a:off x="674077" y="570279"/>
            <a:ext cx="7772400" cy="509589"/>
          </a:xfrm>
        </p:spPr>
        <p:txBody>
          <a:bodyPr/>
          <a:lstStyle/>
          <a:p>
            <a:pPr>
              <a:defRPr/>
            </a:pPr>
            <a:r>
              <a:rPr lang="en-US" sz="3200" dirty="0"/>
              <a:t>Session Objectives July 13-17, 2020</a:t>
            </a:r>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96227" y="1079868"/>
            <a:ext cx="8928100" cy="4921251"/>
          </a:xfrm>
        </p:spPr>
        <p:txBody>
          <a:bodyPr/>
          <a:lstStyle/>
          <a:p>
            <a:pPr marL="0" indent="0" fontAlgn="b">
              <a:lnSpc>
                <a:spcPct val="80000"/>
              </a:lnSpc>
              <a:buNone/>
              <a:defRPr/>
            </a:pPr>
            <a:r>
              <a:rPr lang="en-US" sz="2200" dirty="0">
                <a:latin typeface="Arial Rounded MT Bold" pitchFamily="34" charset="0"/>
                <a:ea typeface="ＭＳ Ｐゴシック" pitchFamily="34" charset="-128"/>
                <a:cs typeface="Times New Roman" pitchFamily="18" charset="0"/>
              </a:rPr>
              <a:t>TASK GROUP 22 -15.22.3 </a:t>
            </a:r>
            <a:r>
              <a:rPr lang="en-US" sz="2400" dirty="0">
                <a:latin typeface="Arial Rounded MT Bold" pitchFamily="34" charset="0"/>
                <a:ea typeface="ＭＳ Ｐゴシック" pitchFamily="34" charset="-128"/>
                <a:cs typeface="Times New Roman" pitchFamily="18" charset="0"/>
              </a:rPr>
              <a:t>Spectrum Characterization and Occupancy Sensing (SCOC):</a:t>
            </a:r>
          </a:p>
          <a:p>
            <a:pPr marL="803275" indent="-454025" fontAlgn="b">
              <a:lnSpc>
                <a:spcPct val="80000"/>
              </a:lnSpc>
              <a:buFont typeface="+mj-lt"/>
              <a:buAutoNum type="arabicPeriod"/>
              <a:defRPr/>
            </a:pPr>
            <a:r>
              <a:rPr lang="en-US" sz="2200" dirty="0">
                <a:latin typeface="Arial Rounded MT Bold" pitchFamily="34" charset="0"/>
                <a:ea typeface="ＭＳ Ｐゴシック" pitchFamily="34" charset="-128"/>
                <a:cs typeface="Arial" pitchFamily="34" charset="0"/>
              </a:rPr>
              <a:t>Comment Resolution on Draft 6 and Issue Draft 7 for Re-circulation</a:t>
            </a:r>
          </a:p>
          <a:p>
            <a:pPr marL="803275" indent="-454025" fontAlgn="b">
              <a:lnSpc>
                <a:spcPct val="80000"/>
              </a:lnSpc>
              <a:buFont typeface="+mj-lt"/>
              <a:buAutoNum type="arabicPeriod"/>
              <a:defRPr/>
            </a:pPr>
            <a:r>
              <a:rPr lang="en-US" sz="2200" dirty="0">
                <a:latin typeface="Arial Rounded MT Bold" pitchFamily="34" charset="0"/>
                <a:ea typeface="ＭＳ Ｐゴシック" pitchFamily="34" charset="-128"/>
                <a:cs typeface="Arial" pitchFamily="34" charset="0"/>
              </a:rPr>
              <a:t>Motion for conditional approval to forward Draft 7 to the RevCom</a:t>
            </a:r>
          </a:p>
          <a:p>
            <a:pPr marL="0" indent="0" fontAlgn="b">
              <a:lnSpc>
                <a:spcPct val="80000"/>
              </a:lnSpc>
              <a:buNone/>
              <a:defRPr/>
            </a:pPr>
            <a:r>
              <a:rPr lang="en-US" sz="2400" dirty="0">
                <a:latin typeface="Arial Rounded MT Bold" pitchFamily="34" charset="0"/>
                <a:ea typeface="ＭＳ Ｐゴシック" pitchFamily="34" charset="-128"/>
                <a:cs typeface="Arial" pitchFamily="34" charset="0"/>
              </a:rPr>
              <a:t>IG Japanese Rate Extension (JRE): </a:t>
            </a:r>
          </a:p>
          <a:p>
            <a:pPr marL="862013" indent="-455613" fontAlgn="b">
              <a:lnSpc>
                <a:spcPct val="80000"/>
              </a:lnSpc>
              <a:buFont typeface="+mj-lt"/>
              <a:buAutoNum type="arabicPeriod"/>
              <a:defRPr/>
            </a:pPr>
            <a:r>
              <a:rPr lang="en-US" sz="2200" dirty="0">
                <a:latin typeface="Arial Rounded MT Bold" pitchFamily="34" charset="0"/>
                <a:ea typeface="ＭＳ Ｐゴシック" pitchFamily="34" charset="-128"/>
                <a:cs typeface="Arial" pitchFamily="34" charset="0"/>
              </a:rPr>
              <a:t>Finalize PAR and CSD</a:t>
            </a:r>
          </a:p>
          <a:p>
            <a:pPr marL="862013" indent="-455613" fontAlgn="b">
              <a:lnSpc>
                <a:spcPct val="80000"/>
              </a:lnSpc>
              <a:buFont typeface="+mj-lt"/>
              <a:buAutoNum type="arabicPeriod"/>
              <a:defRPr/>
            </a:pPr>
            <a:r>
              <a:rPr lang="en-US" sz="2200" dirty="0">
                <a:latin typeface="Arial Rounded MT Bold" pitchFamily="34" charset="0"/>
                <a:ea typeface="ＭＳ Ｐゴシック" pitchFamily="34" charset="-128"/>
                <a:cs typeface="Arial" pitchFamily="34" charset="0"/>
              </a:rPr>
              <a:t>IG JRE ballot to approve PAR and CSD to take WG for approval</a:t>
            </a:r>
            <a:endParaRPr lang="en-US" sz="2200" dirty="0">
              <a:solidFill>
                <a:schemeClr val="bg2"/>
              </a:solidFill>
              <a:latin typeface="Arial Rounded MT Bold" pitchFamily="34" charset="0"/>
              <a:ea typeface="ＭＳ Ｐゴシック" pitchFamily="34" charset="-128"/>
              <a:cs typeface="Arial" pitchFamily="34" charset="0"/>
            </a:endParaRPr>
          </a:p>
          <a:p>
            <a:pPr marL="0" indent="0" fontAlgn="b">
              <a:spcBef>
                <a:spcPts val="0"/>
              </a:spcBef>
              <a:spcAft>
                <a:spcPts val="0"/>
              </a:spcAft>
              <a:buFontTx/>
              <a:buNone/>
              <a:defRPr/>
            </a:pPr>
            <a:r>
              <a:rPr lang="en-US" sz="2400" dirty="0">
                <a:solidFill>
                  <a:srgbClr val="000000"/>
                </a:solidFill>
                <a:latin typeface="Arial Rounded MT Bold" pitchFamily="34" charset="0"/>
                <a:cs typeface="Arial" charset="0"/>
              </a:rPr>
              <a:t>THz Technical Advisory Group:</a:t>
            </a:r>
          </a:p>
          <a:p>
            <a:pPr marL="862013" indent="-455613" fontAlgn="b">
              <a:spcBef>
                <a:spcPts val="0"/>
              </a:spcBef>
              <a:spcAft>
                <a:spcPts val="0"/>
              </a:spcAft>
              <a:buFont typeface="+mj-lt"/>
              <a:buAutoNum type="arabicPeriod"/>
              <a:defRPr/>
            </a:pPr>
            <a:r>
              <a:rPr lang="en-US" sz="2400" dirty="0">
                <a:solidFill>
                  <a:srgbClr val="000000"/>
                </a:solidFill>
                <a:latin typeface="Arial Rounded MT Bold" pitchFamily="34" charset="0"/>
                <a:cs typeface="Arial" charset="0"/>
              </a:rPr>
              <a:t>Hear 3 presentations</a:t>
            </a:r>
          </a:p>
          <a:p>
            <a:pPr marL="0" indent="0" fontAlgn="b">
              <a:spcBef>
                <a:spcPts val="0"/>
              </a:spcBef>
              <a:spcAft>
                <a:spcPts val="0"/>
              </a:spcAft>
              <a:buFontTx/>
              <a:buNone/>
              <a:defRPr/>
            </a:pPr>
            <a:r>
              <a:rPr lang="en-US" sz="2400" dirty="0">
                <a:solidFill>
                  <a:srgbClr val="000000"/>
                </a:solidFill>
                <a:latin typeface="Arial Rounded MT Bold" pitchFamily="34" charset="0"/>
                <a:cs typeface="Arial" charset="0"/>
              </a:rPr>
              <a:t>MAINTENANCE STANDING COMMITTEE </a:t>
            </a:r>
            <a:r>
              <a:rPr lang="en-US" sz="2400" dirty="0">
                <a:solidFill>
                  <a:srgbClr val="000000"/>
                </a:solidFill>
                <a:latin typeface="Arial Rounded MT Bold" pitchFamily="34" charset="0"/>
                <a:ea typeface="ＭＳ Ｐゴシック" pitchFamily="34" charset="-128"/>
                <a:cs typeface="Arial" pitchFamily="34" charset="0"/>
              </a:rPr>
              <a:t>:</a:t>
            </a:r>
            <a:endParaRPr lang="en-US" sz="2400" dirty="0">
              <a:solidFill>
                <a:srgbClr val="000000"/>
              </a:solidFill>
              <a:latin typeface="Arial Rounded MT Bold" pitchFamily="34" charset="0"/>
              <a:cs typeface="Arial" charset="0"/>
            </a:endParaRPr>
          </a:p>
          <a:p>
            <a:pPr marL="914400" lvl="1" indent="-457200" fontAlgn="b">
              <a:spcBef>
                <a:spcPts val="0"/>
              </a:spcBef>
              <a:spcAft>
                <a:spcPts val="600"/>
              </a:spcAft>
              <a:buFont typeface="+mj-lt"/>
              <a:buAutoNum type="arabicPeriod"/>
              <a:defRPr/>
            </a:pPr>
            <a:r>
              <a:rPr lang="en-US" sz="2200" dirty="0">
                <a:latin typeface="Arial Rounded MT Bold" pitchFamily="34" charset="0"/>
                <a:cs typeface="Arial" charset="0"/>
              </a:rPr>
              <a:t>Corrigendum for 802.15.4-2020</a:t>
            </a:r>
          </a:p>
          <a:p>
            <a:pPr marL="1257300" lvl="2" indent="-457200" fontAlgn="b">
              <a:spcBef>
                <a:spcPts val="0"/>
              </a:spcBef>
              <a:spcAft>
                <a:spcPts val="600"/>
              </a:spcAft>
              <a:buFont typeface="Arial" panose="020B0604020202020204" pitchFamily="34" charset="0"/>
              <a:buChar char="•"/>
              <a:defRPr/>
            </a:pPr>
            <a:r>
              <a:rPr lang="en-US" sz="1800" dirty="0">
                <a:latin typeface="Arial Rounded MT Bold" pitchFamily="34" charset="0"/>
                <a:cs typeface="Arial" charset="0"/>
              </a:rPr>
              <a:t>Current text in SUN OFDM PHY PHR is vague, leading to incorrect understanding</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1548780"/>
            <a:ext cx="8748972" cy="800100"/>
          </a:xfrm>
        </p:spPr>
        <p:txBody>
          <a:bodyPr/>
          <a:lstStyle/>
          <a:p>
            <a:r>
              <a:rPr lang="en-US" sz="2400" dirty="0">
                <a:solidFill>
                  <a:srgbClr val="006600"/>
                </a:solidFill>
                <a:latin typeface="Arial Narrow" panose="020B0606020202030204" pitchFamily="34" charset="0"/>
              </a:rPr>
              <a:t>IEEE P802.15.22.3 Spectrum Characterization and Occupancy Sensing One Year PAR Extension</a:t>
            </a:r>
            <a:endParaRPr lang="en-US" sz="2400" dirty="0"/>
          </a:p>
        </p:txBody>
      </p:sp>
      <p:sp>
        <p:nvSpPr>
          <p:cNvPr id="3" name="Content Placeholder 2"/>
          <p:cNvSpPr>
            <a:spLocks noGrp="1"/>
          </p:cNvSpPr>
          <p:nvPr>
            <p:ph idx="1"/>
          </p:nvPr>
        </p:nvSpPr>
        <p:spPr>
          <a:xfrm>
            <a:off x="467544" y="2449134"/>
            <a:ext cx="8478942" cy="3086100"/>
          </a:xfrm>
        </p:spPr>
        <p:txBody>
          <a:bodyPr/>
          <a:lstStyle/>
          <a:p>
            <a:pPr marL="0" indent="0">
              <a:buNone/>
            </a:pPr>
            <a:r>
              <a:rPr lang="en-US" sz="1800" dirty="0"/>
              <a:t>Motion</a:t>
            </a:r>
          </a:p>
          <a:p>
            <a:r>
              <a:rPr lang="en-US" sz="1800" dirty="0"/>
              <a:t>Approve One Year PAR Extension on 802.15.22.3 </a:t>
            </a:r>
            <a:br>
              <a:rPr lang="en-US" sz="1800" dirty="0"/>
            </a:br>
            <a:r>
              <a:rPr lang="en-US" sz="1800" dirty="0">
                <a:hlinkClick r:id="rId2"/>
              </a:rPr>
              <a:t>https://mentor.ieee.org/802.15/dcn/20/15-20-0197-00-0022-802-15-22-3-par-extension.pdf</a:t>
            </a:r>
            <a:r>
              <a:rPr lang="en-US" sz="1800" dirty="0"/>
              <a:t> </a:t>
            </a:r>
          </a:p>
          <a:p>
            <a:pPr marL="0" indent="0">
              <a:buNone/>
            </a:pPr>
            <a:endParaRPr lang="en-US" sz="1800" dirty="0"/>
          </a:p>
          <a:p>
            <a:pPr marL="0" indent="0">
              <a:buNone/>
            </a:pPr>
            <a:r>
              <a:rPr lang="en-US" sz="1800" dirty="0"/>
              <a:t>Mover: Mike Cotton</a:t>
            </a:r>
          </a:p>
          <a:p>
            <a:pPr marL="0" indent="0">
              <a:buNone/>
            </a:pPr>
            <a:r>
              <a:rPr lang="en-US" sz="1800" dirty="0"/>
              <a:t>Second: Oliver Holland</a:t>
            </a:r>
            <a:br>
              <a:rPr lang="en-US" sz="1800" dirty="0"/>
            </a:br>
            <a:endParaRPr lang="en-US" sz="1800" dirty="0"/>
          </a:p>
          <a:p>
            <a:pPr marL="0" indent="0">
              <a:buNone/>
            </a:pPr>
            <a:r>
              <a:rPr lang="en-US" sz="1800" dirty="0"/>
              <a:t>Working Group Stats: Approve  / Disapprove  / Abstain </a:t>
            </a:r>
          </a:p>
          <a:p>
            <a:pPr marL="0" indent="0">
              <a:buNone/>
            </a:pPr>
            <a:endParaRPr lang="en-US" sz="1800" dirty="0"/>
          </a:p>
        </p:txBody>
      </p:sp>
      <p:sp>
        <p:nvSpPr>
          <p:cNvPr id="6" name="Date Placeholder 5"/>
          <p:cNvSpPr>
            <a:spLocks noGrp="1"/>
          </p:cNvSpPr>
          <p:nvPr>
            <p:ph type="dt" sz="quarter" idx="12"/>
          </p:nvPr>
        </p:nvSpPr>
        <p:spPr>
          <a:xfrm>
            <a:off x="4308738" y="5713810"/>
            <a:ext cx="602729" cy="184666"/>
          </a:xfrm>
        </p:spPr>
        <p:txBody>
          <a:bodyPr/>
          <a:lstStyle/>
          <a:p>
            <a:pPr>
              <a:defRPr/>
            </a:pPr>
            <a:r>
              <a:rPr lang="en-US"/>
              <a:t>July 2019</a:t>
            </a:r>
          </a:p>
        </p:txBody>
      </p:sp>
      <p:sp>
        <p:nvSpPr>
          <p:cNvPr id="7" name="Fußzeilenplatzhalter 4">
            <a:extLst>
              <a:ext uri="{FF2B5EF4-FFF2-40B4-BE49-F238E27FC236}">
                <a16:creationId xmlns:a16="http://schemas.microsoft.com/office/drawing/2014/main" id="{D681801D-2581-408F-B1C8-AC4A51EEE64C}"/>
              </a:ext>
            </a:extLst>
          </p:cNvPr>
          <p:cNvSpPr>
            <a:spLocks noGrp="1"/>
          </p:cNvSpPr>
          <p:nvPr>
            <p:ph type="ftr" sz="quarter" idx="11"/>
          </p:nvPr>
        </p:nvSpPr>
        <p:spPr>
          <a:xfrm>
            <a:off x="6225294" y="5713810"/>
            <a:ext cx="2343150" cy="369332"/>
          </a:xfrm>
        </p:spPr>
        <p:txBody>
          <a:bodyPr/>
          <a:lstStyle/>
          <a:p>
            <a:pPr>
              <a:defRPr/>
            </a:pPr>
            <a:r>
              <a:rPr lang="en-US" altLang="en-US" dirty="0"/>
              <a:t>Apurva Mody, A5 Systems, </a:t>
            </a:r>
            <a:r>
              <a:rPr lang="en-US" altLang="en-US" dirty="0" err="1"/>
              <a:t>WhiteSpace</a:t>
            </a:r>
            <a:r>
              <a:rPr lang="en-US" altLang="en-US" dirty="0"/>
              <a:t> Alliance</a:t>
            </a:r>
          </a:p>
        </p:txBody>
      </p:sp>
      <p:sp>
        <p:nvSpPr>
          <p:cNvPr id="8" name="Datumsplatzhalter 3">
            <a:extLst>
              <a:ext uri="{FF2B5EF4-FFF2-40B4-BE49-F238E27FC236}">
                <a16:creationId xmlns:a16="http://schemas.microsoft.com/office/drawing/2014/main" id="{0857958F-EAC1-479A-B82E-E6DEB228E263}"/>
              </a:ext>
            </a:extLst>
          </p:cNvPr>
          <p:cNvSpPr>
            <a:spLocks noGrp="1"/>
          </p:cNvSpPr>
          <p:nvPr>
            <p:ph type="dt" sz="half" idx="10"/>
          </p:nvPr>
        </p:nvSpPr>
        <p:spPr>
          <a:xfrm>
            <a:off x="685800" y="1087100"/>
            <a:ext cx="1600200" cy="215444"/>
          </a:xfrm>
        </p:spPr>
        <p:txBody>
          <a:bodyPr/>
          <a:lstStyle/>
          <a:p>
            <a:pPr>
              <a:defRPr/>
            </a:pPr>
            <a:r>
              <a:rPr lang="en-US" altLang="en-US" dirty="0"/>
              <a:t>July 2020</a:t>
            </a:r>
          </a:p>
        </p:txBody>
      </p:sp>
    </p:spTree>
    <p:extLst>
      <p:ext uri="{BB962C8B-B14F-4D97-AF65-F5344CB8AC3E}">
        <p14:creationId xmlns:p14="http://schemas.microsoft.com/office/powerpoint/2010/main" val="23054560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IG JRE</a:t>
            </a:r>
            <a:br>
              <a:rPr lang="en-US" altLang="ja-JP" dirty="0"/>
            </a:br>
            <a:r>
              <a:rPr lang="en-US" altLang="ja-JP" dirty="0"/>
              <a:t>Virtual July Plenary </a:t>
            </a:r>
            <a:br>
              <a:rPr lang="en-US" altLang="ja-JP" dirty="0"/>
            </a:br>
            <a:r>
              <a:rPr lang="en-US" altLang="ja-JP" dirty="0"/>
              <a:t>Closing report </a:t>
            </a:r>
            <a:br>
              <a:rPr lang="en-US" altLang="ja-JP" dirty="0"/>
            </a:br>
            <a:r>
              <a:rPr lang="en-US" altLang="ja-JP" dirty="0"/>
              <a:t>on</a:t>
            </a:r>
            <a:br>
              <a:rPr lang="en-US" altLang="ja-JP" dirty="0"/>
            </a:br>
            <a:r>
              <a:rPr lang="en-US" altLang="ja-JP" dirty="0"/>
              <a:t>July 17th,2020</a:t>
            </a:r>
            <a:endParaRPr kumimoji="1" lang="ja-JP" altLang="en-US" dirty="0"/>
          </a:p>
        </p:txBody>
      </p:sp>
      <p:sp>
        <p:nvSpPr>
          <p:cNvPr id="2" name="日付プレースホルダー 1"/>
          <p:cNvSpPr>
            <a:spLocks noGrp="1"/>
          </p:cNvSpPr>
          <p:nvPr>
            <p:ph type="dt" sz="half" idx="10"/>
          </p:nvPr>
        </p:nvSpPr>
        <p:spPr/>
        <p:txBody>
          <a:bodyPr/>
          <a:lstStyle/>
          <a:p>
            <a:r>
              <a:rPr lang="en-US" altLang="ja-JP" dirty="0"/>
              <a:t>&lt;July,2020&gt;</a:t>
            </a:r>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51</a:t>
            </a:fld>
            <a:endParaRPr lang="en-US" altLang="ja-JP" dirty="0"/>
          </a:p>
        </p:txBody>
      </p:sp>
    </p:spTree>
    <p:extLst>
      <p:ext uri="{BB962C8B-B14F-4D97-AF65-F5344CB8AC3E}">
        <p14:creationId xmlns:p14="http://schemas.microsoft.com/office/powerpoint/2010/main" val="12695743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t>Chair is Takashi </a:t>
            </a:r>
            <a:r>
              <a:rPr lang="en-US" altLang="ja-JP" dirty="0" err="1"/>
              <a:t>Kuramochi</a:t>
            </a:r>
            <a:r>
              <a:rPr lang="en-US" altLang="ja-JP" dirty="0"/>
              <a:t>(LAPIS Semiconductor)</a:t>
            </a:r>
          </a:p>
          <a:p>
            <a:pPr lvl="1"/>
            <a:r>
              <a:rPr lang="en-US" altLang="ja-JP" dirty="0"/>
              <a:t>Acting secretary is Kunal Shah/Phil Beecher</a:t>
            </a:r>
          </a:p>
          <a:p>
            <a:pPr marL="457200" lvl="1" indent="0">
              <a:buNone/>
            </a:pP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r>
              <a:rPr lang="en-US" altLang="ja-JP" dirty="0"/>
              <a:t>&lt;July,2020&gt;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52</a:t>
            </a:fld>
            <a:endParaRPr lang="en-US" altLang="ja-JP"/>
          </a:p>
        </p:txBody>
      </p:sp>
    </p:spTree>
    <p:extLst>
      <p:ext uri="{BB962C8B-B14F-4D97-AF65-F5344CB8AC3E}">
        <p14:creationId xmlns:p14="http://schemas.microsoft.com/office/powerpoint/2010/main" val="20482531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IG JRE </a:t>
            </a:r>
            <a:r>
              <a:rPr kumimoji="1" lang="en-US" altLang="ja-JP" b="1" dirty="0"/>
              <a:t>sessions in July Plenary</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53</a:t>
            </a:fld>
            <a:endParaRPr lang="en-US" altLang="ja-JP" dirty="0"/>
          </a:p>
        </p:txBody>
      </p:sp>
      <p:graphicFrame>
        <p:nvGraphicFramePr>
          <p:cNvPr id="9" name="コンテンツ プレースホルダー 8"/>
          <p:cNvGraphicFramePr>
            <a:graphicFrameLocks noGrp="1"/>
          </p:cNvGraphicFramePr>
          <p:nvPr>
            <p:ph idx="1"/>
            <p:extLst/>
          </p:nvPr>
        </p:nvGraphicFramePr>
        <p:xfrm>
          <a:off x="467544" y="1844824"/>
          <a:ext cx="8299693" cy="3540240"/>
        </p:xfrm>
        <a:graphic>
          <a:graphicData uri="http://schemas.openxmlformats.org/drawingml/2006/table">
            <a:tbl>
              <a:tblPr firstRow="1" bandRow="1">
                <a:tableStyleId>{93296810-A885-4BE3-A3E7-6D5BEEA58F35}</a:tableStyleId>
              </a:tblPr>
              <a:tblGrid>
                <a:gridCol w="1037462">
                  <a:extLst>
                    <a:ext uri="{9D8B030D-6E8A-4147-A177-3AD203B41FA5}">
                      <a16:colId xmlns:a16="http://schemas.microsoft.com/office/drawing/2014/main" val="20000"/>
                    </a:ext>
                  </a:extLst>
                </a:gridCol>
                <a:gridCol w="1452446">
                  <a:extLst>
                    <a:ext uri="{9D8B030D-6E8A-4147-A177-3AD203B41FA5}">
                      <a16:colId xmlns:a16="http://schemas.microsoft.com/office/drawing/2014/main" val="20001"/>
                    </a:ext>
                  </a:extLst>
                </a:gridCol>
                <a:gridCol w="1452446">
                  <a:extLst>
                    <a:ext uri="{9D8B030D-6E8A-4147-A177-3AD203B41FA5}">
                      <a16:colId xmlns:a16="http://schemas.microsoft.com/office/drawing/2014/main" val="20002"/>
                    </a:ext>
                  </a:extLst>
                </a:gridCol>
                <a:gridCol w="1602892">
                  <a:extLst>
                    <a:ext uri="{9D8B030D-6E8A-4147-A177-3AD203B41FA5}">
                      <a16:colId xmlns:a16="http://schemas.microsoft.com/office/drawing/2014/main" val="20003"/>
                    </a:ext>
                  </a:extLst>
                </a:gridCol>
                <a:gridCol w="1302001">
                  <a:extLst>
                    <a:ext uri="{9D8B030D-6E8A-4147-A177-3AD203B41FA5}">
                      <a16:colId xmlns:a16="http://schemas.microsoft.com/office/drawing/2014/main" val="20004"/>
                    </a:ext>
                  </a:extLst>
                </a:gridCol>
                <a:gridCol w="1452446">
                  <a:extLst>
                    <a:ext uri="{9D8B030D-6E8A-4147-A177-3AD203B41FA5}">
                      <a16:colId xmlns:a16="http://schemas.microsoft.com/office/drawing/2014/main" val="20005"/>
                    </a:ext>
                  </a:extLst>
                </a:gridCol>
              </a:tblGrid>
              <a:tr h="370840">
                <a:tc>
                  <a:txBody>
                    <a:bodyPr/>
                    <a:lstStyle/>
                    <a:p>
                      <a:endParaRPr kumimoji="1" lang="ja-JP" altLang="en-US" dirty="0"/>
                    </a:p>
                  </a:txBody>
                  <a:tcPr/>
                </a:tc>
                <a:tc>
                  <a:txBody>
                    <a:bodyPr/>
                    <a:lstStyle/>
                    <a:p>
                      <a:pPr algn="ctr"/>
                      <a:r>
                        <a:rPr kumimoji="1" lang="en-US" altLang="ja-JP" dirty="0"/>
                        <a:t>Monday</a:t>
                      </a:r>
                    </a:p>
                    <a:p>
                      <a:pPr algn="ctr"/>
                      <a:r>
                        <a:rPr kumimoji="1" lang="en-US" altLang="ja-JP" dirty="0"/>
                        <a:t>13</a:t>
                      </a:r>
                      <a:r>
                        <a:rPr kumimoji="1" lang="en-US" altLang="ja-JP" baseline="30000" dirty="0"/>
                        <a:t>th</a:t>
                      </a:r>
                      <a:r>
                        <a:rPr kumimoji="1" lang="en-US" altLang="ja-JP" baseline="0" dirty="0"/>
                        <a:t> July</a:t>
                      </a:r>
                      <a:endParaRPr kumimoji="1" lang="ja-JP" altLang="en-US" dirty="0"/>
                    </a:p>
                  </a:txBody>
                  <a:tcPr anchor="ctr"/>
                </a:tc>
                <a:tc>
                  <a:txBody>
                    <a:bodyPr/>
                    <a:lstStyle/>
                    <a:p>
                      <a:pPr algn="ctr"/>
                      <a:r>
                        <a:rPr kumimoji="1" lang="en-US" altLang="ja-JP" dirty="0"/>
                        <a:t>Tuesday</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14</a:t>
                      </a:r>
                      <a:r>
                        <a:rPr kumimoji="1" lang="en-US" altLang="ja-JP" baseline="30000" dirty="0"/>
                        <a:t>th</a:t>
                      </a:r>
                      <a:r>
                        <a:rPr kumimoji="1" lang="en-US" altLang="ja-JP" baseline="0" dirty="0"/>
                        <a:t> July</a:t>
                      </a:r>
                      <a:endParaRPr kumimoji="1" lang="ja-JP" altLang="en-US" dirty="0"/>
                    </a:p>
                  </a:txBody>
                  <a:tcPr anchor="ctr"/>
                </a:tc>
                <a:tc>
                  <a:txBody>
                    <a:bodyPr/>
                    <a:lstStyle/>
                    <a:p>
                      <a:pPr algn="ctr"/>
                      <a:r>
                        <a:rPr kumimoji="1" lang="en-US" altLang="ja-JP" dirty="0"/>
                        <a:t>Wednesday</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15</a:t>
                      </a:r>
                      <a:r>
                        <a:rPr kumimoji="1" lang="en-US" altLang="ja-JP" baseline="30000" dirty="0"/>
                        <a:t>th</a:t>
                      </a:r>
                      <a:r>
                        <a:rPr kumimoji="1" lang="en-US" altLang="ja-JP" baseline="0" dirty="0"/>
                        <a:t> July</a:t>
                      </a:r>
                      <a:endParaRPr kumimoji="1" lang="ja-JP" altLang="en-US" dirty="0"/>
                    </a:p>
                  </a:txBody>
                  <a:tcPr anchor="ctr"/>
                </a:tc>
                <a:tc>
                  <a:txBody>
                    <a:bodyPr/>
                    <a:lstStyle/>
                    <a:p>
                      <a:pPr algn="ctr"/>
                      <a:r>
                        <a:rPr kumimoji="1" lang="en-US" altLang="ja-JP" dirty="0"/>
                        <a:t>Thursday</a:t>
                      </a:r>
                    </a:p>
                    <a:p>
                      <a:pPr algn="ctr"/>
                      <a:r>
                        <a:rPr kumimoji="1" lang="en-US" altLang="ja-JP" dirty="0"/>
                        <a:t>16th July</a:t>
                      </a:r>
                    </a:p>
                  </a:txBody>
                  <a:tcPr anchor="ctr"/>
                </a:tc>
                <a:tc>
                  <a:txBody>
                    <a:bodyPr/>
                    <a:lstStyle/>
                    <a:p>
                      <a:pPr algn="ctr"/>
                      <a:r>
                        <a:rPr kumimoji="1" lang="en-US" altLang="ja-JP" dirty="0"/>
                        <a:t>Friday</a:t>
                      </a:r>
                    </a:p>
                    <a:p>
                      <a:pPr algn="ctr"/>
                      <a:r>
                        <a:rPr kumimoji="1" lang="en-US" altLang="ja-JP" dirty="0"/>
                        <a:t>17th July</a:t>
                      </a:r>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strike="dblStrike" baseline="0" dirty="0">
                          <a:solidFill>
                            <a:srgbClr val="FF0000"/>
                          </a:solidFill>
                        </a:rPr>
                        <a:t>IG-JRE</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strike="dblStrike" baseline="0" dirty="0">
                          <a:solidFill>
                            <a:srgbClr val="FF0000"/>
                          </a:solidFill>
                        </a:rPr>
                        <a:t>(Cancelled)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r>
                        <a:rPr kumimoji="1" lang="en-US" altLang="ja-JP" u="none" dirty="0">
                          <a:solidFill>
                            <a:schemeClr val="tx1"/>
                          </a:solidFill>
                        </a:rPr>
                        <a:t>IG-JRE</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IG-JRE</a:t>
                      </a: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8" name="日付プレースホルダー 3"/>
          <p:cNvSpPr>
            <a:spLocks noGrp="1"/>
          </p:cNvSpPr>
          <p:nvPr>
            <p:ph type="dt" sz="half" idx="10"/>
          </p:nvPr>
        </p:nvSpPr>
        <p:spPr>
          <a:xfrm>
            <a:off x="685800" y="378281"/>
            <a:ext cx="1600200" cy="215444"/>
          </a:xfrm>
        </p:spPr>
        <p:txBody>
          <a:bodyPr/>
          <a:lstStyle/>
          <a:p>
            <a:r>
              <a:rPr lang="en-US" altLang="ja-JP" dirty="0"/>
              <a:t>&lt;July,2020&gt;</a:t>
            </a:r>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2" name="テキスト ボックス 1"/>
          <p:cNvSpPr txBox="1"/>
          <p:nvPr/>
        </p:nvSpPr>
        <p:spPr>
          <a:xfrm>
            <a:off x="286996" y="5534416"/>
            <a:ext cx="8640960" cy="400110"/>
          </a:xfrm>
          <a:prstGeom prst="rect">
            <a:avLst/>
          </a:prstGeom>
          <a:noFill/>
        </p:spPr>
        <p:txBody>
          <a:bodyPr wrap="square" rtlCol="0">
            <a:spAutoFit/>
          </a:bodyPr>
          <a:lstStyle/>
          <a:p>
            <a:r>
              <a:rPr kumimoji="1" lang="en-US" altLang="ja-JP" sz="2000" dirty="0">
                <a:latin typeface="Meiryo UI" panose="020B0604030504040204" pitchFamily="50" charset="-128"/>
                <a:ea typeface="Meiryo UI" panose="020B0604030504040204" pitchFamily="50" charset="-128"/>
              </a:rPr>
              <a:t>We had 2 sessions and cancelled 1 session as it was unnecessary.</a:t>
            </a:r>
            <a:endParaRPr kumimoji="1" lang="ja-JP" altLang="en-US" sz="2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544482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latin typeface="Meiryo UI" panose="020B0604030504040204" pitchFamily="50" charset="-128"/>
                <a:ea typeface="Meiryo UI" panose="020B0604030504040204" pitchFamily="50" charset="-128"/>
              </a:rPr>
              <a:t>Accomplishments:</a:t>
            </a:r>
          </a:p>
        </p:txBody>
      </p:sp>
      <p:sp>
        <p:nvSpPr>
          <p:cNvPr id="3" name="コンテンツ プレースホルダー 2"/>
          <p:cNvSpPr>
            <a:spLocks noGrp="1"/>
          </p:cNvSpPr>
          <p:nvPr>
            <p:ph idx="1"/>
          </p:nvPr>
        </p:nvSpPr>
        <p:spPr>
          <a:xfrm>
            <a:off x="323528" y="1700808"/>
            <a:ext cx="8496944" cy="4114800"/>
          </a:xfrm>
        </p:spPr>
        <p:txBody>
          <a:bodyPr/>
          <a:lstStyle/>
          <a:p>
            <a:r>
              <a:rPr lang="en-US" altLang="ja-JP" sz="3200" dirty="0">
                <a:latin typeface="Meiryo UI" panose="020B0604030504040204" pitchFamily="50" charset="-128"/>
                <a:ea typeface="Meiryo UI" panose="020B0604030504040204" pitchFamily="50" charset="-128"/>
              </a:rPr>
              <a:t>Resolved the final comments for the PAR and CSD.</a:t>
            </a:r>
          </a:p>
          <a:p>
            <a:endParaRPr lang="en-US" altLang="ja-JP" sz="3200" dirty="0">
              <a:latin typeface="Meiryo UI" panose="020B0604030504040204" pitchFamily="50" charset="-128"/>
              <a:ea typeface="Meiryo UI" panose="020B0604030504040204" pitchFamily="50" charset="-128"/>
            </a:endParaRPr>
          </a:p>
          <a:p>
            <a:r>
              <a:rPr lang="en-US" altLang="ja-JP" sz="3200" dirty="0">
                <a:latin typeface="Meiryo UI" panose="020B0604030504040204" pitchFamily="50" charset="-128"/>
                <a:ea typeface="Meiryo UI" panose="020B0604030504040204" pitchFamily="50" charset="-128"/>
              </a:rPr>
              <a:t>The Motion was made and approved.</a:t>
            </a:r>
          </a:p>
          <a:p>
            <a:pPr marL="0" indent="0">
              <a:buNone/>
            </a:pPr>
            <a:r>
              <a:rPr lang="en-US" altLang="ja-JP" sz="3200" dirty="0">
                <a:latin typeface="Meiryo UI" panose="020B0604030504040204" pitchFamily="50" charset="-128"/>
                <a:ea typeface="Meiryo UI" panose="020B0604030504040204" pitchFamily="50" charset="-128"/>
              </a:rPr>
              <a:t>   (See next slide)</a:t>
            </a:r>
          </a:p>
          <a:p>
            <a:pPr marL="0" indent="0">
              <a:buNone/>
            </a:pPr>
            <a:endParaRPr lang="en-US" altLang="ja-JP" sz="3200" dirty="0">
              <a:latin typeface="Meiryo UI" panose="020B0604030504040204" pitchFamily="50" charset="-128"/>
              <a:ea typeface="Meiryo UI" panose="020B0604030504040204" pitchFamily="50" charset="-128"/>
            </a:endParaRPr>
          </a:p>
          <a:p>
            <a:r>
              <a:rPr lang="en-US" altLang="ja-JP" sz="3200" dirty="0">
                <a:latin typeface="Meiryo UI" panose="020B0604030504040204" pitchFamily="50" charset="-128"/>
                <a:ea typeface="Meiryo UI" panose="020B0604030504040204" pitchFamily="50" charset="-128"/>
              </a:rPr>
              <a:t>Minutes posted</a:t>
            </a:r>
          </a:p>
          <a:p>
            <a:pPr marL="0" indent="0">
              <a:buNone/>
            </a:pPr>
            <a:r>
              <a:rPr lang="en-US" altLang="ja-JP" sz="3200" dirty="0">
                <a:latin typeface="Meiryo UI" panose="020B0604030504040204" pitchFamily="50" charset="-128"/>
                <a:ea typeface="Meiryo UI" panose="020B0604030504040204" pitchFamily="50" charset="-128"/>
              </a:rPr>
              <a:t>(Document15-20-0189-00-0jre)</a:t>
            </a:r>
          </a:p>
          <a:p>
            <a:endParaRPr kumimoji="1" lang="ja-JP" altLang="en-US" sz="32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54</a:t>
            </a:fld>
            <a:endParaRPr lang="en-US" altLang="ja-JP"/>
          </a:p>
        </p:txBody>
      </p:sp>
    </p:spTree>
    <p:extLst>
      <p:ext uri="{BB962C8B-B14F-4D97-AF65-F5344CB8AC3E}">
        <p14:creationId xmlns:p14="http://schemas.microsoft.com/office/powerpoint/2010/main" val="242868404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Approved Motion by IG:</a:t>
            </a:r>
            <a:endParaRPr kumimoji="1" lang="ja-JP" altLang="en-US" dirty="0"/>
          </a:p>
        </p:txBody>
      </p:sp>
      <p:sp>
        <p:nvSpPr>
          <p:cNvPr id="3" name="コンテンツ プレースホルダー 2"/>
          <p:cNvSpPr>
            <a:spLocks noGrp="1"/>
          </p:cNvSpPr>
          <p:nvPr>
            <p:ph idx="1"/>
          </p:nvPr>
        </p:nvSpPr>
        <p:spPr>
          <a:xfrm>
            <a:off x="683568" y="1556792"/>
            <a:ext cx="7772400" cy="4824536"/>
          </a:xfrm>
        </p:spPr>
        <p:txBody>
          <a:bodyPr/>
          <a:lstStyle/>
          <a:p>
            <a:pPr marL="0" indent="0">
              <a:buNone/>
            </a:pPr>
            <a:r>
              <a:rPr lang="en-US" altLang="ja-JP" sz="2800" dirty="0">
                <a:latin typeface="Meiryo UI" panose="020B0604030504040204" pitchFamily="50" charset="-128"/>
                <a:ea typeface="Meiryo UI" panose="020B0604030504040204" pitchFamily="50" charset="-128"/>
              </a:rPr>
              <a:t>Request that PAR and CSD contained in document PAR (15-20-0158-04-0jre) and CSD  (15-20-0159-04-0jre) , respectively, be approved for submission to the WG for its approval and that EC be requested to forward PAR to </a:t>
            </a:r>
            <a:r>
              <a:rPr lang="en-US" altLang="ja-JP" sz="2800" dirty="0" err="1">
                <a:latin typeface="Meiryo UI" panose="020B0604030504040204" pitchFamily="50" charset="-128"/>
                <a:ea typeface="Meiryo UI" panose="020B0604030504040204" pitchFamily="50" charset="-128"/>
              </a:rPr>
              <a:t>NesCom</a:t>
            </a:r>
            <a:r>
              <a:rPr lang="en-US" altLang="ja-JP" sz="2800" dirty="0">
                <a:latin typeface="Meiryo UI" panose="020B0604030504040204" pitchFamily="50" charset="-128"/>
                <a:ea typeface="Meiryo UI" panose="020B0604030504040204" pitchFamily="50" charset="-128"/>
              </a:rPr>
              <a:t>. </a:t>
            </a:r>
          </a:p>
          <a:p>
            <a:pPr marL="0" indent="0">
              <a:buNone/>
            </a:pPr>
            <a:endParaRPr lang="en-US" altLang="ja-JP" sz="2800" dirty="0">
              <a:latin typeface="Meiryo UI" panose="020B0604030504040204" pitchFamily="50" charset="-128"/>
              <a:ea typeface="Meiryo UI" panose="020B0604030504040204" pitchFamily="50" charset="-128"/>
            </a:endParaRPr>
          </a:p>
          <a:p>
            <a:r>
              <a:rPr lang="en-US" altLang="ja-JP" sz="2800" dirty="0"/>
              <a:t>Moved : Kunal Shah (</a:t>
            </a:r>
            <a:r>
              <a:rPr lang="en-US" altLang="ja-JP" sz="2800" dirty="0" err="1"/>
              <a:t>Itron</a:t>
            </a:r>
            <a:r>
              <a:rPr lang="en-US" altLang="ja-JP" sz="2800" dirty="0"/>
              <a:t>) </a:t>
            </a:r>
          </a:p>
          <a:p>
            <a:r>
              <a:rPr lang="en-US" altLang="ja-JP" sz="2800" dirty="0"/>
              <a:t>Second: Hiroshi Harada (Kyoto University)</a:t>
            </a:r>
          </a:p>
          <a:p>
            <a:r>
              <a:rPr lang="en-US" altLang="ja-JP" sz="2800" dirty="0"/>
              <a:t>Approved by unanimous consent</a:t>
            </a:r>
          </a:p>
          <a:p>
            <a:pPr marL="0" indent="0">
              <a:buNone/>
            </a:pPr>
            <a:endParaRPr lang="en-US" altLang="ja-JP" sz="2800" dirty="0">
              <a:latin typeface="Meiryo UI" panose="020B0604030504040204" pitchFamily="50" charset="-128"/>
              <a:ea typeface="Meiryo UI" panose="020B0604030504040204" pitchFamily="50" charset="-128"/>
            </a:endParaRPr>
          </a:p>
          <a:p>
            <a:pPr marL="0" indent="0">
              <a:buNone/>
            </a:pPr>
            <a:endParaRPr kumimoji="1" lang="ja-JP" altLang="en-US" sz="28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55</a:t>
            </a:fld>
            <a:endParaRPr lang="en-US" altLang="ja-JP"/>
          </a:p>
        </p:txBody>
      </p:sp>
    </p:spTree>
    <p:extLst>
      <p:ext uri="{BB962C8B-B14F-4D97-AF65-F5344CB8AC3E}">
        <p14:creationId xmlns:p14="http://schemas.microsoft.com/office/powerpoint/2010/main" val="1599516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Motion to WG:</a:t>
            </a:r>
            <a:endParaRPr kumimoji="1" lang="ja-JP" altLang="en-US" dirty="0"/>
          </a:p>
        </p:txBody>
      </p:sp>
      <p:sp>
        <p:nvSpPr>
          <p:cNvPr id="3" name="コンテンツ プレースホルダー 2"/>
          <p:cNvSpPr>
            <a:spLocks noGrp="1"/>
          </p:cNvSpPr>
          <p:nvPr>
            <p:ph idx="1"/>
          </p:nvPr>
        </p:nvSpPr>
        <p:spPr>
          <a:xfrm>
            <a:off x="179512" y="1556792"/>
            <a:ext cx="8784976" cy="4824536"/>
          </a:xfrm>
        </p:spPr>
        <p:txBody>
          <a:bodyPr/>
          <a:lstStyle/>
          <a:p>
            <a:pPr marL="0" indent="0">
              <a:buNone/>
            </a:pPr>
            <a:r>
              <a:rPr lang="en-US" altLang="ja-JP" sz="2400" dirty="0">
                <a:latin typeface="Meiryo UI" panose="020B0604030504040204" pitchFamily="50" charset="-128"/>
                <a:ea typeface="Meiryo UI" panose="020B0604030504040204" pitchFamily="50" charset="-128"/>
              </a:rPr>
              <a:t>Request that the PAR and CSD contained in documents [15-20-0158-04-0jre] and [15-20-0159-04-0jre], respectively, be</a:t>
            </a:r>
            <a:r>
              <a:rPr lang="en-US" altLang="ja-JP" sz="2400" dirty="0"/>
              <a:t> updated to the correct PAR form for amendments and, </a:t>
            </a:r>
            <a:r>
              <a:rPr lang="en-US" altLang="ja-JP" sz="2400" dirty="0">
                <a:latin typeface="Meiryo UI" panose="020B0604030504040204" pitchFamily="50" charset="-128"/>
                <a:ea typeface="Meiryo UI" panose="020B0604030504040204" pitchFamily="50" charset="-128"/>
              </a:rPr>
              <a:t>be approved by the IEEE 802.15 WG and that the EC be requested to forward the PAR to </a:t>
            </a:r>
            <a:r>
              <a:rPr lang="en-US" altLang="ja-JP" sz="2400" dirty="0" err="1">
                <a:latin typeface="Meiryo UI" panose="020B0604030504040204" pitchFamily="50" charset="-128"/>
                <a:ea typeface="Meiryo UI" panose="020B0604030504040204" pitchFamily="50" charset="-128"/>
              </a:rPr>
              <a:t>NesCom</a:t>
            </a:r>
            <a:r>
              <a:rPr lang="en-US" altLang="ja-JP" sz="2400" dirty="0">
                <a:latin typeface="Meiryo UI" panose="020B0604030504040204" pitchFamily="50" charset="-128"/>
                <a:ea typeface="Meiryo UI" panose="020B0604030504040204" pitchFamily="50" charset="-128"/>
              </a:rPr>
              <a:t>. The 802.15 working group chair and technical editor are authorized to make additional modifications to the PAR and CSD as needed to reflect EC discussion at its closing meeting.</a:t>
            </a:r>
          </a:p>
          <a:p>
            <a:r>
              <a:rPr lang="en-US" altLang="ja-JP" sz="2400" dirty="0"/>
              <a:t>Moved : Takashi </a:t>
            </a:r>
            <a:r>
              <a:rPr lang="en-US" altLang="ja-JP" sz="2400" dirty="0" err="1"/>
              <a:t>Kuramochi</a:t>
            </a:r>
            <a:r>
              <a:rPr lang="en-US" altLang="ja-JP" sz="2400" dirty="0"/>
              <a:t> (Lapis Semiconductor) </a:t>
            </a:r>
          </a:p>
          <a:p>
            <a:r>
              <a:rPr lang="en-US" altLang="ja-JP" sz="2400" dirty="0"/>
              <a:t>Second: </a:t>
            </a:r>
          </a:p>
          <a:p>
            <a:r>
              <a:rPr lang="en-US" altLang="ja-JP" sz="2400" dirty="0"/>
              <a:t>Approve   / Disapprove   / Abstain  </a:t>
            </a:r>
            <a:endParaRPr lang="en-US" altLang="ja-JP" sz="2400" dirty="0">
              <a:latin typeface="Meiryo UI" panose="020B0604030504040204" pitchFamily="50" charset="-128"/>
              <a:ea typeface="Meiryo UI" panose="020B0604030504040204" pitchFamily="50" charset="-128"/>
            </a:endParaRPr>
          </a:p>
        </p:txBody>
      </p:sp>
      <p:sp>
        <p:nvSpPr>
          <p:cNvPr id="4" name="日付プレースホルダー 3"/>
          <p:cNvSpPr>
            <a:spLocks noGrp="1"/>
          </p:cNvSpPr>
          <p:nvPr>
            <p:ph type="dt" sz="half" idx="10"/>
          </p:nvPr>
        </p:nvSpPr>
        <p:spPr/>
        <p:txBody>
          <a:bodyPr/>
          <a:lstStyle/>
          <a:p>
            <a:r>
              <a:rPr lang="en-US" altLang="ja-JP"/>
              <a:t>&lt;July,2020&gt;</a:t>
            </a:r>
            <a:endParaRPr lang="en-US" altLang="ja-JP"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56</a:t>
            </a:fld>
            <a:endParaRPr lang="en-US" altLang="ja-JP"/>
          </a:p>
        </p:txBody>
      </p:sp>
    </p:spTree>
    <p:extLst>
      <p:ext uri="{BB962C8B-B14F-4D97-AF65-F5344CB8AC3E}">
        <p14:creationId xmlns:p14="http://schemas.microsoft.com/office/powerpoint/2010/main" val="11096088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Next steps</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a:t>&lt;June,2020&gt;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57</a:t>
            </a:fld>
            <a:endParaRPr lang="en-US" altLang="ja-JP"/>
          </a:p>
        </p:txBody>
      </p:sp>
      <p:sp>
        <p:nvSpPr>
          <p:cNvPr id="7" name="コンテンツ プレースホルダー 6"/>
          <p:cNvSpPr>
            <a:spLocks noGrp="1"/>
          </p:cNvSpPr>
          <p:nvPr>
            <p:ph idx="1"/>
          </p:nvPr>
        </p:nvSpPr>
        <p:spPr/>
        <p:txBody>
          <a:bodyPr/>
          <a:lstStyle/>
          <a:p>
            <a:r>
              <a:rPr kumimoji="1" lang="en-US" altLang="ja-JP" sz="4000" dirty="0"/>
              <a:t>Start Technical Discussion</a:t>
            </a:r>
            <a:endParaRPr kumimoji="1" lang="ja-JP" altLang="en-US" sz="4000" dirty="0"/>
          </a:p>
        </p:txBody>
      </p:sp>
    </p:spTree>
    <p:extLst>
      <p:ext uri="{BB962C8B-B14F-4D97-AF65-F5344CB8AC3E}">
        <p14:creationId xmlns:p14="http://schemas.microsoft.com/office/powerpoint/2010/main" val="135254068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764704"/>
            <a:ext cx="9144000" cy="1066800"/>
          </a:xfrm>
        </p:spPr>
        <p:txBody>
          <a:bodyPr/>
          <a:lstStyle/>
          <a:p>
            <a:r>
              <a:rPr lang="en-US" altLang="ja-JP" dirty="0"/>
              <a:t>JRE conference call </a:t>
            </a:r>
            <a:br>
              <a:rPr lang="en-US" altLang="ja-JP" dirty="0"/>
            </a:br>
            <a:r>
              <a:rPr lang="en-US" altLang="ja-JP" dirty="0"/>
              <a:t>provisionally scheduled</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a:t>&lt;June,2020&gt;</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58</a:t>
            </a:fld>
            <a:endParaRPr lang="en-US" altLang="ja-JP"/>
          </a:p>
        </p:txBody>
      </p:sp>
      <p:graphicFrame>
        <p:nvGraphicFramePr>
          <p:cNvPr id="9" name="表 8"/>
          <p:cNvGraphicFramePr>
            <a:graphicFrameLocks noGrp="1"/>
          </p:cNvGraphicFramePr>
          <p:nvPr>
            <p:extLst/>
          </p:nvPr>
        </p:nvGraphicFramePr>
        <p:xfrm>
          <a:off x="395536" y="2060848"/>
          <a:ext cx="8280920" cy="1738507"/>
        </p:xfrm>
        <a:graphic>
          <a:graphicData uri="http://schemas.openxmlformats.org/drawingml/2006/table">
            <a:tbl>
              <a:tblPr firstRow="1" bandRow="1">
                <a:tableStyleId>{5C22544A-7EE6-4342-B048-85BDC9FD1C3A}</a:tableStyleId>
              </a:tblPr>
              <a:tblGrid>
                <a:gridCol w="165618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656184">
                  <a:extLst>
                    <a:ext uri="{9D8B030D-6E8A-4147-A177-3AD203B41FA5}">
                      <a16:colId xmlns:a16="http://schemas.microsoft.com/office/drawing/2014/main" val="20002"/>
                    </a:ext>
                  </a:extLst>
                </a:gridCol>
                <a:gridCol w="1656184">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915547">
                <a:tc>
                  <a:txBody>
                    <a:bodyPr/>
                    <a:lstStyle/>
                    <a:p>
                      <a:r>
                        <a:rPr kumimoji="1" lang="en-US" altLang="ja-JP" sz="1600" dirty="0"/>
                        <a:t>Japan</a:t>
                      </a:r>
                    </a:p>
                    <a:p>
                      <a:r>
                        <a:rPr kumimoji="1" lang="en-US" altLang="ja-JP" sz="1600" dirty="0"/>
                        <a:t>(JST)</a:t>
                      </a:r>
                    </a:p>
                  </a:txBody>
                  <a:tcPr/>
                </a:tc>
                <a:tc>
                  <a:txBody>
                    <a:bodyPr/>
                    <a:lstStyle/>
                    <a:p>
                      <a:r>
                        <a:rPr kumimoji="1" lang="en-US" altLang="ja-JP" sz="1600" dirty="0"/>
                        <a:t>London</a:t>
                      </a:r>
                    </a:p>
                    <a:p>
                      <a:r>
                        <a:rPr kumimoji="1" lang="en-US" altLang="ja-JP" sz="1600" dirty="0"/>
                        <a:t>(BST)</a:t>
                      </a:r>
                      <a:endParaRPr kumimoji="1" lang="ja-JP" altLang="en-US" sz="1600" dirty="0"/>
                    </a:p>
                  </a:txBody>
                  <a:tcPr/>
                </a:tc>
                <a:tc>
                  <a:txBody>
                    <a:bodyPr/>
                    <a:lstStyle/>
                    <a:p>
                      <a:r>
                        <a:rPr kumimoji="1" lang="en-US" altLang="ja-JP" sz="1600" dirty="0"/>
                        <a:t>Atlanta</a:t>
                      </a:r>
                    </a:p>
                    <a:p>
                      <a:r>
                        <a:rPr kumimoji="1" lang="en-US" altLang="ja-JP" sz="1600" dirty="0"/>
                        <a:t>(EDT)</a:t>
                      </a:r>
                      <a:endParaRPr kumimoji="1" lang="ja-JP" altLang="en-US" sz="1600" dirty="0"/>
                    </a:p>
                  </a:txBody>
                  <a:tcPr/>
                </a:tc>
                <a:tc>
                  <a:txBody>
                    <a:bodyPr/>
                    <a:lstStyle/>
                    <a:p>
                      <a:r>
                        <a:rPr kumimoji="1" lang="en-US" altLang="ja-JP" sz="1600" dirty="0"/>
                        <a:t>Austin</a:t>
                      </a:r>
                    </a:p>
                    <a:p>
                      <a:r>
                        <a:rPr kumimoji="1" lang="en-US" altLang="ja-JP" sz="1600" dirty="0"/>
                        <a:t>(CDT)</a:t>
                      </a:r>
                      <a:endParaRPr kumimoji="1" lang="ja-JP" altLang="en-US" sz="1600" dirty="0"/>
                    </a:p>
                  </a:txBody>
                  <a:tcPr/>
                </a:tc>
                <a:tc>
                  <a:txBody>
                    <a:bodyPr/>
                    <a:lstStyle/>
                    <a:p>
                      <a:r>
                        <a:rPr kumimoji="1" lang="en-US" altLang="ja-JP" sz="1600" dirty="0"/>
                        <a:t>San Diego</a:t>
                      </a:r>
                    </a:p>
                    <a:p>
                      <a:r>
                        <a:rPr kumimoji="1" lang="en-US" altLang="ja-JP" sz="1600" dirty="0"/>
                        <a:t>(PDT)</a:t>
                      </a:r>
                      <a:endParaRPr kumimoji="1" lang="ja-JP" altLang="en-US" sz="1600" dirty="0"/>
                    </a:p>
                  </a:txBody>
                  <a:tcPr/>
                </a:tc>
                <a:extLst>
                  <a:ext uri="{0D108BD9-81ED-4DB2-BD59-A6C34878D82A}">
                    <a16:rowId xmlns:a16="http://schemas.microsoft.com/office/drawing/2014/main" val="10000"/>
                  </a:ext>
                </a:extLst>
              </a:tr>
              <a:tr h="371305">
                <a:tc>
                  <a:txBody>
                    <a:bodyPr/>
                    <a:lstStyle/>
                    <a:p>
                      <a:r>
                        <a:rPr kumimoji="1" lang="en-US" altLang="ja-JP" sz="1600" dirty="0">
                          <a:latin typeface="+mn-ea"/>
                          <a:ea typeface="+mn-ea"/>
                        </a:rPr>
                        <a:t>Friday</a:t>
                      </a:r>
                    </a:p>
                    <a:p>
                      <a:r>
                        <a:rPr kumimoji="1" lang="en-US" altLang="ja-JP" sz="1600" dirty="0">
                          <a:latin typeface="+mn-ea"/>
                          <a:ea typeface="+mn-ea"/>
                        </a:rPr>
                        <a:t>July 31</a:t>
                      </a:r>
                      <a:r>
                        <a:rPr kumimoji="1" lang="en-US" altLang="ja-JP" sz="1600" baseline="30000" dirty="0">
                          <a:latin typeface="+mn-ea"/>
                          <a:ea typeface="+mn-ea"/>
                        </a:rPr>
                        <a:t>th </a:t>
                      </a:r>
                      <a:endParaRPr kumimoji="1" lang="en-US" altLang="ja-JP" sz="1600" dirty="0">
                        <a:latin typeface="+mn-ea"/>
                        <a:ea typeface="+mn-ea"/>
                      </a:endParaRPr>
                    </a:p>
                    <a:p>
                      <a:r>
                        <a:rPr kumimoji="1" lang="en-US" altLang="ja-JP" sz="1600" dirty="0">
                          <a:latin typeface="+mn-ea"/>
                          <a:ea typeface="+mn-ea"/>
                        </a:rPr>
                        <a:t>7:00</a:t>
                      </a:r>
                    </a:p>
                  </a:txBody>
                  <a:tcPr/>
                </a:tc>
                <a:tc>
                  <a:txBody>
                    <a:bodyPr/>
                    <a:lstStyle/>
                    <a:p>
                      <a:r>
                        <a:rPr kumimoji="1" lang="en-US" altLang="ja-JP" sz="1600" dirty="0">
                          <a:latin typeface="+mn-ea"/>
                          <a:ea typeface="+mn-ea"/>
                        </a:rPr>
                        <a:t>Thursday</a:t>
                      </a:r>
                    </a:p>
                    <a:p>
                      <a:r>
                        <a:rPr kumimoji="1" lang="en-US" altLang="ja-JP" sz="1600" dirty="0">
                          <a:latin typeface="+mn-ea"/>
                          <a:ea typeface="+mn-ea"/>
                        </a:rPr>
                        <a:t>July 30th </a:t>
                      </a:r>
                    </a:p>
                    <a:p>
                      <a:r>
                        <a:rPr kumimoji="1" lang="en-US" altLang="ja-JP" sz="1600" dirty="0">
                          <a:latin typeface="+mn-ea"/>
                          <a:ea typeface="+mn-ea"/>
                        </a:rPr>
                        <a:t>23:00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n-ea"/>
                          <a:ea typeface="+mn-ea"/>
                        </a:rPr>
                        <a:t>Thursday</a:t>
                      </a:r>
                    </a:p>
                    <a:p>
                      <a:r>
                        <a:rPr kumimoji="1" lang="en-US" altLang="ja-JP" sz="1600" dirty="0">
                          <a:latin typeface="+mn-ea"/>
                          <a:ea typeface="+mn-ea"/>
                        </a:rPr>
                        <a:t>July 30th </a:t>
                      </a:r>
                    </a:p>
                    <a:p>
                      <a:r>
                        <a:rPr kumimoji="1" lang="en-US" altLang="ja-JP" sz="1600" dirty="0">
                          <a:latin typeface="+mn-ea"/>
                          <a:ea typeface="+mn-ea"/>
                        </a:rPr>
                        <a:t>18:00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n-ea"/>
                          <a:ea typeface="+mn-ea"/>
                        </a:rPr>
                        <a:t>Thursday</a:t>
                      </a:r>
                    </a:p>
                    <a:p>
                      <a:r>
                        <a:rPr kumimoji="1" lang="en-US" altLang="ja-JP" sz="1600" dirty="0">
                          <a:latin typeface="+mn-ea"/>
                          <a:ea typeface="+mn-ea"/>
                        </a:rPr>
                        <a:t>July 30th </a:t>
                      </a:r>
                    </a:p>
                    <a:p>
                      <a:r>
                        <a:rPr kumimoji="1" lang="en-US" altLang="ja-JP" sz="1600" dirty="0">
                          <a:latin typeface="+mn-ea"/>
                          <a:ea typeface="+mn-ea"/>
                        </a:rPr>
                        <a:t>17:00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a:latin typeface="+mn-ea"/>
                          <a:ea typeface="+mn-ea"/>
                        </a:rPr>
                        <a:t>Thursday</a:t>
                      </a:r>
                    </a:p>
                    <a:p>
                      <a:r>
                        <a:rPr kumimoji="1" lang="en-US" altLang="ja-JP" sz="1600" dirty="0">
                          <a:latin typeface="+mn-ea"/>
                          <a:ea typeface="+mn-ea"/>
                        </a:rPr>
                        <a:t>July 30th </a:t>
                      </a:r>
                    </a:p>
                    <a:p>
                      <a:r>
                        <a:rPr kumimoji="1" lang="en-US" altLang="ja-JP" sz="1600" dirty="0">
                          <a:latin typeface="+mn-ea"/>
                          <a:ea typeface="+mn-ea"/>
                        </a:rPr>
                        <a:t>15:00</a:t>
                      </a:r>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3646225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TAG </a:t>
            </a:r>
            <a:r>
              <a:rPr lang="de-DE" dirty="0" err="1"/>
              <a:t>THz</a:t>
            </a:r>
            <a:r>
              <a:rPr lang="de-DE" dirty="0"/>
              <a:t> </a:t>
            </a:r>
            <a:r>
              <a:rPr lang="de-DE" dirty="0" err="1"/>
              <a:t>July</a:t>
            </a:r>
            <a:r>
              <a:rPr lang="de-DE" dirty="0"/>
              <a:t> 2020 </a:t>
            </a:r>
            <a:br>
              <a:rPr lang="de-DE" dirty="0"/>
            </a:br>
            <a:r>
              <a:rPr lang="de-DE" dirty="0" err="1"/>
              <a:t>Closing</a:t>
            </a:r>
            <a:r>
              <a:rPr lang="de-DE" dirty="0"/>
              <a:t> Report</a:t>
            </a:r>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a:t>July 2020</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59</a:t>
            </a:fld>
            <a:endParaRPr lang="en-US"/>
          </a:p>
        </p:txBody>
      </p:sp>
    </p:spTree>
    <p:extLst>
      <p:ext uri="{BB962C8B-B14F-4D97-AF65-F5344CB8AC3E}">
        <p14:creationId xmlns:p14="http://schemas.microsoft.com/office/powerpoint/2010/main" val="1038279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2020</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Wireless Communications Consulting</a:t>
            </a:r>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A265D806-93F2-49B3-9696-0C438EB117B2}" type="slidenum">
              <a:rPr lang="en-US" sz="1200" smtClean="0"/>
              <a:pPr>
                <a:defRPr/>
              </a:pPr>
              <a:t>6</a:t>
            </a:fld>
            <a:endParaRPr lang="en-US" sz="1200"/>
          </a:p>
        </p:txBody>
      </p:sp>
      <p:sp>
        <p:nvSpPr>
          <p:cNvPr id="8198" name="Rectangle 3"/>
          <p:cNvSpPr>
            <a:spLocks noGrp="1" noChangeArrowheads="1"/>
          </p:cNvSpPr>
          <p:nvPr>
            <p:ph type="title"/>
          </p:nvPr>
        </p:nvSpPr>
        <p:spPr>
          <a:xfrm>
            <a:off x="685800" y="685800"/>
            <a:ext cx="7772400" cy="685800"/>
          </a:xfrm>
        </p:spPr>
        <p:txBody>
          <a:bodyPr/>
          <a:lstStyle/>
          <a:p>
            <a:pPr>
              <a:defRPr/>
            </a:pPr>
            <a:r>
              <a:rPr lang="en-US" sz="3200" dirty="0"/>
              <a:t>Session Objectives July 13-17, 2020</a:t>
            </a:r>
          </a:p>
        </p:txBody>
      </p:sp>
      <p:sp>
        <p:nvSpPr>
          <p:cNvPr id="2" name="Rectangle 1">
            <a:extLst>
              <a:ext uri="{FF2B5EF4-FFF2-40B4-BE49-F238E27FC236}">
                <a16:creationId xmlns:a16="http://schemas.microsoft.com/office/drawing/2014/main" id="{84CAB607-5882-414F-B55C-F8A4BFF91CBF}"/>
              </a:ext>
            </a:extLst>
          </p:cNvPr>
          <p:cNvSpPr/>
          <p:nvPr/>
        </p:nvSpPr>
        <p:spPr>
          <a:xfrm>
            <a:off x="152400" y="1438275"/>
            <a:ext cx="8610600" cy="3938001"/>
          </a:xfrm>
          <a:prstGeom prst="rect">
            <a:avLst/>
          </a:prstGeom>
        </p:spPr>
        <p:txBody>
          <a:bodyPr wrap="square">
            <a:spAutoFit/>
          </a:bodyPr>
          <a:lstStyle/>
          <a:p>
            <a:pPr marL="0" indent="0" fontAlgn="b">
              <a:spcBef>
                <a:spcPts val="0"/>
              </a:spcBef>
              <a:spcAft>
                <a:spcPts val="0"/>
              </a:spcAft>
              <a:buFontTx/>
              <a:buNone/>
              <a:defRPr/>
            </a:pPr>
            <a:r>
              <a:rPr lang="en-US" sz="2600" dirty="0">
                <a:solidFill>
                  <a:srgbClr val="000000"/>
                </a:solidFill>
                <a:latin typeface="Arial Rounded MT Bold" pitchFamily="34" charset="0"/>
                <a:cs typeface="Arial" charset="0"/>
              </a:rPr>
              <a:t>RULES STANDING COMMITTEE</a:t>
            </a:r>
          </a:p>
          <a:p>
            <a:pPr marL="914400" lvl="1" indent="-457200" fontAlgn="b">
              <a:spcBef>
                <a:spcPts val="0"/>
              </a:spcBef>
              <a:spcAft>
                <a:spcPts val="600"/>
              </a:spcAft>
              <a:buFont typeface="+mj-lt"/>
              <a:buAutoNum type="arabicPeriod"/>
              <a:defRPr/>
            </a:pPr>
            <a:r>
              <a:rPr lang="en-US" sz="2200" dirty="0">
                <a:latin typeface="Arial Rounded MT Bold" pitchFamily="34" charset="0"/>
                <a:cs typeface="Arial" charset="0"/>
              </a:rPr>
              <a:t>Discussion on rules and procedures that are contrary to virtual meetings</a:t>
            </a:r>
          </a:p>
          <a:p>
            <a:pPr fontAlgn="b">
              <a:lnSpc>
                <a:spcPct val="80000"/>
              </a:lnSpc>
              <a:spcAft>
                <a:spcPts val="300"/>
              </a:spcAft>
              <a:defRPr/>
            </a:pPr>
            <a:r>
              <a:rPr lang="en-US" sz="2600" dirty="0">
                <a:solidFill>
                  <a:srgbClr val="000000"/>
                </a:solidFill>
                <a:latin typeface="Arial Rounded MT Bold" pitchFamily="34" charset="0"/>
                <a:cs typeface="Arial" pitchFamily="34" charset="0"/>
              </a:rPr>
              <a:t>Profiles Interest Group</a:t>
            </a:r>
            <a:r>
              <a:rPr lang="en-US" sz="2600" dirty="0">
                <a:latin typeface="Arial Rounded MT Bold" pitchFamily="34" charset="0"/>
                <a:cs typeface="Times New Roman" pitchFamily="18" charset="0"/>
              </a:rPr>
              <a:t> (</a:t>
            </a:r>
            <a:r>
              <a:rPr lang="en-US" sz="2600" dirty="0">
                <a:solidFill>
                  <a:srgbClr val="000000"/>
                </a:solidFill>
                <a:latin typeface="Arial Rounded MT Bold" pitchFamily="34" charset="0"/>
                <a:cs typeface="Arial" pitchFamily="34" charset="0"/>
              </a:rPr>
              <a:t>Not meeting this session):</a:t>
            </a:r>
          </a:p>
          <a:p>
            <a:pPr marL="0" lvl="1" indent="0" fontAlgn="b">
              <a:spcBef>
                <a:spcPts val="0"/>
              </a:spcBef>
              <a:buNone/>
              <a:defRPr/>
            </a:pPr>
            <a:r>
              <a:rPr lang="en-US" sz="2600" dirty="0">
                <a:solidFill>
                  <a:srgbClr val="000000"/>
                </a:solidFill>
                <a:latin typeface="Arial Rounded MT Bold" pitchFamily="34" charset="0"/>
                <a:cs typeface="Times New Roman" pitchFamily="18" charset="0"/>
              </a:rPr>
              <a:t>IG Dependability (DEP):</a:t>
            </a:r>
            <a:r>
              <a:rPr lang="en-US" sz="2600" dirty="0">
                <a:solidFill>
                  <a:srgbClr val="000000"/>
                </a:solidFill>
                <a:latin typeface="Arial Rounded MT Bold" pitchFamily="34" charset="0"/>
                <a:cs typeface="Arial" pitchFamily="34" charset="0"/>
              </a:rPr>
              <a:t>(Not meeting this session)</a:t>
            </a:r>
            <a:endParaRPr lang="en-US" sz="2600" dirty="0">
              <a:solidFill>
                <a:srgbClr val="000000"/>
              </a:solidFill>
              <a:latin typeface="Arial Rounded MT Bold" pitchFamily="34" charset="0"/>
              <a:cs typeface="Arial" charset="0"/>
            </a:endParaRPr>
          </a:p>
          <a:p>
            <a:pPr marL="0" lvl="1" indent="0" fontAlgn="b">
              <a:lnSpc>
                <a:spcPct val="80000"/>
              </a:lnSpc>
              <a:spcBef>
                <a:spcPts val="1200"/>
              </a:spcBef>
              <a:spcAft>
                <a:spcPts val="0"/>
              </a:spcAft>
              <a:buNone/>
              <a:defRPr/>
            </a:pPr>
            <a:r>
              <a:rPr lang="en-US" sz="2600" dirty="0">
                <a:solidFill>
                  <a:srgbClr val="000000"/>
                </a:solidFill>
                <a:latin typeface="Arial Rounded MT Bold" pitchFamily="34" charset="0"/>
                <a:cs typeface="Arial" pitchFamily="34" charset="0"/>
              </a:rPr>
              <a:t>IG Vehicular Assistive Technology (VAT): (Not meeting this session)</a:t>
            </a:r>
            <a:endParaRPr lang="en-US" sz="2600" dirty="0">
              <a:latin typeface="Arial Rounded MT Bold" pitchFamily="34" charset="0"/>
              <a:cs typeface="Times New Roman" pitchFamily="18" charset="0"/>
            </a:endParaRPr>
          </a:p>
          <a:p>
            <a:pPr marL="0" indent="0" fontAlgn="b">
              <a:spcBef>
                <a:spcPts val="0"/>
              </a:spcBef>
              <a:spcAft>
                <a:spcPts val="0"/>
              </a:spcAft>
              <a:buFontTx/>
              <a:buNone/>
              <a:defRPr/>
            </a:pPr>
            <a:r>
              <a:rPr lang="en-US" sz="2600" dirty="0">
                <a:latin typeface="Arial Rounded MT Bold" pitchFamily="34" charset="0"/>
                <a:cs typeface="Times New Roman" pitchFamily="18" charset="0"/>
              </a:rPr>
              <a:t>IETF Standing Committee: (</a:t>
            </a:r>
            <a:r>
              <a:rPr lang="en-US" sz="2600" dirty="0">
                <a:solidFill>
                  <a:srgbClr val="000000"/>
                </a:solidFill>
                <a:latin typeface="Arial Rounded MT Bold" pitchFamily="34" charset="0"/>
                <a:cs typeface="Arial" pitchFamily="34" charset="0"/>
              </a:rPr>
              <a:t>Not meeting this session)</a:t>
            </a:r>
          </a:p>
          <a:p>
            <a:pPr marL="0" indent="0" fontAlgn="b">
              <a:spcBef>
                <a:spcPts val="0"/>
              </a:spcBef>
              <a:spcAft>
                <a:spcPts val="0"/>
              </a:spcAft>
              <a:buFontTx/>
              <a:buNone/>
              <a:defRPr/>
            </a:pPr>
            <a:r>
              <a:rPr lang="en-US" sz="2400" dirty="0">
                <a:latin typeface="Arial Rounded MT Bold" pitchFamily="34" charset="0"/>
                <a:cs typeface="Times New Roman" pitchFamily="18" charset="0"/>
              </a:rPr>
              <a:t>NEW PROJECTS STANDING COMMITTEE (WNG): (</a:t>
            </a:r>
            <a:r>
              <a:rPr lang="en-US" sz="2400" dirty="0">
                <a:solidFill>
                  <a:srgbClr val="000000"/>
                </a:solidFill>
                <a:latin typeface="Arial Rounded MT Bold" pitchFamily="34" charset="0"/>
                <a:cs typeface="Arial" pitchFamily="34" charset="0"/>
              </a:rPr>
              <a:t>Not meeting this session)</a:t>
            </a:r>
            <a:endParaRPr lang="en-US" sz="2400" dirty="0">
              <a:latin typeface="Arial Rounded MT Bold" pitchFamily="34" charset="0"/>
              <a:cs typeface="Times New Roman" pitchFamily="18"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Meetings/</a:t>
            </a:r>
            <a:r>
              <a:rPr lang="de-DE" dirty="0" err="1"/>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a:t>1  </a:t>
            </a:r>
            <a:r>
              <a:rPr lang="de-DE" sz="1800" dirty="0" err="1"/>
              <a:t>meeting</a:t>
            </a:r>
            <a:r>
              <a:rPr lang="de-DE" sz="1800" dirty="0"/>
              <a:t>  on </a:t>
            </a:r>
            <a:r>
              <a:rPr lang="de-DE" sz="1800" dirty="0" err="1"/>
              <a:t>Wed</a:t>
            </a:r>
            <a:r>
              <a:rPr lang="de-DE" sz="1800" dirty="0"/>
              <a:t> AM1</a:t>
            </a:r>
          </a:p>
          <a:p>
            <a:pPr lvl="1"/>
            <a:r>
              <a:rPr lang="de-DE" sz="1800" dirty="0">
                <a:solidFill>
                  <a:srgbClr val="FF0000"/>
                </a:solidFill>
              </a:rPr>
              <a:t>21</a:t>
            </a:r>
            <a:r>
              <a:rPr lang="de-DE" sz="1800" dirty="0"/>
              <a:t> </a:t>
            </a:r>
            <a:r>
              <a:rPr lang="de-DE" sz="1800" dirty="0" err="1"/>
              <a:t>participants</a:t>
            </a:r>
            <a:r>
              <a:rPr lang="de-DE" sz="1800" dirty="0"/>
              <a:t> </a:t>
            </a:r>
          </a:p>
          <a:p>
            <a:pPr lvl="1"/>
            <a:endParaRPr lang="de-DE" sz="1800" dirty="0"/>
          </a:p>
          <a:p>
            <a:r>
              <a:rPr lang="de-DE" sz="1800" dirty="0"/>
              <a:t>3 </a:t>
            </a:r>
            <a:r>
              <a:rPr lang="de-DE" sz="1800" dirty="0" err="1"/>
              <a:t>contributions</a:t>
            </a:r>
            <a:r>
              <a:rPr lang="de-DE" sz="1800" dirty="0"/>
              <a:t>:</a:t>
            </a:r>
          </a:p>
          <a:p>
            <a:pPr marL="457200" lvl="1" indent="0">
              <a:buNone/>
            </a:pPr>
            <a:r>
              <a:rPr lang="de-DE" sz="1600" b="1" dirty="0" err="1"/>
              <a:t>Contribution</a:t>
            </a:r>
            <a:r>
              <a:rPr lang="de-DE" sz="1600" b="1" dirty="0"/>
              <a:t> #1</a:t>
            </a:r>
          </a:p>
          <a:p>
            <a:pPr marL="457200" lvl="1" indent="0">
              <a:buNone/>
            </a:pPr>
            <a:r>
              <a:rPr lang="de-DE" sz="1600" dirty="0"/>
              <a:t>Hiroyo Ogawa (NICT) “</a:t>
            </a:r>
            <a:r>
              <a:rPr lang="de-DE" sz="1600" dirty="0" err="1"/>
              <a:t>Possible</a:t>
            </a:r>
            <a:r>
              <a:rPr lang="de-DE" sz="1600" dirty="0"/>
              <a:t> </a:t>
            </a:r>
            <a:r>
              <a:rPr lang="de-DE" sz="1600" dirty="0" err="1"/>
              <a:t>allocation</a:t>
            </a:r>
            <a:r>
              <a:rPr lang="de-DE" sz="1600" dirty="0"/>
              <a:t> of </a:t>
            </a:r>
            <a:r>
              <a:rPr lang="de-DE" sz="1600" dirty="0" err="1"/>
              <a:t>the</a:t>
            </a:r>
            <a:r>
              <a:rPr lang="de-DE" sz="1600" dirty="0"/>
              <a:t> </a:t>
            </a:r>
            <a:r>
              <a:rPr lang="de-DE" sz="1600" dirty="0" err="1"/>
              <a:t>frequency</a:t>
            </a:r>
            <a:r>
              <a:rPr lang="de-DE" sz="1600" dirty="0"/>
              <a:t> </a:t>
            </a:r>
            <a:r>
              <a:rPr lang="de-DE" sz="1600" dirty="0" err="1"/>
              <a:t>bands</a:t>
            </a:r>
            <a:r>
              <a:rPr lang="de-DE" sz="1600" dirty="0"/>
              <a:t> 275-296 GHz, 306-313 GHz, 318-333 GHz and 356-450 GHz” (20/0167r1)</a:t>
            </a:r>
          </a:p>
          <a:p>
            <a:pPr marL="457200" lvl="1" indent="0">
              <a:buNone/>
            </a:pPr>
            <a:r>
              <a:rPr lang="de-DE" sz="1600" b="1" dirty="0" err="1"/>
              <a:t>Contribution</a:t>
            </a:r>
            <a:r>
              <a:rPr lang="de-DE" sz="1600" b="1" dirty="0"/>
              <a:t> #2</a:t>
            </a:r>
          </a:p>
          <a:p>
            <a:pPr marL="457200" lvl="1" indent="0">
              <a:buNone/>
            </a:pPr>
            <a:r>
              <a:rPr lang="de-DE" sz="1600" dirty="0"/>
              <a:t>Hiroyo Ogawa (NICT) “Future IEEE 802.15 </a:t>
            </a:r>
            <a:r>
              <a:rPr lang="de-DE" sz="1600" dirty="0" err="1"/>
              <a:t>standard</a:t>
            </a:r>
            <a:r>
              <a:rPr lang="de-DE" sz="1600" dirty="0"/>
              <a:t> in </a:t>
            </a:r>
            <a:r>
              <a:rPr lang="de-DE" sz="1600" dirty="0" err="1"/>
              <a:t>the</a:t>
            </a:r>
            <a:r>
              <a:rPr lang="de-DE" sz="1600" dirty="0"/>
              <a:t> </a:t>
            </a:r>
            <a:r>
              <a:rPr lang="de-DE" sz="1600" dirty="0" err="1"/>
              <a:t>frequency</a:t>
            </a:r>
            <a:r>
              <a:rPr lang="de-DE" sz="1600" dirty="0"/>
              <a:t> band 356-450 GHz” (20/0168)</a:t>
            </a:r>
          </a:p>
          <a:p>
            <a:pPr marL="457200" lvl="1" indent="0">
              <a:buNone/>
            </a:pPr>
            <a:r>
              <a:rPr lang="de-DE" sz="1600" b="1" dirty="0" err="1"/>
              <a:t>Contribution</a:t>
            </a:r>
            <a:r>
              <a:rPr lang="de-DE" sz="1600" b="1" dirty="0"/>
              <a:t> #3</a:t>
            </a:r>
          </a:p>
          <a:p>
            <a:pPr marL="457200" lvl="1" indent="0">
              <a:buNone/>
            </a:pPr>
            <a:r>
              <a:rPr lang="de-DE" sz="1600" dirty="0"/>
              <a:t>Josep Jornet (</a:t>
            </a:r>
            <a:r>
              <a:rPr lang="de-DE" sz="1600" dirty="0" err="1"/>
              <a:t>Northeastern</a:t>
            </a:r>
            <a:r>
              <a:rPr lang="de-DE" sz="1600" dirty="0"/>
              <a:t> University) </a:t>
            </a:r>
            <a:r>
              <a:rPr lang="de-DE" sz="1600" dirty="0" err="1"/>
              <a:t>Exploiting</a:t>
            </a:r>
            <a:r>
              <a:rPr lang="de-DE" sz="1600" dirty="0"/>
              <a:t> 100 GHz of </a:t>
            </a:r>
            <a:r>
              <a:rPr lang="de-DE" sz="1600" dirty="0" err="1"/>
              <a:t>Bandwidth</a:t>
            </a:r>
            <a:r>
              <a:rPr lang="de-DE" sz="1600" dirty="0"/>
              <a:t>: </a:t>
            </a:r>
            <a:r>
              <a:rPr lang="de-DE" sz="1600" dirty="0" err="1"/>
              <a:t>Physical</a:t>
            </a:r>
            <a:r>
              <a:rPr lang="de-DE" sz="1600" dirty="0"/>
              <a:t> and Link Layer Solutions, “Integration of high-</a:t>
            </a:r>
            <a:r>
              <a:rPr lang="de-DE" sz="1600" dirty="0" err="1"/>
              <a:t>data</a:t>
            </a:r>
            <a:r>
              <a:rPr lang="de-DE" sz="1600" dirty="0"/>
              <a:t> rate </a:t>
            </a:r>
            <a:r>
              <a:rPr lang="de-DE" sz="1600" dirty="0" err="1"/>
              <a:t>THz-wireless</a:t>
            </a:r>
            <a:r>
              <a:rPr lang="de-DE" sz="1600" dirty="0"/>
              <a:t> </a:t>
            </a:r>
            <a:r>
              <a:rPr lang="de-DE" sz="1600" dirty="0" err="1"/>
              <a:t>systems</a:t>
            </a:r>
            <a:r>
              <a:rPr lang="de-DE" sz="1600" dirty="0"/>
              <a:t> </a:t>
            </a:r>
            <a:r>
              <a:rPr lang="de-DE" sz="1600" dirty="0" err="1"/>
              <a:t>into</a:t>
            </a:r>
            <a:r>
              <a:rPr lang="de-DE" sz="1600" dirty="0"/>
              <a:t> fiber-</a:t>
            </a:r>
            <a:r>
              <a:rPr lang="de-DE" sz="1600" dirty="0" err="1"/>
              <a:t>optical</a:t>
            </a:r>
            <a:r>
              <a:rPr lang="de-DE" sz="1600" dirty="0"/>
              <a:t> </a:t>
            </a:r>
            <a:r>
              <a:rPr lang="de-DE" sz="1600" dirty="0" err="1"/>
              <a:t>networks</a:t>
            </a:r>
            <a:r>
              <a:rPr lang="de-DE" sz="1600" dirty="0"/>
              <a:t>” (20/0172)</a:t>
            </a:r>
          </a:p>
          <a:p>
            <a:pPr marL="457200" lvl="1" indent="0">
              <a:buNone/>
            </a:pPr>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a:t>July 2019</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60</a:t>
            </a:fld>
            <a:endParaRPr lang="en-US"/>
          </a:p>
        </p:txBody>
      </p:sp>
    </p:spTree>
    <p:extLst>
      <p:ext uri="{BB962C8B-B14F-4D97-AF65-F5344CB8AC3E}">
        <p14:creationId xmlns:p14="http://schemas.microsoft.com/office/powerpoint/2010/main" val="28853474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a:ea typeface="Times New Roman"/>
            </a:endParaRPr>
          </a:p>
          <a:p>
            <a:pPr marL="355600" lvl="1" indent="-266700">
              <a:spcAft>
                <a:spcPts val="0"/>
              </a:spcAft>
              <a:buFont typeface="Arial" pitchFamily="34" charset="0"/>
              <a:buChar char="•"/>
            </a:pPr>
            <a:r>
              <a:rPr lang="de-DE" sz="1800" dirty="0">
                <a:ea typeface="Times New Roman"/>
              </a:rPr>
              <a:t>Next Meetings of </a:t>
            </a:r>
            <a:r>
              <a:rPr lang="de-DE" sz="1800" dirty="0" err="1">
                <a:ea typeface="Times New Roman"/>
              </a:rPr>
              <a:t>the</a:t>
            </a:r>
            <a:r>
              <a:rPr lang="de-DE" sz="1800" dirty="0">
                <a:ea typeface="Times New Roman"/>
              </a:rPr>
              <a:t> TAG </a:t>
            </a:r>
            <a:r>
              <a:rPr lang="de-DE" sz="1800" dirty="0" err="1">
                <a:ea typeface="Times New Roman"/>
              </a:rPr>
              <a:t>THz</a:t>
            </a:r>
            <a:endParaRPr lang="de-DE" sz="1800" dirty="0">
              <a:ea typeface="Times New Roman"/>
            </a:endParaRPr>
          </a:p>
          <a:p>
            <a:pPr marL="88900" lvl="1" indent="0">
              <a:spcAft>
                <a:spcPts val="0"/>
              </a:spcAft>
              <a:buNone/>
            </a:pPr>
            <a:endParaRPr lang="de-DE" sz="1800" dirty="0">
              <a:ea typeface="Times New Roman"/>
            </a:endParaRPr>
          </a:p>
          <a:p>
            <a:pPr marL="698500" lvl="2" indent="-266700">
              <a:spcAft>
                <a:spcPts val="0"/>
              </a:spcAft>
              <a:buFont typeface="Arial" pitchFamily="34" charset="0"/>
              <a:buChar char="•"/>
            </a:pPr>
            <a:r>
              <a:rPr lang="en-US" sz="1800" dirty="0"/>
              <a:t>Online September (date/time </a:t>
            </a:r>
            <a:r>
              <a:rPr lang="en-US" sz="1800" dirty="0" err="1"/>
              <a:t>tbd</a:t>
            </a:r>
            <a:r>
              <a:rPr lang="en-US" sz="1800" dirty="0"/>
              <a:t>) brainstorming on future THz standards / amendments:</a:t>
            </a:r>
          </a:p>
          <a:p>
            <a:pPr marL="1041400" lvl="3" indent="-266700">
              <a:spcAft>
                <a:spcPts val="0"/>
              </a:spcAft>
              <a:buFont typeface="Arial" pitchFamily="34" charset="0"/>
              <a:buChar char="•"/>
            </a:pPr>
            <a:r>
              <a:rPr lang="en-GB" sz="1400" dirty="0"/>
              <a:t>create 3 discussion threats: Regulatory, Application, Widely open discussion) </a:t>
            </a:r>
            <a:endParaRPr lang="en-US" sz="1400" dirty="0"/>
          </a:p>
          <a:p>
            <a:pPr marL="698500" lvl="2" indent="-266700">
              <a:spcAft>
                <a:spcPts val="0"/>
              </a:spcAft>
              <a:buFont typeface="Arial" pitchFamily="34" charset="0"/>
              <a:buChar char="•"/>
            </a:pPr>
            <a:r>
              <a:rPr lang="en-US" sz="1800" dirty="0"/>
              <a:t>Online November 11, 2020, 2-4 pm GMT+2 (during next Electronic Plenary)</a:t>
            </a:r>
            <a:endParaRPr lang="en-US" sz="1800" dirty="0">
              <a:ea typeface="Times New Roman"/>
            </a:endParaRPr>
          </a:p>
          <a:p>
            <a:pPr lvl="1">
              <a:spcAft>
                <a:spcPts val="0"/>
              </a:spcAft>
              <a:buNone/>
            </a:pPr>
            <a:endParaRPr lang="de-DE" sz="1800" dirty="0">
              <a:latin typeface="Times New Roman"/>
              <a:ea typeface="Times New Roman"/>
            </a:endParaRPr>
          </a:p>
          <a:p>
            <a:pPr marL="371475" lvl="1" indent="-171450">
              <a:buNone/>
            </a:pPr>
            <a:endParaRPr lang="de-DE" sz="1800" dirty="0"/>
          </a:p>
          <a:p>
            <a:pPr lvl="1">
              <a:buNone/>
            </a:pPr>
            <a:endParaRPr lang="de-DE" sz="1800" dirty="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a:t>July 2020</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61</a:t>
            </a:fld>
            <a:endParaRPr lang="en-US"/>
          </a:p>
        </p:txBody>
      </p:sp>
    </p:spTree>
    <p:extLst>
      <p:ext uri="{BB962C8B-B14F-4D97-AF65-F5344CB8AC3E}">
        <p14:creationId xmlns:p14="http://schemas.microsoft.com/office/powerpoint/2010/main" val="19930120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a:t>Standing </a:t>
            </a:r>
            <a:r>
              <a:rPr lang="de-DE" dirty="0" err="1"/>
              <a:t>Committee</a:t>
            </a:r>
            <a:r>
              <a:rPr lang="de-DE" dirty="0"/>
              <a:t> </a:t>
            </a:r>
            <a:r>
              <a:rPr lang="de-DE" dirty="0" err="1"/>
              <a:t>July</a:t>
            </a:r>
            <a:r>
              <a:rPr lang="de-DE" dirty="0"/>
              <a:t> 2020 </a:t>
            </a:r>
            <a:br>
              <a:rPr lang="de-DE" dirty="0"/>
            </a:br>
            <a:r>
              <a:rPr lang="de-DE" dirty="0" err="1"/>
              <a:t>Closing</a:t>
            </a:r>
            <a:r>
              <a:rPr lang="de-DE" dirty="0"/>
              <a:t> Report</a:t>
            </a:r>
          </a:p>
        </p:txBody>
      </p:sp>
      <p:sp>
        <p:nvSpPr>
          <p:cNvPr id="8" name="Untertitel 7"/>
          <p:cNvSpPr>
            <a:spLocks noGrp="1"/>
          </p:cNvSpPr>
          <p:nvPr>
            <p:ph type="subTitle" idx="1"/>
          </p:nvPr>
        </p:nvSpPr>
        <p:spPr/>
        <p:txBody>
          <a:bodyPr/>
          <a:lstStyle/>
          <a:p>
            <a:r>
              <a:rPr lang="de-DE" dirty="0"/>
              <a:t>SC WNG, SC IETF </a:t>
            </a:r>
            <a:r>
              <a:rPr lang="de-DE" dirty="0" err="1"/>
              <a:t>did</a:t>
            </a:r>
            <a:r>
              <a:rPr lang="de-DE" dirty="0"/>
              <a:t> not </a:t>
            </a:r>
            <a:r>
              <a:rPr lang="de-DE" dirty="0" err="1"/>
              <a:t>meet</a:t>
            </a:r>
            <a:r>
              <a:rPr lang="de-DE" dirty="0"/>
              <a:t> </a:t>
            </a:r>
            <a:r>
              <a:rPr lang="de-DE" dirty="0" err="1"/>
              <a:t>this</a:t>
            </a:r>
            <a:r>
              <a:rPr lang="de-DE" dirty="0"/>
              <a:t> </a:t>
            </a:r>
            <a:r>
              <a:rPr lang="de-DE" dirty="0" err="1"/>
              <a:t>session</a:t>
            </a:r>
            <a:endParaRPr lang="de-DE" dirty="0"/>
          </a:p>
        </p:txBody>
      </p:sp>
      <p:sp>
        <p:nvSpPr>
          <p:cNvPr id="2" name="Datumsplatzhalter 1"/>
          <p:cNvSpPr>
            <a:spLocks noGrp="1"/>
          </p:cNvSpPr>
          <p:nvPr>
            <p:ph type="dt" sz="half" idx="10"/>
          </p:nvPr>
        </p:nvSpPr>
        <p:spPr/>
        <p:txBody>
          <a:bodyPr/>
          <a:lstStyle/>
          <a:p>
            <a:r>
              <a:rPr lang="en-US" dirty="0"/>
              <a:t>July 2020</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62</a:t>
            </a:fld>
            <a:endParaRPr lang="en-US"/>
          </a:p>
        </p:txBody>
      </p:sp>
    </p:spTree>
    <p:extLst>
      <p:ext uri="{BB962C8B-B14F-4D97-AF65-F5344CB8AC3E}">
        <p14:creationId xmlns:p14="http://schemas.microsoft.com/office/powerpoint/2010/main" val="40029965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63</a:t>
            </a:fld>
            <a:endParaRPr lang="en-US"/>
          </a:p>
        </p:txBody>
      </p:sp>
      <p:sp>
        <p:nvSpPr>
          <p:cNvPr id="21509" name="Rectangle 2"/>
          <p:cNvSpPr>
            <a:spLocks noGrp="1" noChangeArrowheads="1"/>
          </p:cNvSpPr>
          <p:nvPr>
            <p:ph type="title" idx="4294967295"/>
          </p:nvPr>
        </p:nvSpPr>
        <p:spPr>
          <a:xfrm>
            <a:off x="509588" y="762000"/>
            <a:ext cx="7772400" cy="762000"/>
          </a:xfrm>
        </p:spPr>
        <p:txBody>
          <a:bodyPr/>
          <a:lstStyle/>
          <a:p>
            <a:r>
              <a:rPr lang="en-US" b="1" dirty="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41313" y="1371600"/>
            <a:ext cx="8497887" cy="28763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tabLst>
                <a:tab pos="5080000" algn="l"/>
              </a:tabLst>
            </a:pPr>
            <a:r>
              <a:rPr lang="en-US" sz="3200" b="1" dirty="0"/>
              <a:t>SC Maintenance   	</a:t>
            </a:r>
            <a:r>
              <a:rPr lang="en-US" sz="2400" b="1" dirty="0"/>
              <a:t>Tuesday 14 Mar, AM2 </a:t>
            </a:r>
          </a:p>
          <a:p>
            <a:pPr marL="800100" lvl="1" indent="-342900">
              <a:buClr>
                <a:srgbClr val="FF0000"/>
              </a:buClr>
              <a:buFont typeface="Wingdings" charset="2"/>
              <a:buChar char="q"/>
            </a:pPr>
            <a:r>
              <a:rPr lang="en-US" sz="2400" b="1" dirty="0"/>
              <a:t>Discuss requested changes with Existing Standards</a:t>
            </a:r>
          </a:p>
          <a:p>
            <a:pPr marL="800100" lvl="1" indent="-342900">
              <a:buClr>
                <a:srgbClr val="FF0000"/>
              </a:buClr>
              <a:buFont typeface="Wingdings" charset="2"/>
              <a:buChar char="q"/>
            </a:pPr>
            <a:r>
              <a:rPr lang="en-US" sz="2400" b="1" dirty="0"/>
              <a:t>Discuss requested changes with Operations Manual</a:t>
            </a:r>
          </a:p>
          <a:p>
            <a:pPr marL="0" lvl="1">
              <a:buClr>
                <a:srgbClr val="FF0000"/>
              </a:buClr>
              <a:buFont typeface="Wingdings" charset="2"/>
              <a:buChar char="q"/>
              <a:tabLst>
                <a:tab pos="5091113" algn="l"/>
              </a:tabLst>
            </a:pPr>
            <a:r>
              <a:rPr lang="en-US" sz="3200" b="1" dirty="0"/>
              <a:t>SC WNG  	 </a:t>
            </a:r>
            <a:r>
              <a:rPr lang="en-US" sz="2400" b="1" dirty="0"/>
              <a:t>Not being held</a:t>
            </a:r>
          </a:p>
          <a:p>
            <a:pPr marL="457200" indent="-457200" eaLnBrk="0" fontAlgn="b" hangingPunct="0">
              <a:buClr>
                <a:srgbClr val="FF0000"/>
              </a:buClr>
              <a:buFont typeface="Wingdings" charset="0"/>
              <a:buChar char="q"/>
              <a:tabLst>
                <a:tab pos="5197475" algn="l"/>
              </a:tabLst>
            </a:pPr>
            <a:r>
              <a:rPr lang="en-US" sz="3200" b="1" dirty="0"/>
              <a:t>SC IETF 	</a:t>
            </a:r>
            <a:r>
              <a:rPr lang="en-US" sz="2400" b="1" dirty="0"/>
              <a:t>Not Being held</a:t>
            </a:r>
          </a:p>
        </p:txBody>
      </p:sp>
    </p:spTree>
    <p:extLst>
      <p:ext uri="{BB962C8B-B14F-4D97-AF65-F5344CB8AC3E}">
        <p14:creationId xmlns:p14="http://schemas.microsoft.com/office/powerpoint/2010/main" val="68937680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64</a:t>
            </a:fld>
            <a:endParaRPr lang="en-US"/>
          </a:p>
        </p:txBody>
      </p:sp>
      <p:sp>
        <p:nvSpPr>
          <p:cNvPr id="21509" name="Rectangle 2"/>
          <p:cNvSpPr>
            <a:spLocks noGrp="1" noChangeArrowheads="1"/>
          </p:cNvSpPr>
          <p:nvPr>
            <p:ph type="title" idx="4294967295"/>
          </p:nvPr>
        </p:nvSpPr>
        <p:spPr>
          <a:xfrm>
            <a:off x="458788" y="635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990600"/>
            <a:ext cx="8610600" cy="5442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issues with published standards</a:t>
            </a:r>
          </a:p>
          <a:p>
            <a:pPr marL="914400" lvl="1" indent="-457200" eaLnBrk="0" fontAlgn="b" hangingPunct="0">
              <a:buClr>
                <a:srgbClr val="FF0000"/>
              </a:buClr>
              <a:buFont typeface="Wingdings" charset="0"/>
              <a:buChar char="q"/>
            </a:pPr>
            <a:r>
              <a:rPr lang="en-US" sz="2400" dirty="0"/>
              <a:t>Corrigendum for 802.15.4-2020</a:t>
            </a:r>
          </a:p>
          <a:p>
            <a:pPr marL="914400" lvl="1" indent="-457200" eaLnBrk="0" fontAlgn="b" hangingPunct="0">
              <a:buClr>
                <a:srgbClr val="FF0000"/>
              </a:buClr>
              <a:buFont typeface="Wingdings" charset="0"/>
              <a:buChar char="q"/>
            </a:pPr>
            <a:r>
              <a:rPr lang="en-US" sz="2400" dirty="0"/>
              <a:t>SUN OFDM PHY PHR</a:t>
            </a:r>
          </a:p>
          <a:p>
            <a:pPr marL="1371600" lvl="2" indent="-457200" eaLnBrk="0" fontAlgn="b" hangingPunct="0">
              <a:buClr>
                <a:srgbClr val="FF0000"/>
              </a:buClr>
              <a:buFont typeface="Wingdings" charset="0"/>
              <a:buChar char="q"/>
            </a:pPr>
            <a:r>
              <a:rPr lang="en-US" sz="2400" dirty="0"/>
              <a:t>Current text is vague, leading to incorrect understanding</a:t>
            </a:r>
          </a:p>
          <a:p>
            <a:pPr marL="1371600" lvl="2" indent="-457200" eaLnBrk="0" fontAlgn="b" hangingPunct="0">
              <a:buClr>
                <a:srgbClr val="FF0000"/>
              </a:buClr>
              <a:buFont typeface="Wingdings" charset="0"/>
              <a:buChar char="q"/>
            </a:pPr>
            <a:r>
              <a:rPr lang="en-US" sz="2400" dirty="0"/>
              <a:t>Same text was also published in amendment 802.15.4x</a:t>
            </a:r>
          </a:p>
          <a:p>
            <a:pPr marL="1371600" lvl="2" indent="-457200" eaLnBrk="0" fontAlgn="b" hangingPunct="0">
              <a:buClr>
                <a:srgbClr val="FF0000"/>
              </a:buClr>
              <a:buFont typeface="Wingdings" charset="0"/>
              <a:buChar char="q"/>
            </a:pPr>
            <a:r>
              <a:rPr lang="en-US" sz="2400" dirty="0"/>
              <a:t>To the sentence ending in: “using MCS1 and MCS2 respectively”, add the following: “when the packets are transmitted with MCS1 or higher for OFDM option 3 and MCS 2 or higher for OFDM Option 4 is used”</a:t>
            </a:r>
          </a:p>
          <a:p>
            <a:pPr marL="1371600" lvl="2" indent="-457200" eaLnBrk="0" fontAlgn="b" hangingPunct="0">
              <a:buClr>
                <a:srgbClr val="FF0000"/>
              </a:buClr>
              <a:buFont typeface="Wingdings" charset="0"/>
              <a:buChar char="q"/>
            </a:pPr>
            <a:r>
              <a:rPr lang="en-US" sz="2400" dirty="0"/>
              <a:t>Should be classified as Urgent due to silicon currently being developed</a:t>
            </a:r>
          </a:p>
          <a:p>
            <a:pPr marL="1371600" lvl="2" indent="-457200" eaLnBrk="0" fontAlgn="b" hangingPunct="0">
              <a:buClr>
                <a:srgbClr val="FF0000"/>
              </a:buClr>
              <a:buFont typeface="Wingdings" charset="0"/>
              <a:buChar char="q"/>
            </a:pPr>
            <a:r>
              <a:rPr lang="en-US" sz="2400" dirty="0"/>
              <a:t>PAR needs to be written with sufficient latitude to correct other faults</a:t>
            </a:r>
          </a:p>
          <a:p>
            <a:pPr marL="1371600" lvl="2" indent="-457200" eaLnBrk="0" fontAlgn="b" hangingPunct="0">
              <a:buClr>
                <a:srgbClr val="FF0000"/>
              </a:buClr>
              <a:buFont typeface="Wingdings" charset="0"/>
              <a:buChar char="q"/>
            </a:pPr>
            <a:r>
              <a:rPr lang="en-US" sz="2400" dirty="0"/>
              <a:t>PAR should be approved by WG this week</a:t>
            </a:r>
          </a:p>
          <a:p>
            <a:pPr marL="914400" lvl="1"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462809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65</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36071" y="-457200"/>
            <a:ext cx="8991600" cy="441960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b="1" dirty="0"/>
              <a:t>Discussion on any changes to the Operations Manual?</a:t>
            </a:r>
            <a:br>
              <a:rPr lang="en-US" sz="2400" b="1" dirty="0"/>
            </a:br>
            <a:r>
              <a:rPr lang="en-US" sz="2400" b="1" dirty="0"/>
              <a:t>(15-10-0235-25</a:t>
            </a:r>
            <a:r>
              <a:rPr lang="en-US" sz="2400" dirty="0"/>
              <a:t>)</a:t>
            </a:r>
          </a:p>
          <a:p>
            <a:pPr marL="914400" lvl="1" indent="-457200" eaLnBrk="0" fontAlgn="b" hangingPunct="0">
              <a:buClr>
                <a:srgbClr val="FF0000"/>
              </a:buClr>
              <a:buFont typeface="Wingdings" charset="0"/>
              <a:buChar char="q"/>
            </a:pPr>
            <a:r>
              <a:rPr lang="en-US" sz="2400" dirty="0"/>
              <a:t>Discussion on rules and procedures contrary to virtual meetings</a:t>
            </a:r>
          </a:p>
          <a:p>
            <a:pPr marL="914400" lvl="1" indent="-457200" eaLnBrk="0" fontAlgn="b" hangingPunct="0">
              <a:buClr>
                <a:srgbClr val="FF0000"/>
              </a:buClr>
              <a:buFont typeface="Wingdings" charset="0"/>
              <a:buChar char="q"/>
            </a:pPr>
            <a:r>
              <a:rPr lang="en-US" sz="2400" dirty="0"/>
              <a:t>Simple changes that will make 802.15 virtual meetings easier and more functional without waiting for IEEE </a:t>
            </a:r>
            <a:r>
              <a:rPr lang="en-US" sz="2400" dirty="0" err="1"/>
              <a:t>AudCom</a:t>
            </a:r>
            <a:r>
              <a:rPr lang="en-US" sz="2400" dirty="0"/>
              <a:t> and IEEE 802 EC to come to agreement</a:t>
            </a:r>
          </a:p>
          <a:p>
            <a:pPr marL="457200"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304106981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66</a:t>
            </a:fld>
            <a:endParaRPr lang="en-US"/>
          </a:p>
        </p:txBody>
      </p:sp>
      <p:sp>
        <p:nvSpPr>
          <p:cNvPr id="21509" name="Rectangle 2"/>
          <p:cNvSpPr>
            <a:spLocks noGrp="1" noChangeArrowheads="1"/>
          </p:cNvSpPr>
          <p:nvPr>
            <p:ph type="title" idx="4294967295"/>
          </p:nvPr>
        </p:nvSpPr>
        <p:spPr>
          <a:xfrm>
            <a:off x="533400" y="228600"/>
            <a:ext cx="7772400" cy="762000"/>
          </a:xfrm>
        </p:spPr>
        <p:txBody>
          <a:bodyPr/>
          <a:lstStyle/>
          <a:p>
            <a:r>
              <a:rPr lang="en-US" b="1" dirty="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891381"/>
            <a:ext cx="8991600" cy="5675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400" dirty="0"/>
              <a:t>Operations Manual issues</a:t>
            </a:r>
          </a:p>
          <a:p>
            <a:pPr marL="914400" lvl="1" indent="-457200" eaLnBrk="0" fontAlgn="b" hangingPunct="0">
              <a:buClr>
                <a:srgbClr val="FF0000"/>
              </a:buClr>
              <a:buFont typeface="Wingdings" charset="0"/>
              <a:buChar char="q"/>
            </a:pPr>
            <a:r>
              <a:rPr lang="en-US" sz="2000" dirty="0"/>
              <a:t>Taking votes during a meeting/call</a:t>
            </a:r>
          </a:p>
          <a:p>
            <a:pPr marL="1371600" lvl="2" indent="-457200" eaLnBrk="0" fontAlgn="b" hangingPunct="0">
              <a:buClr>
                <a:srgbClr val="FF0000"/>
              </a:buClr>
              <a:buFont typeface="Wingdings" charset="0"/>
              <a:buChar char="q"/>
            </a:pPr>
            <a:r>
              <a:rPr lang="en-US" sz="2000" dirty="0"/>
              <a:t>Unanimous consent is still the best way if there are votes against</a:t>
            </a:r>
          </a:p>
          <a:p>
            <a:pPr marL="1371600" lvl="2" indent="-457200" eaLnBrk="0" fontAlgn="b" hangingPunct="0">
              <a:buClr>
                <a:srgbClr val="FF0000"/>
              </a:buClr>
              <a:buFont typeface="Wingdings" charset="0"/>
              <a:buChar char="q"/>
            </a:pPr>
            <a:r>
              <a:rPr lang="en-US" sz="2000" dirty="0"/>
              <a:t>Roll call is possible for small meetings like TG, CRG, etc.  But not for large groups like WG, or close votes.</a:t>
            </a:r>
          </a:p>
          <a:p>
            <a:pPr marL="1371600" lvl="2" indent="-457200" eaLnBrk="0" fontAlgn="b" hangingPunct="0">
              <a:buClr>
                <a:srgbClr val="FF0000"/>
              </a:buClr>
              <a:buFont typeface="Wingdings" charset="0"/>
              <a:buChar char="q"/>
            </a:pPr>
            <a:r>
              <a:rPr lang="en-US" sz="2000" dirty="0"/>
              <a:t>Voting tools are being developed, but wait for other groups to evaluate them</a:t>
            </a:r>
          </a:p>
          <a:p>
            <a:pPr marL="1371600" lvl="2" indent="-457200" eaLnBrk="0" fontAlgn="b" hangingPunct="0">
              <a:buClr>
                <a:srgbClr val="FF0000"/>
              </a:buClr>
              <a:buFont typeface="Wingdings" charset="0"/>
              <a:buChar char="q"/>
            </a:pPr>
            <a:r>
              <a:rPr lang="en-US" sz="2000" dirty="0"/>
              <a:t>Suggestion to use </a:t>
            </a:r>
            <a:r>
              <a:rPr lang="en-US" sz="2000" dirty="0" err="1"/>
              <a:t>Webex’s</a:t>
            </a:r>
            <a:r>
              <a:rPr lang="en-US" sz="2000" dirty="0"/>
              <a:t> chat window, e.g. “I, </a:t>
            </a:r>
            <a:r>
              <a:rPr lang="en-US" sz="2000" i="1" dirty="0" err="1"/>
              <a:t>yourname</a:t>
            </a:r>
            <a:r>
              <a:rPr lang="en-US" sz="2000" dirty="0"/>
              <a:t>, vote yes”</a:t>
            </a:r>
          </a:p>
          <a:p>
            <a:pPr marL="914400" lvl="1" indent="-457200" eaLnBrk="0" fontAlgn="b" hangingPunct="0">
              <a:buClr>
                <a:srgbClr val="FF0000"/>
              </a:buClr>
              <a:buFont typeface="Wingdings" charset="0"/>
              <a:buChar char="q"/>
            </a:pPr>
            <a:r>
              <a:rPr lang="en-US" sz="2000" dirty="0"/>
              <a:t>What qualifies as sufficient attendance to merit credit for a session?</a:t>
            </a:r>
          </a:p>
          <a:p>
            <a:pPr marL="1371600" lvl="2" indent="-457200" eaLnBrk="0" fontAlgn="b" hangingPunct="0">
              <a:buClr>
                <a:srgbClr val="FF0000"/>
              </a:buClr>
              <a:buFont typeface="Wingdings" charset="0"/>
              <a:buChar char="q"/>
            </a:pPr>
            <a:r>
              <a:rPr lang="en-US" sz="2000" dirty="0"/>
              <a:t>Right now the only meetings required for attendance are the two plenaries, opening and closing</a:t>
            </a:r>
          </a:p>
          <a:p>
            <a:pPr marL="1371600" lvl="2" indent="-457200" eaLnBrk="0" fontAlgn="b" hangingPunct="0">
              <a:buClr>
                <a:srgbClr val="FF0000"/>
              </a:buClr>
              <a:buFont typeface="Wingdings" charset="0"/>
              <a:buChar char="q"/>
            </a:pPr>
            <a:r>
              <a:rPr lang="en-US" sz="2000" dirty="0"/>
              <a:t>Look at relaxing wording requiring 75% attendance at each meeting slot</a:t>
            </a:r>
          </a:p>
          <a:p>
            <a:pPr marL="1371600" lvl="2" indent="-457200" eaLnBrk="0" fontAlgn="b" hangingPunct="0">
              <a:buClr>
                <a:srgbClr val="FF0000"/>
              </a:buClr>
              <a:buFont typeface="Wingdings" charset="0"/>
              <a:buChar char="q"/>
            </a:pPr>
            <a:r>
              <a:rPr lang="en-US" sz="2000" dirty="0"/>
              <a:t>What about hybrid meetings with some physically present but others “attending” virtually?</a:t>
            </a:r>
          </a:p>
          <a:p>
            <a:pPr marL="1828800" lvl="3" indent="-457200" eaLnBrk="0" fontAlgn="b" hangingPunct="0">
              <a:buClr>
                <a:srgbClr val="FF0000"/>
              </a:buClr>
              <a:buFont typeface="Wingdings" charset="0"/>
              <a:buChar char="q"/>
            </a:pPr>
            <a:r>
              <a:rPr lang="en-US" sz="2000" dirty="0"/>
              <a:t>Virtual attendees don’t get credit?</a:t>
            </a:r>
          </a:p>
          <a:p>
            <a:pPr marL="1371600" lvl="2" indent="-457200" eaLnBrk="0" fontAlgn="b" hangingPunct="0">
              <a:buClr>
                <a:srgbClr val="FF0000"/>
              </a:buClr>
              <a:buFont typeface="Wingdings" charset="0"/>
              <a:buChar char="q"/>
            </a:pPr>
            <a:r>
              <a:rPr lang="en-US" sz="2000" dirty="0"/>
              <a:t>In the OM leave current wording specifically for face to face meetings but add new text for virtual meetings</a:t>
            </a:r>
          </a:p>
          <a:p>
            <a:pPr marL="457200" indent="-457200" eaLnBrk="0" fontAlgn="b" hangingPunct="0">
              <a:buClr>
                <a:srgbClr val="FF0000"/>
              </a:buClr>
              <a:buFont typeface="Wingdings" charset="0"/>
              <a:buChar char="q"/>
            </a:pPr>
            <a:endParaRPr lang="en-US" sz="2400" dirty="0"/>
          </a:p>
        </p:txBody>
      </p:sp>
    </p:spTree>
    <p:extLst>
      <p:ext uri="{BB962C8B-B14F-4D97-AF65-F5344CB8AC3E}">
        <p14:creationId xmlns:p14="http://schemas.microsoft.com/office/powerpoint/2010/main" val="286418227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67</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63236" y="596900"/>
            <a:ext cx="8693727" cy="6794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a:t>Changes with Existing Standards: </a:t>
            </a:r>
          </a:p>
          <a:p>
            <a:pPr marL="1257300" lvl="2" indent="-342900">
              <a:buClr>
                <a:srgbClr val="FF0000"/>
              </a:buClr>
              <a:buFont typeface="Wingdings" charset="2"/>
              <a:buChar char="q"/>
            </a:pPr>
            <a:r>
              <a:rPr lang="en-US" sz="1800" b="1" dirty="0"/>
              <a:t>Corrigendum for 802.15.4-2020, SUN OFDM PHY PHR, PAR has been written for WG approval</a:t>
            </a:r>
          </a:p>
          <a:p>
            <a:pPr marL="800100" lvl="1" indent="-342900">
              <a:buClr>
                <a:srgbClr val="FF0000"/>
              </a:buClr>
              <a:buFont typeface="Wingdings" charset="2"/>
              <a:buChar char="q"/>
            </a:pPr>
            <a:r>
              <a:rPr lang="en-US" sz="1800" b="1" dirty="0"/>
              <a:t>Changes with Operations Manual: </a:t>
            </a:r>
          </a:p>
          <a:p>
            <a:pPr marL="1257300" lvl="2" indent="-342900">
              <a:buClr>
                <a:srgbClr val="FF0000"/>
              </a:buClr>
              <a:buFont typeface="Wingdings" charset="2"/>
              <a:buChar char="q"/>
            </a:pPr>
            <a:r>
              <a:rPr lang="en-US" sz="1800" b="1" dirty="0"/>
              <a:t>Discussed simple changes that will make 802.15 virtual meetings easier and more functional without waiting for IEEE </a:t>
            </a:r>
            <a:r>
              <a:rPr lang="en-US" sz="1800" b="1" dirty="0" err="1"/>
              <a:t>AudCom</a:t>
            </a:r>
            <a:r>
              <a:rPr lang="en-US" sz="1800" b="1" dirty="0"/>
              <a:t> and IEEE 802 EC to come to agreement</a:t>
            </a:r>
          </a:p>
          <a:p>
            <a:pPr marL="1257300" lvl="2" indent="-342900">
              <a:buClr>
                <a:srgbClr val="FF0000"/>
              </a:buClr>
              <a:buFont typeface="Wingdings" charset="2"/>
              <a:buChar char="q"/>
            </a:pPr>
            <a:r>
              <a:rPr lang="en-US" sz="1800" b="1" dirty="0"/>
              <a:t>Agreed to monitor progress of voting tools by other WGs</a:t>
            </a:r>
          </a:p>
          <a:p>
            <a:pPr marL="1257300" lvl="2" indent="-342900">
              <a:buClr>
                <a:srgbClr val="FF0000"/>
              </a:buClr>
              <a:buFont typeface="Wingdings" charset="2"/>
              <a:buChar char="q"/>
            </a:pPr>
            <a:r>
              <a:rPr lang="en-US" sz="1800" b="1" dirty="0"/>
              <a:t>Until then, use of  unanimous consent approval works if no objections, else electronic ballot.</a:t>
            </a:r>
          </a:p>
          <a:p>
            <a:pPr marL="1257300" lvl="2" indent="-342900">
              <a:buClr>
                <a:srgbClr val="FF0000"/>
              </a:buClr>
              <a:buFont typeface="Wingdings" charset="2"/>
              <a:buChar char="q"/>
            </a:pPr>
            <a:r>
              <a:rPr lang="en-US" sz="1800" b="1" dirty="0"/>
              <a:t>During </a:t>
            </a:r>
            <a:r>
              <a:rPr lang="en-US" sz="1800" b="1" dirty="0" err="1"/>
              <a:t>Webex</a:t>
            </a:r>
            <a:r>
              <a:rPr lang="en-US" sz="1800" b="1" dirty="0"/>
              <a:t> meetings, use of  chat window to show a roll call vote seems possible</a:t>
            </a:r>
          </a:p>
          <a:p>
            <a:pPr marL="1257300" lvl="2" indent="-342900">
              <a:buClr>
                <a:srgbClr val="FF0000"/>
              </a:buClr>
              <a:buFont typeface="Wingdings" charset="2"/>
              <a:buChar char="q"/>
            </a:pPr>
            <a:r>
              <a:rPr lang="en-US" sz="1800" b="1" dirty="0"/>
              <a:t>Need to look at somehow rewording the requirement for 75% attendance during a </a:t>
            </a:r>
            <a:r>
              <a:rPr lang="en-US" sz="1800" b="1" dirty="0" err="1"/>
              <a:t>Webex</a:t>
            </a:r>
            <a:r>
              <a:rPr lang="en-US" sz="1800" b="1" dirty="0"/>
              <a:t> meeting to get credit for that time slot, e.g. use the “honor” system</a:t>
            </a:r>
          </a:p>
          <a:p>
            <a:pPr marL="1257300" lvl="2" indent="-342900">
              <a:buClr>
                <a:srgbClr val="FF0000"/>
              </a:buClr>
              <a:buFont typeface="Wingdings" charset="2"/>
              <a:buChar char="q"/>
            </a:pPr>
            <a:r>
              <a:rPr lang="en-US" sz="1800" b="1" dirty="0"/>
              <a:t>OM needs to delineate rules for face to face meetings versus virtual meetings</a:t>
            </a:r>
          </a:p>
          <a:p>
            <a:pPr marL="1257300" lvl="2" indent="-342900">
              <a:buClr>
                <a:srgbClr val="FF0000"/>
              </a:buClr>
              <a:buFont typeface="Wingdings" charset="2"/>
              <a:buChar char="q"/>
            </a:pPr>
            <a:endParaRPr lang="en-US" sz="1800" b="1" dirty="0"/>
          </a:p>
          <a:p>
            <a:pPr marL="1257300" lvl="2" indent="-342900">
              <a:buClr>
                <a:srgbClr val="FF0000"/>
              </a:buClr>
              <a:buFont typeface="Wingdings" charset="2"/>
              <a:buChar char="q"/>
            </a:pPr>
            <a:endParaRPr lang="en-US" sz="1800" b="1" dirty="0"/>
          </a:p>
          <a:p>
            <a:pPr marL="1257300" lvl="2" indent="-342900">
              <a:buClr>
                <a:srgbClr val="FF0000"/>
              </a:buClr>
              <a:buFont typeface="Wingdings" charset="2"/>
              <a:buChar char="q"/>
            </a:pPr>
            <a:endParaRPr lang="en-US" sz="1800" b="1" dirty="0"/>
          </a:p>
          <a:p>
            <a:pPr marL="1257300" lvl="2" indent="-342900">
              <a:buClr>
                <a:srgbClr val="FF0000"/>
              </a:buClr>
              <a:buFont typeface="Wingdings" charset="2"/>
              <a:buChar char="q"/>
            </a:pPr>
            <a:endParaRPr lang="en-US" sz="1800" b="1" dirty="0"/>
          </a:p>
          <a:p>
            <a:pPr marL="1257300" lvl="2" indent="-342900">
              <a:buClr>
                <a:srgbClr val="FF0000"/>
              </a:buClr>
              <a:buFont typeface="Wingdings" charset="2"/>
              <a:buChar char="q"/>
            </a:pPr>
            <a:endParaRPr lang="en-US" sz="1800" b="1" dirty="0"/>
          </a:p>
        </p:txBody>
      </p:sp>
    </p:spTree>
    <p:extLst>
      <p:ext uri="{BB962C8B-B14F-4D97-AF65-F5344CB8AC3E}">
        <p14:creationId xmlns:p14="http://schemas.microsoft.com/office/powerpoint/2010/main" val="13890016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&lt;July 2020&gt;</a:t>
            </a:r>
          </a:p>
        </p:txBody>
      </p:sp>
      <p:sp>
        <p:nvSpPr>
          <p:cNvPr id="21506"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68</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a:latin typeface="Times New Roman" charset="0"/>
                <a:ea typeface="ＭＳ Ｐゴシック" charset="0"/>
                <a:cs typeface="ＭＳ Ｐゴシック" charset="0"/>
              </a:rPr>
              <a:t>Future Efforts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444190" y="1143000"/>
            <a:ext cx="8701087" cy="43978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p>
            <a:pPr>
              <a:spcAft>
                <a:spcPts val="600"/>
              </a:spcAft>
            </a:pPr>
            <a:r>
              <a:rPr lang="en-US" sz="2800" b="1" dirty="0"/>
              <a:t>These are the planned activities for the November plenary session</a:t>
            </a:r>
          </a:p>
          <a:p>
            <a:pPr marL="342900" indent="-342900">
              <a:buClr>
                <a:srgbClr val="FF0000"/>
              </a:buClr>
              <a:buFont typeface="Wingdings" charset="2"/>
              <a:buChar char="q"/>
            </a:pPr>
            <a:r>
              <a:rPr lang="en-US" sz="2400" b="1" dirty="0"/>
              <a:t>Maintenance</a:t>
            </a:r>
          </a:p>
          <a:p>
            <a:pPr marL="800100" lvl="1" indent="-342900">
              <a:buClr>
                <a:srgbClr val="FF0000"/>
              </a:buClr>
              <a:buFont typeface="Wingdings" charset="2"/>
              <a:buChar char="q"/>
            </a:pPr>
            <a:r>
              <a:rPr lang="en-US" sz="2400" b="1" dirty="0"/>
              <a:t>Review any change requests with Existing Standards </a:t>
            </a:r>
          </a:p>
          <a:p>
            <a:pPr marL="800100" lvl="1" indent="-342900">
              <a:buClr>
                <a:srgbClr val="FF0000"/>
              </a:buClr>
              <a:buFont typeface="Wingdings" charset="2"/>
              <a:buChar char="q"/>
            </a:pPr>
            <a:r>
              <a:rPr lang="en-US" sz="2400" b="1" dirty="0"/>
              <a:t>Review any issues with Operations Manual</a:t>
            </a:r>
          </a:p>
          <a:p>
            <a:pPr marL="342900" indent="-342900">
              <a:buClr>
                <a:srgbClr val="FF0000"/>
              </a:buClr>
              <a:buFont typeface="Wingdings" charset="2"/>
              <a:buChar char="q"/>
            </a:pPr>
            <a:r>
              <a:rPr lang="en-US" sz="2400" b="1" dirty="0"/>
              <a:t>SC WNG</a:t>
            </a:r>
          </a:p>
          <a:p>
            <a:pPr marL="800100" lvl="1" indent="-342900">
              <a:buClr>
                <a:srgbClr val="FF0000"/>
              </a:buClr>
              <a:buFont typeface="Wingdings" charset="2"/>
              <a:buChar char="q"/>
            </a:pPr>
            <a:r>
              <a:rPr lang="en-US" sz="2400" b="1" dirty="0"/>
              <a:t>Entertain requests made for presentation time</a:t>
            </a:r>
          </a:p>
          <a:p>
            <a:pPr marL="342900" indent="-342900">
              <a:buClr>
                <a:srgbClr val="FF0000"/>
              </a:buClr>
              <a:buFont typeface="Wingdings" charset="2"/>
              <a:buChar char="q"/>
            </a:pPr>
            <a:r>
              <a:rPr lang="en-US" sz="2400" b="1" dirty="0"/>
              <a:t>IETF</a:t>
            </a:r>
          </a:p>
          <a:p>
            <a:pPr marL="800100" lvl="1" indent="-342900">
              <a:buClr>
                <a:srgbClr val="FF0000"/>
              </a:buClr>
              <a:buFont typeface="Wingdings" charset="2"/>
              <a:buChar char="q"/>
            </a:pPr>
            <a:r>
              <a:rPr lang="en-US" sz="2400" b="1" dirty="0"/>
              <a:t>Discuss IETF WG agendas for next meetings</a:t>
            </a:r>
          </a:p>
          <a:p>
            <a:pPr marL="800100" lvl="1" indent="-342900">
              <a:buClr>
                <a:srgbClr val="FF0000"/>
              </a:buClr>
              <a:buFont typeface="Wingdings" charset="2"/>
              <a:buChar char="q"/>
            </a:pPr>
            <a:r>
              <a:rPr lang="en-US" sz="2400" b="1" dirty="0"/>
              <a:t>Develop SCHC strategy for 802.15.4, with a focus on 802.15.4w</a:t>
            </a:r>
          </a:p>
        </p:txBody>
      </p:sp>
    </p:spTree>
    <p:extLst>
      <p:ext uri="{BB962C8B-B14F-4D97-AF65-F5344CB8AC3E}">
        <p14:creationId xmlns:p14="http://schemas.microsoft.com/office/powerpoint/2010/main" val="2564692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July 2020</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Robert F. Heile, Wireless Communications Consulting</a:t>
            </a:r>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598D81A8-676D-4B71-81B0-5919593A92F0}" type="slidenum">
              <a:rPr lang="en-US" sz="1200" smtClean="0"/>
              <a:pPr>
                <a:defRPr/>
              </a:pPr>
              <a:t>7</a:t>
            </a:fld>
            <a:endParaRPr lang="en-US" sz="1200"/>
          </a:p>
        </p:txBody>
      </p:sp>
      <p:pic>
        <p:nvPicPr>
          <p:cNvPr id="16" name="Picture 15">
            <a:extLst>
              <a:ext uri="{FF2B5EF4-FFF2-40B4-BE49-F238E27FC236}">
                <a16:creationId xmlns:a16="http://schemas.microsoft.com/office/drawing/2014/main" id="{EFDF717D-8CD9-D44C-BD70-AFDC8E3FAF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698500"/>
            <a:ext cx="7942729" cy="5820063"/>
          </a:xfrm>
          <a:prstGeom prst="rect">
            <a:avLst/>
          </a:prstGeom>
        </p:spPr>
      </p:pic>
      <p:pic>
        <p:nvPicPr>
          <p:cNvPr id="1025" name="Picture 1" descr="page1image3863846096">
            <a:extLst>
              <a:ext uri="{FF2B5EF4-FFF2-40B4-BE49-F238E27FC236}">
                <a16:creationId xmlns:a16="http://schemas.microsoft.com/office/drawing/2014/main" id="{C8DEA1CE-2631-BF4F-89C6-162E19B4BA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3863846384">
            <a:extLst>
              <a:ext uri="{FF2B5EF4-FFF2-40B4-BE49-F238E27FC236}">
                <a16:creationId xmlns:a16="http://schemas.microsoft.com/office/drawing/2014/main" id="{FDF296EA-FB89-DF48-B225-104DB082074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page1image3863846672">
            <a:extLst>
              <a:ext uri="{FF2B5EF4-FFF2-40B4-BE49-F238E27FC236}">
                <a16:creationId xmlns:a16="http://schemas.microsoft.com/office/drawing/2014/main" id="{12B852ED-F9AF-A74E-9A94-BC88B275648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page1image3863846960">
            <a:extLst>
              <a:ext uri="{FF2B5EF4-FFF2-40B4-BE49-F238E27FC236}">
                <a16:creationId xmlns:a16="http://schemas.microsoft.com/office/drawing/2014/main" id="{4F4E49D2-C966-3148-80B8-02D9582BF5D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page1image3863847536">
            <a:extLst>
              <a:ext uri="{FF2B5EF4-FFF2-40B4-BE49-F238E27FC236}">
                <a16:creationId xmlns:a16="http://schemas.microsoft.com/office/drawing/2014/main" id="{FAE820CF-4603-3746-8E2C-DBFEA646167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page1image3863847824">
            <a:extLst>
              <a:ext uri="{FF2B5EF4-FFF2-40B4-BE49-F238E27FC236}">
                <a16:creationId xmlns:a16="http://schemas.microsoft.com/office/drawing/2014/main" id="{FBC2481A-51CA-BA41-A4F4-B81CCEC8893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age1image3863848416">
            <a:extLst>
              <a:ext uri="{FF2B5EF4-FFF2-40B4-BE49-F238E27FC236}">
                <a16:creationId xmlns:a16="http://schemas.microsoft.com/office/drawing/2014/main" id="{735ECF06-863F-0549-8D97-C09DD452F1F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page1image3863849232">
            <a:extLst>
              <a:ext uri="{FF2B5EF4-FFF2-40B4-BE49-F238E27FC236}">
                <a16:creationId xmlns:a16="http://schemas.microsoft.com/office/drawing/2014/main" id="{1F5C2625-CC3E-4642-9210-CE3C45FF306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age1image3863849824">
            <a:extLst>
              <a:ext uri="{FF2B5EF4-FFF2-40B4-BE49-F238E27FC236}">
                <a16:creationId xmlns:a16="http://schemas.microsoft.com/office/drawing/2014/main" id="{9311121E-52F9-9F45-9D53-F9C5B8DAB92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5" name="Picture 11" descr="page1image3863850112">
            <a:extLst>
              <a:ext uri="{FF2B5EF4-FFF2-40B4-BE49-F238E27FC236}">
                <a16:creationId xmlns:a16="http://schemas.microsoft.com/office/drawing/2014/main" id="{686FAAF0-7850-2B42-938D-8CF248ED366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page1image3863850400">
            <a:extLst>
              <a:ext uri="{FF2B5EF4-FFF2-40B4-BE49-F238E27FC236}">
                <a16:creationId xmlns:a16="http://schemas.microsoft.com/office/drawing/2014/main" id="{71F98E9E-F0BF-C74B-8B06-7DDFA8F8A0B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page1image3863850992">
            <a:extLst>
              <a:ext uri="{FF2B5EF4-FFF2-40B4-BE49-F238E27FC236}">
                <a16:creationId xmlns:a16="http://schemas.microsoft.com/office/drawing/2014/main" id="{9181D597-1899-964B-B376-6721A18C40D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age1image3863851488">
            <a:extLst>
              <a:ext uri="{FF2B5EF4-FFF2-40B4-BE49-F238E27FC236}">
                <a16:creationId xmlns:a16="http://schemas.microsoft.com/office/drawing/2014/main" id="{5FBC3694-D77E-3B4B-A4F6-C6275B42B64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page1image3863851680">
            <a:extLst>
              <a:ext uri="{FF2B5EF4-FFF2-40B4-BE49-F238E27FC236}">
                <a16:creationId xmlns:a16="http://schemas.microsoft.com/office/drawing/2014/main" id="{C93CE6BF-7228-4341-850D-5135063E56A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page1image3863851872">
            <a:extLst>
              <a:ext uri="{FF2B5EF4-FFF2-40B4-BE49-F238E27FC236}">
                <a16:creationId xmlns:a16="http://schemas.microsoft.com/office/drawing/2014/main" id="{0EFBFFDD-1197-424A-BBF7-9D0387BE50A4}"/>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page1image3863852464">
            <a:extLst>
              <a:ext uri="{FF2B5EF4-FFF2-40B4-BE49-F238E27FC236}">
                <a16:creationId xmlns:a16="http://schemas.microsoft.com/office/drawing/2014/main" id="{60604669-CF19-9E40-BA14-AAF581D99ED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page1image3863853056">
            <a:extLst>
              <a:ext uri="{FF2B5EF4-FFF2-40B4-BE49-F238E27FC236}">
                <a16:creationId xmlns:a16="http://schemas.microsoft.com/office/drawing/2014/main" id="{CF6AC025-6326-6B4B-8286-3471F22272A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page1image3863853648">
            <a:extLst>
              <a:ext uri="{FF2B5EF4-FFF2-40B4-BE49-F238E27FC236}">
                <a16:creationId xmlns:a16="http://schemas.microsoft.com/office/drawing/2014/main" id="{477DCC33-CCC9-454B-BDCD-B468A81F9C8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609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page1image3863857632">
            <a:extLst>
              <a:ext uri="{FF2B5EF4-FFF2-40B4-BE49-F238E27FC236}">
                <a16:creationId xmlns:a16="http://schemas.microsoft.com/office/drawing/2014/main" id="{2B347F11-B74A-7A42-AA68-3E0EC853DE5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5" name="Picture 21" descr="page1image3863854960">
            <a:extLst>
              <a:ext uri="{FF2B5EF4-FFF2-40B4-BE49-F238E27FC236}">
                <a16:creationId xmlns:a16="http://schemas.microsoft.com/office/drawing/2014/main" id="{246CADF3-D85F-CD4C-8A2B-30989D606F9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page1image3863855152">
            <a:extLst>
              <a:ext uri="{FF2B5EF4-FFF2-40B4-BE49-F238E27FC236}">
                <a16:creationId xmlns:a16="http://schemas.microsoft.com/office/drawing/2014/main" id="{ED687CD3-D14A-964D-99A7-EFED74E5BE9F}"/>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page1image3863855744">
            <a:extLst>
              <a:ext uri="{FF2B5EF4-FFF2-40B4-BE49-F238E27FC236}">
                <a16:creationId xmlns:a16="http://schemas.microsoft.com/office/drawing/2014/main" id="{2A96EE7B-5EA6-2F47-9656-8596F80C4483}"/>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page1image3863936736">
            <a:extLst>
              <a:ext uri="{FF2B5EF4-FFF2-40B4-BE49-F238E27FC236}">
                <a16:creationId xmlns:a16="http://schemas.microsoft.com/office/drawing/2014/main" id="{CF0FB957-B5DF-274D-85A4-92BC96EE400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49" name="Picture 25" descr="page1image3863937232">
            <a:extLst>
              <a:ext uri="{FF2B5EF4-FFF2-40B4-BE49-F238E27FC236}">
                <a16:creationId xmlns:a16="http://schemas.microsoft.com/office/drawing/2014/main" id="{0897AED4-2599-9D4A-A6BD-D117AD8497F4}"/>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page1image3863937824">
            <a:extLst>
              <a:ext uri="{FF2B5EF4-FFF2-40B4-BE49-F238E27FC236}">
                <a16:creationId xmlns:a16="http://schemas.microsoft.com/office/drawing/2014/main" id="{3956BB70-183E-684C-91EF-B7CDF672294C}"/>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51" name="Picture 27" descr="page1image3863938416">
            <a:extLst>
              <a:ext uri="{FF2B5EF4-FFF2-40B4-BE49-F238E27FC236}">
                <a16:creationId xmlns:a16="http://schemas.microsoft.com/office/drawing/2014/main" id="{565607FE-1930-E247-81D0-9A36E7D83EF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page1image3863938704">
            <a:extLst>
              <a:ext uri="{FF2B5EF4-FFF2-40B4-BE49-F238E27FC236}">
                <a16:creationId xmlns:a16="http://schemas.microsoft.com/office/drawing/2014/main" id="{0FA841E1-E6BE-2349-9B36-A6BECEE8D51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page1image3863938992">
            <a:extLst>
              <a:ext uri="{FF2B5EF4-FFF2-40B4-BE49-F238E27FC236}">
                <a16:creationId xmlns:a16="http://schemas.microsoft.com/office/drawing/2014/main" id="{8A7F67B8-CAC5-3A4B-8F2D-DF57651BB10B}"/>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page1image3863854624">
            <a:extLst>
              <a:ext uri="{FF2B5EF4-FFF2-40B4-BE49-F238E27FC236}">
                <a16:creationId xmlns:a16="http://schemas.microsoft.com/office/drawing/2014/main" id="{DC2AA7BF-931C-5744-9CF5-23C2F0EFAF58}"/>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page1image3863940928">
            <a:extLst>
              <a:ext uri="{FF2B5EF4-FFF2-40B4-BE49-F238E27FC236}">
                <a16:creationId xmlns:a16="http://schemas.microsoft.com/office/drawing/2014/main" id="{A8F73A16-9B28-B14E-9FA2-5B766B434D82}"/>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page1image3863941120">
            <a:extLst>
              <a:ext uri="{FF2B5EF4-FFF2-40B4-BE49-F238E27FC236}">
                <a16:creationId xmlns:a16="http://schemas.microsoft.com/office/drawing/2014/main" id="{55D0B778-274C-2B40-B6E6-22ACDFCFB409}"/>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59" name="Picture 35" descr="page1image3863846096">
            <a:extLst>
              <a:ext uri="{FF2B5EF4-FFF2-40B4-BE49-F238E27FC236}">
                <a16:creationId xmlns:a16="http://schemas.microsoft.com/office/drawing/2014/main" id="{6E138BD3-27D8-9D4A-B0D6-D96E39916F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60" name="Picture 36" descr="page1image3863846384">
            <a:extLst>
              <a:ext uri="{FF2B5EF4-FFF2-40B4-BE49-F238E27FC236}">
                <a16:creationId xmlns:a16="http://schemas.microsoft.com/office/drawing/2014/main" id="{DF5200FA-2FEF-F445-B41D-BC704FD084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61" name="Picture 37" descr="page1image3863846672">
            <a:extLst>
              <a:ext uri="{FF2B5EF4-FFF2-40B4-BE49-F238E27FC236}">
                <a16:creationId xmlns:a16="http://schemas.microsoft.com/office/drawing/2014/main" id="{5C60432D-DDF1-4744-8750-40562C98FD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62" name="Picture 38" descr="page1image3863846960">
            <a:extLst>
              <a:ext uri="{FF2B5EF4-FFF2-40B4-BE49-F238E27FC236}">
                <a16:creationId xmlns:a16="http://schemas.microsoft.com/office/drawing/2014/main" id="{F5DCA85E-80F4-9349-96DA-097AA436E38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64" name="Picture 40" descr="page1image3863847536">
            <a:extLst>
              <a:ext uri="{FF2B5EF4-FFF2-40B4-BE49-F238E27FC236}">
                <a16:creationId xmlns:a16="http://schemas.microsoft.com/office/drawing/2014/main" id="{2E7855E2-F4A8-3343-A797-DB3A84B777A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65" name="Picture 41" descr="page1image3863847824">
            <a:extLst>
              <a:ext uri="{FF2B5EF4-FFF2-40B4-BE49-F238E27FC236}">
                <a16:creationId xmlns:a16="http://schemas.microsoft.com/office/drawing/2014/main" id="{D56661CF-34C3-5343-8092-C51C8782B79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066" name="Picture 42" descr="page1image3863848416">
            <a:extLst>
              <a:ext uri="{FF2B5EF4-FFF2-40B4-BE49-F238E27FC236}">
                <a16:creationId xmlns:a16="http://schemas.microsoft.com/office/drawing/2014/main" id="{1C530D2A-9C5C-DA46-BBFB-D25BE298710F}"/>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67" name="Picture 43" descr="page1image3863849232">
            <a:extLst>
              <a:ext uri="{FF2B5EF4-FFF2-40B4-BE49-F238E27FC236}">
                <a16:creationId xmlns:a16="http://schemas.microsoft.com/office/drawing/2014/main" id="{2F68DCF5-05D3-5A4E-A33F-E451DB7330F7}"/>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page1image3863849824">
            <a:extLst>
              <a:ext uri="{FF2B5EF4-FFF2-40B4-BE49-F238E27FC236}">
                <a16:creationId xmlns:a16="http://schemas.microsoft.com/office/drawing/2014/main" id="{A100398A-A424-034E-95EA-C356E2969EE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69" name="Picture 45" descr="page1image3863850112">
            <a:extLst>
              <a:ext uri="{FF2B5EF4-FFF2-40B4-BE49-F238E27FC236}">
                <a16:creationId xmlns:a16="http://schemas.microsoft.com/office/drawing/2014/main" id="{9F6975F6-C78C-2840-BAC5-03646D535A2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0" name="Picture 46" descr="page1image3863850400">
            <a:extLst>
              <a:ext uri="{FF2B5EF4-FFF2-40B4-BE49-F238E27FC236}">
                <a16:creationId xmlns:a16="http://schemas.microsoft.com/office/drawing/2014/main" id="{2670DCDF-A8B5-8146-A364-CA08D0BE49E6}"/>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71" name="Picture 47" descr="page1image3863850992">
            <a:extLst>
              <a:ext uri="{FF2B5EF4-FFF2-40B4-BE49-F238E27FC236}">
                <a16:creationId xmlns:a16="http://schemas.microsoft.com/office/drawing/2014/main" id="{E1042140-95D7-7145-ACB3-756B93139DB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page1image3863851488">
            <a:extLst>
              <a:ext uri="{FF2B5EF4-FFF2-40B4-BE49-F238E27FC236}">
                <a16:creationId xmlns:a16="http://schemas.microsoft.com/office/drawing/2014/main" id="{05E5790D-58CB-D547-B3A3-B4AF6DC2E82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3" name="Picture 49" descr="page1image3863851680">
            <a:extLst>
              <a:ext uri="{FF2B5EF4-FFF2-40B4-BE49-F238E27FC236}">
                <a16:creationId xmlns:a16="http://schemas.microsoft.com/office/drawing/2014/main" id="{6178ABE3-3AB3-6448-81C6-7802860FE5C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4" name="Picture 50" descr="page1image3863851872">
            <a:extLst>
              <a:ext uri="{FF2B5EF4-FFF2-40B4-BE49-F238E27FC236}">
                <a16:creationId xmlns:a16="http://schemas.microsoft.com/office/drawing/2014/main" id="{84ACEB20-17D2-EA4B-A0E1-6866216B0F2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75" name="Picture 51" descr="page1image3863852464">
            <a:extLst>
              <a:ext uri="{FF2B5EF4-FFF2-40B4-BE49-F238E27FC236}">
                <a16:creationId xmlns:a16="http://schemas.microsoft.com/office/drawing/2014/main" id="{ED2FDB52-FD58-BE49-AC55-EEDE83B5AC8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76" name="Picture 52" descr="page1image3863853056">
            <a:extLst>
              <a:ext uri="{FF2B5EF4-FFF2-40B4-BE49-F238E27FC236}">
                <a16:creationId xmlns:a16="http://schemas.microsoft.com/office/drawing/2014/main" id="{5FEBA41C-A0B2-A540-B091-76A821D1EAF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77" name="Picture 53" descr="page1image3863853648">
            <a:extLst>
              <a:ext uri="{FF2B5EF4-FFF2-40B4-BE49-F238E27FC236}">
                <a16:creationId xmlns:a16="http://schemas.microsoft.com/office/drawing/2014/main" id="{2B1AD235-57E7-5B43-8215-2FADB5DE06B8}"/>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609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78" name="Picture 54" descr="page1image3863857632">
            <a:extLst>
              <a:ext uri="{FF2B5EF4-FFF2-40B4-BE49-F238E27FC236}">
                <a16:creationId xmlns:a16="http://schemas.microsoft.com/office/drawing/2014/main" id="{230A6BFE-6C0E-5548-B9C0-DA5E6939362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79" name="Picture 55" descr="page1image3863854960">
            <a:extLst>
              <a:ext uri="{FF2B5EF4-FFF2-40B4-BE49-F238E27FC236}">
                <a16:creationId xmlns:a16="http://schemas.microsoft.com/office/drawing/2014/main" id="{1753E0BB-0BA5-4C44-8F89-C2F4069DE2C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0" name="Picture 56" descr="page1image3863855152">
            <a:extLst>
              <a:ext uri="{FF2B5EF4-FFF2-40B4-BE49-F238E27FC236}">
                <a16:creationId xmlns:a16="http://schemas.microsoft.com/office/drawing/2014/main" id="{E9A0B3B5-FDFD-FC4A-8E32-6F4AF8AD4D55}"/>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81" name="Picture 57" descr="page1image3863855744">
            <a:extLst>
              <a:ext uri="{FF2B5EF4-FFF2-40B4-BE49-F238E27FC236}">
                <a16:creationId xmlns:a16="http://schemas.microsoft.com/office/drawing/2014/main" id="{08C37624-5039-3643-B740-ED3AC2418285}"/>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82" name="Picture 58" descr="page1image3863936736">
            <a:extLst>
              <a:ext uri="{FF2B5EF4-FFF2-40B4-BE49-F238E27FC236}">
                <a16:creationId xmlns:a16="http://schemas.microsoft.com/office/drawing/2014/main" id="{2F2B8582-8273-C744-8C7B-2124F3D68FED}"/>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83" name="Picture 59" descr="page1image3863937232">
            <a:extLst>
              <a:ext uri="{FF2B5EF4-FFF2-40B4-BE49-F238E27FC236}">
                <a16:creationId xmlns:a16="http://schemas.microsoft.com/office/drawing/2014/main" id="{5209E5C5-1CB3-CE4C-82CC-348563C228A4}"/>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84" name="Picture 60" descr="page1image3863937824">
            <a:extLst>
              <a:ext uri="{FF2B5EF4-FFF2-40B4-BE49-F238E27FC236}">
                <a16:creationId xmlns:a16="http://schemas.microsoft.com/office/drawing/2014/main" id="{AE5FD5E0-330E-0C4C-8B01-B621BA433569}"/>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85" name="Picture 61" descr="page1image3863938416">
            <a:extLst>
              <a:ext uri="{FF2B5EF4-FFF2-40B4-BE49-F238E27FC236}">
                <a16:creationId xmlns:a16="http://schemas.microsoft.com/office/drawing/2014/main" id="{31264CE9-C952-AD4B-86A2-9B136DD98B7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6" name="Picture 62" descr="page1image3863938704">
            <a:extLst>
              <a:ext uri="{FF2B5EF4-FFF2-40B4-BE49-F238E27FC236}">
                <a16:creationId xmlns:a16="http://schemas.microsoft.com/office/drawing/2014/main" id="{FF618AF1-5A7C-1046-8355-47651606BE7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2700" cy="139700"/>
          </a:xfrm>
          <a:prstGeom prst="rect">
            <a:avLst/>
          </a:prstGeom>
          <a:noFill/>
          <a:extLst>
            <a:ext uri="{909E8E84-426E-40DD-AFC4-6F175D3DCCD1}">
              <a14:hiddenFill xmlns:a14="http://schemas.microsoft.com/office/drawing/2010/main">
                <a:solidFill>
                  <a:srgbClr val="FFFFFF"/>
                </a:solidFill>
              </a14:hiddenFill>
            </a:ext>
          </a:extLst>
        </p:spPr>
      </p:pic>
      <p:pic>
        <p:nvPicPr>
          <p:cNvPr id="1087" name="Picture 63" descr="page1image3863938992">
            <a:extLst>
              <a:ext uri="{FF2B5EF4-FFF2-40B4-BE49-F238E27FC236}">
                <a16:creationId xmlns:a16="http://schemas.microsoft.com/office/drawing/2014/main" id="{E029D75E-E53D-4E43-940E-6A46A5A9BB4E}"/>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088" name="Picture 64" descr="page1image3863854624">
            <a:extLst>
              <a:ext uri="{FF2B5EF4-FFF2-40B4-BE49-F238E27FC236}">
                <a16:creationId xmlns:a16="http://schemas.microsoft.com/office/drawing/2014/main" id="{EBFBA022-4919-B844-B73A-0555A74B95AD}"/>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089" name="Picture 65" descr="page1image3863940928">
            <a:extLst>
              <a:ext uri="{FF2B5EF4-FFF2-40B4-BE49-F238E27FC236}">
                <a16:creationId xmlns:a16="http://schemas.microsoft.com/office/drawing/2014/main" id="{06546B49-D069-CB4F-89C2-32AF8C6CB5C6}"/>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090" name="Picture 66" descr="page1image3863941120">
            <a:extLst>
              <a:ext uri="{FF2B5EF4-FFF2-40B4-BE49-F238E27FC236}">
                <a16:creationId xmlns:a16="http://schemas.microsoft.com/office/drawing/2014/main" id="{9C738335-F37F-7A48-A6D1-1E7D1D8EE3D3}"/>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pic>
        <p:nvPicPr>
          <p:cNvPr id="1093" name="Picture 69" descr="page1image19817280">
            <a:extLst>
              <a:ext uri="{FF2B5EF4-FFF2-40B4-BE49-F238E27FC236}">
                <a16:creationId xmlns:a16="http://schemas.microsoft.com/office/drawing/2014/main" id="{A2470239-773B-7740-84DB-9D43BC9D43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8100" cy="393700"/>
          </a:xfrm>
          <a:prstGeom prst="rect">
            <a:avLst/>
          </a:prstGeom>
          <a:noFill/>
          <a:extLst>
            <a:ext uri="{909E8E84-426E-40DD-AFC4-6F175D3DCCD1}">
              <a14:hiddenFill xmlns:a14="http://schemas.microsoft.com/office/drawing/2010/main">
                <a:solidFill>
                  <a:srgbClr val="FFFFFF"/>
                </a:solidFill>
              </a14:hiddenFill>
            </a:ext>
          </a:extLst>
        </p:spPr>
      </p:pic>
      <p:pic>
        <p:nvPicPr>
          <p:cNvPr id="1094" name="Picture 70" descr="page1image19817088">
            <a:extLst>
              <a:ext uri="{FF2B5EF4-FFF2-40B4-BE49-F238E27FC236}">
                <a16:creationId xmlns:a16="http://schemas.microsoft.com/office/drawing/2014/main" id="{C65DED90-6CB1-A047-8116-64A993F69EF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423400" cy="203200"/>
          </a:xfrm>
          <a:prstGeom prst="rect">
            <a:avLst/>
          </a:prstGeom>
          <a:noFill/>
          <a:extLst>
            <a:ext uri="{909E8E84-426E-40DD-AFC4-6F175D3DCCD1}">
              <a14:hiddenFill xmlns:a14="http://schemas.microsoft.com/office/drawing/2010/main">
                <a:solidFill>
                  <a:srgbClr val="FFFFFF"/>
                </a:solidFill>
              </a14:hiddenFill>
            </a:ext>
          </a:extLst>
        </p:spPr>
      </p:pic>
      <p:pic>
        <p:nvPicPr>
          <p:cNvPr id="1095" name="Picture 71" descr="page1image19821504">
            <a:extLst>
              <a:ext uri="{FF2B5EF4-FFF2-40B4-BE49-F238E27FC236}">
                <a16:creationId xmlns:a16="http://schemas.microsoft.com/office/drawing/2014/main" id="{F28350C1-E9F6-0343-9D10-18A7CA491BD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423400" cy="63500"/>
          </a:xfrm>
          <a:prstGeom prst="rect">
            <a:avLst/>
          </a:prstGeom>
          <a:noFill/>
          <a:extLst>
            <a:ext uri="{909E8E84-426E-40DD-AFC4-6F175D3DCCD1}">
              <a14:hiddenFill xmlns:a14="http://schemas.microsoft.com/office/drawing/2010/main">
                <a:solidFill>
                  <a:srgbClr val="FFFFFF"/>
                </a:solidFill>
              </a14:hiddenFill>
            </a:ext>
          </a:extLst>
        </p:spPr>
      </p:pic>
      <p:pic>
        <p:nvPicPr>
          <p:cNvPr id="1096" name="Picture 72" descr="page1image19817664">
            <a:extLst>
              <a:ext uri="{FF2B5EF4-FFF2-40B4-BE49-F238E27FC236}">
                <a16:creationId xmlns:a16="http://schemas.microsoft.com/office/drawing/2014/main" id="{9DFEF00F-2523-D349-9DE3-E4FBBEC0B5D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423400" cy="38100"/>
          </a:xfrm>
          <a:prstGeom prst="rect">
            <a:avLst/>
          </a:prstGeom>
          <a:noFill/>
          <a:extLst>
            <a:ext uri="{909E8E84-426E-40DD-AFC4-6F175D3DCCD1}">
              <a14:hiddenFill xmlns:a14="http://schemas.microsoft.com/office/drawing/2010/main">
                <a:solidFill>
                  <a:srgbClr val="FFFFFF"/>
                </a:solidFill>
              </a14:hiddenFill>
            </a:ext>
          </a:extLst>
        </p:spPr>
      </p:pic>
      <p:pic>
        <p:nvPicPr>
          <p:cNvPr id="1098" name="Picture 74" descr="page1image19819584">
            <a:extLst>
              <a:ext uri="{FF2B5EF4-FFF2-40B4-BE49-F238E27FC236}">
                <a16:creationId xmlns:a16="http://schemas.microsoft.com/office/drawing/2014/main" id="{A61FDE42-8AD0-1D4B-8A66-E4665F550585}"/>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099" name="Picture 75" descr="page1image19819008">
            <a:extLst>
              <a:ext uri="{FF2B5EF4-FFF2-40B4-BE49-F238E27FC236}">
                <a16:creationId xmlns:a16="http://schemas.microsoft.com/office/drawing/2014/main" id="{AF92FEE2-D74C-4347-9398-F91614116E31}"/>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0" name="Picture 76" descr="page1image19819200">
            <a:extLst>
              <a:ext uri="{FF2B5EF4-FFF2-40B4-BE49-F238E27FC236}">
                <a16:creationId xmlns:a16="http://schemas.microsoft.com/office/drawing/2014/main" id="{3947F117-0E86-6446-B3C2-5C900F8D9464}"/>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1" name="Picture 77" descr="page1image19819392">
            <a:extLst>
              <a:ext uri="{FF2B5EF4-FFF2-40B4-BE49-F238E27FC236}">
                <a16:creationId xmlns:a16="http://schemas.microsoft.com/office/drawing/2014/main" id="{910361E1-1E35-264D-823A-672FA788F4B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2" name="Picture 78" descr="page1image19819776">
            <a:extLst>
              <a:ext uri="{FF2B5EF4-FFF2-40B4-BE49-F238E27FC236}">
                <a16:creationId xmlns:a16="http://schemas.microsoft.com/office/drawing/2014/main" id="{1A384BEC-F51D-8B41-A3A8-700098AC44CE}"/>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3" name="Picture 79" descr="page1image19819968">
            <a:extLst>
              <a:ext uri="{FF2B5EF4-FFF2-40B4-BE49-F238E27FC236}">
                <a16:creationId xmlns:a16="http://schemas.microsoft.com/office/drawing/2014/main" id="{4B5C2F0B-8772-164B-946D-7C44052540CE}"/>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4" name="Picture 80" descr="page1image19820928">
            <a:extLst>
              <a:ext uri="{FF2B5EF4-FFF2-40B4-BE49-F238E27FC236}">
                <a16:creationId xmlns:a16="http://schemas.microsoft.com/office/drawing/2014/main" id="{BF36AF05-1A33-2C49-A545-877C48BBB7E2}"/>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5" name="Picture 81" descr="page1image19820160">
            <a:extLst>
              <a:ext uri="{FF2B5EF4-FFF2-40B4-BE49-F238E27FC236}">
                <a16:creationId xmlns:a16="http://schemas.microsoft.com/office/drawing/2014/main" id="{7C4AF290-15BC-BF4C-B8ED-FDE833A5A14C}"/>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page1image19821120">
            <a:extLst>
              <a:ext uri="{FF2B5EF4-FFF2-40B4-BE49-F238E27FC236}">
                <a16:creationId xmlns:a16="http://schemas.microsoft.com/office/drawing/2014/main" id="{9618444E-F636-6E46-BD07-B6FF8CD27E8F}"/>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7" name="Picture 83" descr="page1image19821888">
            <a:extLst>
              <a:ext uri="{FF2B5EF4-FFF2-40B4-BE49-F238E27FC236}">
                <a16:creationId xmlns:a16="http://schemas.microsoft.com/office/drawing/2014/main" id="{97BBBAED-3A6D-664F-809B-BF4615B75810}"/>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8" name="Picture 84" descr="page1image19822080">
            <a:extLst>
              <a:ext uri="{FF2B5EF4-FFF2-40B4-BE49-F238E27FC236}">
                <a16:creationId xmlns:a16="http://schemas.microsoft.com/office/drawing/2014/main" id="{9EB3D5FA-12A5-1C48-A5FC-201DE9045B2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09" name="Picture 85" descr="page1image19822464">
            <a:extLst>
              <a:ext uri="{FF2B5EF4-FFF2-40B4-BE49-F238E27FC236}">
                <a16:creationId xmlns:a16="http://schemas.microsoft.com/office/drawing/2014/main" id="{1DC9832E-E01E-9F4D-8CAD-B41932A0E55A}"/>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page1image19822656">
            <a:extLst>
              <a:ext uri="{FF2B5EF4-FFF2-40B4-BE49-F238E27FC236}">
                <a16:creationId xmlns:a16="http://schemas.microsoft.com/office/drawing/2014/main" id="{C14999EE-C62B-B44B-910A-C7EF9FD35A0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1" name="Picture 87" descr="page1image19822848">
            <a:extLst>
              <a:ext uri="{FF2B5EF4-FFF2-40B4-BE49-F238E27FC236}">
                <a16:creationId xmlns:a16="http://schemas.microsoft.com/office/drawing/2014/main" id="{082D5927-5ED0-1644-B8F0-14709B4BBCB2}"/>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2" name="Picture 88" descr="page1image19823040">
            <a:extLst>
              <a:ext uri="{FF2B5EF4-FFF2-40B4-BE49-F238E27FC236}">
                <a16:creationId xmlns:a16="http://schemas.microsoft.com/office/drawing/2014/main" id="{B97071CD-BC12-8144-AF58-E0421A4B29A9}"/>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3" name="Picture 89" descr="page1image19823232">
            <a:extLst>
              <a:ext uri="{FF2B5EF4-FFF2-40B4-BE49-F238E27FC236}">
                <a16:creationId xmlns:a16="http://schemas.microsoft.com/office/drawing/2014/main" id="{CF97B79E-B54D-0545-967E-9E0C080A4196}"/>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4" name="Picture 90" descr="page1image19823424">
            <a:extLst>
              <a:ext uri="{FF2B5EF4-FFF2-40B4-BE49-F238E27FC236}">
                <a16:creationId xmlns:a16="http://schemas.microsoft.com/office/drawing/2014/main" id="{AFE968FA-31C8-E747-834C-652AC1EA3892}"/>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5" name="Picture 91" descr="page1image19823616">
            <a:extLst>
              <a:ext uri="{FF2B5EF4-FFF2-40B4-BE49-F238E27FC236}">
                <a16:creationId xmlns:a16="http://schemas.microsoft.com/office/drawing/2014/main" id="{9B971ED7-16CC-0E4A-89ED-46E08904765F}"/>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page1image19823808">
            <a:extLst>
              <a:ext uri="{FF2B5EF4-FFF2-40B4-BE49-F238E27FC236}">
                <a16:creationId xmlns:a16="http://schemas.microsoft.com/office/drawing/2014/main" id="{5B9177CC-BFC0-4A4F-BA50-FC27E6E31EC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7" name="Picture 93" descr="page1image19824000">
            <a:extLst>
              <a:ext uri="{FF2B5EF4-FFF2-40B4-BE49-F238E27FC236}">
                <a16:creationId xmlns:a16="http://schemas.microsoft.com/office/drawing/2014/main" id="{F47BB327-E430-1B4C-8BBA-C75BCE9E4FF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8" name="Picture 94" descr="page1image19824192">
            <a:extLst>
              <a:ext uri="{FF2B5EF4-FFF2-40B4-BE49-F238E27FC236}">
                <a16:creationId xmlns:a16="http://schemas.microsoft.com/office/drawing/2014/main" id="{DEA16678-2E88-3240-83D6-91640F32F4EC}"/>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19" name="Picture 95" descr="page1image19824384">
            <a:extLst>
              <a:ext uri="{FF2B5EF4-FFF2-40B4-BE49-F238E27FC236}">
                <a16:creationId xmlns:a16="http://schemas.microsoft.com/office/drawing/2014/main" id="{D0BF40BB-0731-5A45-A800-05698DA00161}"/>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0" name="Picture 96" descr="page1image19880704">
            <a:extLst>
              <a:ext uri="{FF2B5EF4-FFF2-40B4-BE49-F238E27FC236}">
                <a16:creationId xmlns:a16="http://schemas.microsoft.com/office/drawing/2014/main" id="{A356838E-0881-0146-A52F-7E8AD31CD2F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1" name="Picture 97" descr="page1image19880896">
            <a:extLst>
              <a:ext uri="{FF2B5EF4-FFF2-40B4-BE49-F238E27FC236}">
                <a16:creationId xmlns:a16="http://schemas.microsoft.com/office/drawing/2014/main" id="{08781FC1-3DBC-2A45-A3BB-EDF12A4702CB}"/>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2" name="Picture 98" descr="page1image19881280">
            <a:extLst>
              <a:ext uri="{FF2B5EF4-FFF2-40B4-BE49-F238E27FC236}">
                <a16:creationId xmlns:a16="http://schemas.microsoft.com/office/drawing/2014/main" id="{A77DC67A-7D18-BE46-AAA8-5BDCB5CE0014}"/>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3" name="Picture 99" descr="page1image19881472">
            <a:extLst>
              <a:ext uri="{FF2B5EF4-FFF2-40B4-BE49-F238E27FC236}">
                <a16:creationId xmlns:a16="http://schemas.microsoft.com/office/drawing/2014/main" id="{EAC83F73-B58B-8845-85A7-B268DCB24078}"/>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4" name="Picture 100" descr="page1image19881856">
            <a:extLst>
              <a:ext uri="{FF2B5EF4-FFF2-40B4-BE49-F238E27FC236}">
                <a16:creationId xmlns:a16="http://schemas.microsoft.com/office/drawing/2014/main" id="{4D2F6763-DD0F-0744-84CC-09E7840687C0}"/>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5" name="Picture 101" descr="page1image19882048">
            <a:extLst>
              <a:ext uri="{FF2B5EF4-FFF2-40B4-BE49-F238E27FC236}">
                <a16:creationId xmlns:a16="http://schemas.microsoft.com/office/drawing/2014/main" id="{46C9F80C-ABCC-8A47-8698-8AF860ED3744}"/>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6" name="Picture 102" descr="page1image19881664">
            <a:extLst>
              <a:ext uri="{FF2B5EF4-FFF2-40B4-BE49-F238E27FC236}">
                <a16:creationId xmlns:a16="http://schemas.microsoft.com/office/drawing/2014/main" id="{ADC40EE6-D93D-B442-85D2-85CF32E82B3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7" name="Picture 103" descr="page1image19882240">
            <a:extLst>
              <a:ext uri="{FF2B5EF4-FFF2-40B4-BE49-F238E27FC236}">
                <a16:creationId xmlns:a16="http://schemas.microsoft.com/office/drawing/2014/main" id="{509805F2-991C-6B4C-8FF5-D59344A56D46}"/>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8" name="Picture 104" descr="page1image19882816">
            <a:extLst>
              <a:ext uri="{FF2B5EF4-FFF2-40B4-BE49-F238E27FC236}">
                <a16:creationId xmlns:a16="http://schemas.microsoft.com/office/drawing/2014/main" id="{D80DCCF9-5366-3F46-AA2F-41DC2B1856D2}"/>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29" name="Picture 105" descr="page1image19883008">
            <a:extLst>
              <a:ext uri="{FF2B5EF4-FFF2-40B4-BE49-F238E27FC236}">
                <a16:creationId xmlns:a16="http://schemas.microsoft.com/office/drawing/2014/main" id="{57B53B42-0832-7444-9E3D-A2E95CCF4965}"/>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0" name="Picture 106" descr="page1image19882624">
            <a:extLst>
              <a:ext uri="{FF2B5EF4-FFF2-40B4-BE49-F238E27FC236}">
                <a16:creationId xmlns:a16="http://schemas.microsoft.com/office/drawing/2014/main" id="{726EB42B-9C20-BC48-8904-18C77008822F}"/>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1" name="Picture 107" descr="page1image19883200">
            <a:extLst>
              <a:ext uri="{FF2B5EF4-FFF2-40B4-BE49-F238E27FC236}">
                <a16:creationId xmlns:a16="http://schemas.microsoft.com/office/drawing/2014/main" id="{7D64F3E8-A0AA-C44C-90D4-E0385F9E5460}"/>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2" name="Picture 108" descr="page1image19883776">
            <a:extLst>
              <a:ext uri="{FF2B5EF4-FFF2-40B4-BE49-F238E27FC236}">
                <a16:creationId xmlns:a16="http://schemas.microsoft.com/office/drawing/2014/main" id="{E7326BE1-A9CE-EE46-B41B-5F3BDAA818D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3" name="Picture 109" descr="page1image19883968">
            <a:extLst>
              <a:ext uri="{FF2B5EF4-FFF2-40B4-BE49-F238E27FC236}">
                <a16:creationId xmlns:a16="http://schemas.microsoft.com/office/drawing/2014/main" id="{671A80F8-6D1C-154D-9020-549270A685B5}"/>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4" name="Picture 110" descr="page1image19875136">
            <a:extLst>
              <a:ext uri="{FF2B5EF4-FFF2-40B4-BE49-F238E27FC236}">
                <a16:creationId xmlns:a16="http://schemas.microsoft.com/office/drawing/2014/main" id="{325B4519-7AD5-AA49-A7EF-0EC41F0B4B0B}"/>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5" name="Picture 111" descr="page1image19883584">
            <a:extLst>
              <a:ext uri="{FF2B5EF4-FFF2-40B4-BE49-F238E27FC236}">
                <a16:creationId xmlns:a16="http://schemas.microsoft.com/office/drawing/2014/main" id="{F94B0B3C-F196-FA41-8D20-B3F8C4713467}"/>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6" name="Picture 112" descr="page1image19884544">
            <a:extLst>
              <a:ext uri="{FF2B5EF4-FFF2-40B4-BE49-F238E27FC236}">
                <a16:creationId xmlns:a16="http://schemas.microsoft.com/office/drawing/2014/main" id="{1AA0B46F-1CDB-D94F-9DC5-58B84FB170CD}"/>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7" name="Picture 113" descr="page1image19884928">
            <a:extLst>
              <a:ext uri="{FF2B5EF4-FFF2-40B4-BE49-F238E27FC236}">
                <a16:creationId xmlns:a16="http://schemas.microsoft.com/office/drawing/2014/main" id="{5938F878-944B-B344-B186-567886BAFCC8}"/>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8" name="Picture 114" descr="page1image19886080">
            <a:extLst>
              <a:ext uri="{FF2B5EF4-FFF2-40B4-BE49-F238E27FC236}">
                <a16:creationId xmlns:a16="http://schemas.microsoft.com/office/drawing/2014/main" id="{F5ADC50F-8154-6C4B-8AB9-8A4326375B36}"/>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39" name="Picture 115" descr="page1image19888000">
            <a:extLst>
              <a:ext uri="{FF2B5EF4-FFF2-40B4-BE49-F238E27FC236}">
                <a16:creationId xmlns:a16="http://schemas.microsoft.com/office/drawing/2014/main" id="{AA906F44-452E-C64C-8A00-17CC4292A30A}"/>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0" name="Picture 116" descr="page1image19888192">
            <a:extLst>
              <a:ext uri="{FF2B5EF4-FFF2-40B4-BE49-F238E27FC236}">
                <a16:creationId xmlns:a16="http://schemas.microsoft.com/office/drawing/2014/main" id="{9FE4DAAA-7E52-1343-84C9-210505D5E945}"/>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1" name="Picture 117" descr="page1image19887808">
            <a:extLst>
              <a:ext uri="{FF2B5EF4-FFF2-40B4-BE49-F238E27FC236}">
                <a16:creationId xmlns:a16="http://schemas.microsoft.com/office/drawing/2014/main" id="{47057A0A-55B1-6C40-B236-0A1F7D71D6C3}"/>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2" name="Picture 118" descr="page1image19887232">
            <a:extLst>
              <a:ext uri="{FF2B5EF4-FFF2-40B4-BE49-F238E27FC236}">
                <a16:creationId xmlns:a16="http://schemas.microsoft.com/office/drawing/2014/main" id="{DC209A37-D7B9-264A-BC87-6BC5F79E9AA5}"/>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3" name="Picture 119" descr="page1image19889728">
            <a:extLst>
              <a:ext uri="{FF2B5EF4-FFF2-40B4-BE49-F238E27FC236}">
                <a16:creationId xmlns:a16="http://schemas.microsoft.com/office/drawing/2014/main" id="{E8674B1D-3CBB-9849-B866-CAAE30FB6A0C}"/>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4" name="Picture 120" descr="page1image19862784">
            <a:extLst>
              <a:ext uri="{FF2B5EF4-FFF2-40B4-BE49-F238E27FC236}">
                <a16:creationId xmlns:a16="http://schemas.microsoft.com/office/drawing/2014/main" id="{D4CA7A36-D958-5F40-A8C1-A30CA7DB70DE}"/>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5" name="Picture 121" descr="page1image19863360">
            <a:extLst>
              <a:ext uri="{FF2B5EF4-FFF2-40B4-BE49-F238E27FC236}">
                <a16:creationId xmlns:a16="http://schemas.microsoft.com/office/drawing/2014/main" id="{B19F27DE-465F-444B-94C8-0E52E7645608}"/>
              </a:ext>
            </a:extLst>
          </p:cNvPr>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0" y="0"/>
            <a:ext cx="89662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6" name="Picture 122" descr="page1image19782592">
            <a:extLst>
              <a:ext uri="{FF2B5EF4-FFF2-40B4-BE49-F238E27FC236}">
                <a16:creationId xmlns:a16="http://schemas.microsoft.com/office/drawing/2014/main" id="{FA5F469D-F7ED-964E-A84A-DA3492DAAAB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372600" cy="12700"/>
          </a:xfrm>
          <a:prstGeom prst="rect">
            <a:avLst/>
          </a:prstGeom>
          <a:noFill/>
          <a:extLst>
            <a:ext uri="{909E8E84-426E-40DD-AFC4-6F175D3DCCD1}">
              <a14:hiddenFill xmlns:a14="http://schemas.microsoft.com/office/drawing/2010/main">
                <a:solidFill>
                  <a:srgbClr val="FFFFFF"/>
                </a:solidFill>
              </a14:hiddenFill>
            </a:ext>
          </a:extLst>
        </p:spPr>
      </p:pic>
      <p:pic>
        <p:nvPicPr>
          <p:cNvPr id="1147" name="Picture 123" descr="page1image19789504">
            <a:extLst>
              <a:ext uri="{FF2B5EF4-FFF2-40B4-BE49-F238E27FC236}">
                <a16:creationId xmlns:a16="http://schemas.microsoft.com/office/drawing/2014/main" id="{6CC5CA8E-D172-3D42-94F1-8BF4BD90DDA5}"/>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8" name="Picture 124" descr="page1image19787200">
            <a:extLst>
              <a:ext uri="{FF2B5EF4-FFF2-40B4-BE49-F238E27FC236}">
                <a16:creationId xmlns:a16="http://schemas.microsoft.com/office/drawing/2014/main" id="{C98BBD06-6199-9041-910B-B235924585B3}"/>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49" name="Picture 125" descr="page1image19780480">
            <a:extLst>
              <a:ext uri="{FF2B5EF4-FFF2-40B4-BE49-F238E27FC236}">
                <a16:creationId xmlns:a16="http://schemas.microsoft.com/office/drawing/2014/main" id="{D758D723-55B8-0544-9B42-B7FB62251674}"/>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0" name="Picture 126" descr="page1image19779904">
            <a:extLst>
              <a:ext uri="{FF2B5EF4-FFF2-40B4-BE49-F238E27FC236}">
                <a16:creationId xmlns:a16="http://schemas.microsoft.com/office/drawing/2014/main" id="{53723D2B-4DB4-3A45-A761-C7B04B7D35EA}"/>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1" name="Picture 127" descr="page1image12934144">
            <a:extLst>
              <a:ext uri="{FF2B5EF4-FFF2-40B4-BE49-F238E27FC236}">
                <a16:creationId xmlns:a16="http://schemas.microsoft.com/office/drawing/2014/main" id="{21B7AE91-F562-8347-B50F-CF35DC00CE53}"/>
              </a:ext>
            </a:extLst>
          </p:cNvPr>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0" y="0"/>
            <a:ext cx="6362700" cy="127000"/>
          </a:xfrm>
          <a:prstGeom prst="rect">
            <a:avLst/>
          </a:prstGeom>
          <a:noFill/>
          <a:extLst>
            <a:ext uri="{909E8E84-426E-40DD-AFC4-6F175D3DCCD1}">
              <a14:hiddenFill xmlns:a14="http://schemas.microsoft.com/office/drawing/2010/main">
                <a:solidFill>
                  <a:srgbClr val="FFFFFF"/>
                </a:solidFill>
              </a14:hiddenFill>
            </a:ext>
          </a:extLst>
        </p:spPr>
      </p:pic>
      <p:pic>
        <p:nvPicPr>
          <p:cNvPr id="1152" name="Picture 128" descr="page1image12934256">
            <a:extLst>
              <a:ext uri="{FF2B5EF4-FFF2-40B4-BE49-F238E27FC236}">
                <a16:creationId xmlns:a16="http://schemas.microsoft.com/office/drawing/2014/main" id="{3962767C-2AD1-1441-BF67-251EA5192648}"/>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153" name="Picture 129" descr="page1image12934368">
            <a:extLst>
              <a:ext uri="{FF2B5EF4-FFF2-40B4-BE49-F238E27FC236}">
                <a16:creationId xmlns:a16="http://schemas.microsoft.com/office/drawing/2014/main" id="{47D92215-320D-C947-9922-0F97FE53A962}"/>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54" name="Picture 130" descr="page1image19765824">
            <a:extLst>
              <a:ext uri="{FF2B5EF4-FFF2-40B4-BE49-F238E27FC236}">
                <a16:creationId xmlns:a16="http://schemas.microsoft.com/office/drawing/2014/main" id="{2BF20A67-D36F-9A40-B09E-18AA1D3D416D}"/>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5" name="Picture 131" descr="page1image19756352">
            <a:extLst>
              <a:ext uri="{FF2B5EF4-FFF2-40B4-BE49-F238E27FC236}">
                <a16:creationId xmlns:a16="http://schemas.microsoft.com/office/drawing/2014/main" id="{408EEEDB-45F0-D042-B78B-7B0E16741ADE}"/>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6" name="Picture 132" descr="page1image12933808">
            <a:extLst>
              <a:ext uri="{FF2B5EF4-FFF2-40B4-BE49-F238E27FC236}">
                <a16:creationId xmlns:a16="http://schemas.microsoft.com/office/drawing/2014/main" id="{D22F02DA-9249-574D-A6A4-96AA1BD655AB}"/>
              </a:ext>
            </a:extLst>
          </p:cNvPr>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57" name="Picture 133" descr="page1image12933920">
            <a:extLst>
              <a:ext uri="{FF2B5EF4-FFF2-40B4-BE49-F238E27FC236}">
                <a16:creationId xmlns:a16="http://schemas.microsoft.com/office/drawing/2014/main" id="{9BE0FD45-52D6-D04E-8A9B-0416CC1F8F1E}"/>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58" name="Picture 134" descr="page1image19807232">
            <a:extLst>
              <a:ext uri="{FF2B5EF4-FFF2-40B4-BE49-F238E27FC236}">
                <a16:creationId xmlns:a16="http://schemas.microsoft.com/office/drawing/2014/main" id="{524A5690-3DE2-9F49-9EF1-129BFEE199FE}"/>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59" name="Picture 135" descr="page1image19807808">
            <a:extLst>
              <a:ext uri="{FF2B5EF4-FFF2-40B4-BE49-F238E27FC236}">
                <a16:creationId xmlns:a16="http://schemas.microsoft.com/office/drawing/2014/main" id="{4458AD83-5AAE-DD47-A450-B6DCC7B99E79}"/>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0" name="Picture 136" descr="page1image12934032">
            <a:extLst>
              <a:ext uri="{FF2B5EF4-FFF2-40B4-BE49-F238E27FC236}">
                <a16:creationId xmlns:a16="http://schemas.microsoft.com/office/drawing/2014/main" id="{FED824DC-519A-D34A-8C34-670AB2D8C7BA}"/>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61" name="Picture 137" descr="page1image12933696">
            <a:extLst>
              <a:ext uri="{FF2B5EF4-FFF2-40B4-BE49-F238E27FC236}">
                <a16:creationId xmlns:a16="http://schemas.microsoft.com/office/drawing/2014/main" id="{52F4B399-608A-844E-AFF3-EB8C6FE6CA91}"/>
              </a:ext>
            </a:extLst>
          </p:cNvPr>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0" y="0"/>
            <a:ext cx="609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62" name="Picture 138" descr="page1image12934480">
            <a:extLst>
              <a:ext uri="{FF2B5EF4-FFF2-40B4-BE49-F238E27FC236}">
                <a16:creationId xmlns:a16="http://schemas.microsoft.com/office/drawing/2014/main" id="{A164E891-6E6A-6F4D-AB53-49F7ECAE90C2}"/>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63" name="Picture 139" descr="page1image12933248">
            <a:extLst>
              <a:ext uri="{FF2B5EF4-FFF2-40B4-BE49-F238E27FC236}">
                <a16:creationId xmlns:a16="http://schemas.microsoft.com/office/drawing/2014/main" id="{B956E021-6474-864B-9268-FF5C91849CD2}"/>
              </a:ext>
            </a:extLst>
          </p:cNvPr>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0" y="0"/>
            <a:ext cx="609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164" name="Picture 140" descr="page1image19842560">
            <a:extLst>
              <a:ext uri="{FF2B5EF4-FFF2-40B4-BE49-F238E27FC236}">
                <a16:creationId xmlns:a16="http://schemas.microsoft.com/office/drawing/2014/main" id="{94C645B2-5F7F-4D4E-B614-56AEFB312C42}"/>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5" name="Picture 141" descr="page1image19842752">
            <a:extLst>
              <a:ext uri="{FF2B5EF4-FFF2-40B4-BE49-F238E27FC236}">
                <a16:creationId xmlns:a16="http://schemas.microsoft.com/office/drawing/2014/main" id="{F8E36548-3351-344F-B050-7FA2E6C92B96}"/>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66" name="Picture 142" descr="page1image12933360">
            <a:extLst>
              <a:ext uri="{FF2B5EF4-FFF2-40B4-BE49-F238E27FC236}">
                <a16:creationId xmlns:a16="http://schemas.microsoft.com/office/drawing/2014/main" id="{0F6188A6-1711-0540-9B61-F9CABC60F7D3}"/>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67" name="Picture 143" descr="page1image12933472">
            <a:extLst>
              <a:ext uri="{FF2B5EF4-FFF2-40B4-BE49-F238E27FC236}">
                <a16:creationId xmlns:a16="http://schemas.microsoft.com/office/drawing/2014/main" id="{944CA303-D66B-D242-B5B4-788111E3E0FB}"/>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68" name="Picture 144" descr="page1image12933584">
            <a:extLst>
              <a:ext uri="{FF2B5EF4-FFF2-40B4-BE49-F238E27FC236}">
                <a16:creationId xmlns:a16="http://schemas.microsoft.com/office/drawing/2014/main" id="{8F2CDB2F-D24B-E94F-B084-66261A96AC00}"/>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69" name="Picture 145" descr="page1image12932800">
            <a:extLst>
              <a:ext uri="{FF2B5EF4-FFF2-40B4-BE49-F238E27FC236}">
                <a16:creationId xmlns:a16="http://schemas.microsoft.com/office/drawing/2014/main" id="{2F188DD2-1FFC-EB4D-AA47-FDD572663508}"/>
              </a:ext>
            </a:extLst>
          </p:cNvPr>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170" name="Picture 146" descr="page1image12932912">
            <a:extLst>
              <a:ext uri="{FF2B5EF4-FFF2-40B4-BE49-F238E27FC236}">
                <a16:creationId xmlns:a16="http://schemas.microsoft.com/office/drawing/2014/main" id="{E78A4C19-AF7A-7745-8C7D-9AA05EC36E25}"/>
              </a:ext>
            </a:extLst>
          </p:cNvPr>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71" name="Picture 147" descr="page1image19844672">
            <a:extLst>
              <a:ext uri="{FF2B5EF4-FFF2-40B4-BE49-F238E27FC236}">
                <a16:creationId xmlns:a16="http://schemas.microsoft.com/office/drawing/2014/main" id="{505A7E72-E834-B94D-BAB8-82DFE527A085}"/>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2" name="Picture 148" descr="page1image19844864">
            <a:extLst>
              <a:ext uri="{FF2B5EF4-FFF2-40B4-BE49-F238E27FC236}">
                <a16:creationId xmlns:a16="http://schemas.microsoft.com/office/drawing/2014/main" id="{F6E0D215-3CC8-B440-8DC1-2F5779FCF470}"/>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0" y="0"/>
            <a:ext cx="12700" cy="6731000"/>
          </a:xfrm>
          <a:prstGeom prst="rect">
            <a:avLst/>
          </a:prstGeom>
          <a:noFill/>
          <a:extLst>
            <a:ext uri="{909E8E84-426E-40DD-AFC4-6F175D3DCCD1}">
              <a14:hiddenFill xmlns:a14="http://schemas.microsoft.com/office/drawing/2010/main">
                <a:solidFill>
                  <a:srgbClr val="FFFFFF"/>
                </a:solidFill>
              </a14:hiddenFill>
            </a:ext>
          </a:extLst>
        </p:spPr>
      </p:pic>
      <p:pic>
        <p:nvPicPr>
          <p:cNvPr id="1173" name="Picture 149" descr="page1image12933024">
            <a:extLst>
              <a:ext uri="{FF2B5EF4-FFF2-40B4-BE49-F238E27FC236}">
                <a16:creationId xmlns:a16="http://schemas.microsoft.com/office/drawing/2014/main" id="{6B137B36-065F-C247-9C5B-0D5086E535DE}"/>
              </a:ext>
            </a:extLst>
          </p:cNvPr>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0" y="0"/>
            <a:ext cx="1244600" cy="520700"/>
          </a:xfrm>
          <a:prstGeom prst="rect">
            <a:avLst/>
          </a:prstGeom>
          <a:noFill/>
          <a:extLst>
            <a:ext uri="{909E8E84-426E-40DD-AFC4-6F175D3DCCD1}">
              <a14:hiddenFill xmlns:a14="http://schemas.microsoft.com/office/drawing/2010/main">
                <a:solidFill>
                  <a:srgbClr val="FFFFFF"/>
                </a:solidFill>
              </a14:hiddenFill>
            </a:ext>
          </a:extLst>
        </p:spPr>
      </p:pic>
      <p:pic>
        <p:nvPicPr>
          <p:cNvPr id="1174" name="Picture 150" descr="page1image12933136">
            <a:extLst>
              <a:ext uri="{FF2B5EF4-FFF2-40B4-BE49-F238E27FC236}">
                <a16:creationId xmlns:a16="http://schemas.microsoft.com/office/drawing/2014/main" id="{7C2AA25A-9325-9045-952F-5DAFA00748AB}"/>
              </a:ext>
            </a:extLst>
          </p:cNvPr>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0" y="0"/>
            <a:ext cx="1244600" cy="1066800"/>
          </a:xfrm>
          <a:prstGeom prst="rect">
            <a:avLst/>
          </a:prstGeom>
          <a:noFill/>
          <a:extLst>
            <a:ext uri="{909E8E84-426E-40DD-AFC4-6F175D3DCCD1}">
              <a14:hiddenFill xmlns:a14="http://schemas.microsoft.com/office/drawing/2010/main">
                <a:solidFill>
                  <a:srgbClr val="FFFFFF"/>
                </a:solidFill>
              </a14:hiddenFill>
            </a:ext>
          </a:extLst>
        </p:spPr>
      </p:pic>
      <p:pic>
        <p:nvPicPr>
          <p:cNvPr id="1175" name="Picture 151" descr="page1image19845824">
            <a:extLst>
              <a:ext uri="{FF2B5EF4-FFF2-40B4-BE49-F238E27FC236}">
                <a16:creationId xmlns:a16="http://schemas.microsoft.com/office/drawing/2014/main" id="{D988E478-E09E-6646-964F-1D422990BBEF}"/>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406400" cy="6972300"/>
          </a:xfrm>
          <a:prstGeom prst="rect">
            <a:avLst/>
          </a:prstGeom>
          <a:noFill/>
          <a:extLst>
            <a:ext uri="{909E8E84-426E-40DD-AFC4-6F175D3DCCD1}">
              <a14:hiddenFill xmlns:a14="http://schemas.microsoft.com/office/drawing/2010/main">
                <a:solidFill>
                  <a:srgbClr val="FFFFFF"/>
                </a:solidFill>
              </a14:hiddenFill>
            </a:ext>
          </a:extLst>
        </p:spPr>
      </p:pic>
      <p:pic>
        <p:nvPicPr>
          <p:cNvPr id="1176" name="Picture 152" descr="page1image19846016">
            <a:extLst>
              <a:ext uri="{FF2B5EF4-FFF2-40B4-BE49-F238E27FC236}">
                <a16:creationId xmlns:a16="http://schemas.microsoft.com/office/drawing/2014/main" id="{E8C5ED31-A56C-9A4D-9A30-DE5678538FA1}"/>
              </a:ext>
            </a:extLst>
          </p:cNvPr>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0" y="0"/>
            <a:ext cx="368300" cy="6540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17, 2020</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8</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July 2020</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2884956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July 2020 Plenary</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800" dirty="0">
                <a:solidFill>
                  <a:srgbClr val="000000"/>
                </a:solidFill>
              </a:rPr>
              <a:t>Continue comment resolution</a:t>
            </a:r>
          </a:p>
          <a:p>
            <a:pPr marL="800100" indent="-457200">
              <a:spcBef>
                <a:spcPts val="375"/>
              </a:spcBef>
              <a:buSzPct val="100000"/>
              <a:buFont typeface="Arial" panose="020B0604020202020204" pitchFamily="34" charset="0"/>
              <a:buChar char="•"/>
            </a:pPr>
            <a:r>
              <a:rPr lang="en-US" altLang="en-US" sz="2800" dirty="0">
                <a:solidFill>
                  <a:srgbClr val="000000"/>
                </a:solidFill>
              </a:rPr>
              <a:t>Create CRG for continued comment resolution</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2020</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803750826"/>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D:\MYDOCU~1\IEEEP8~1.15\TEMPLATE\IEEE-8~1.POT</Template>
  <TotalTime>41184</TotalTime>
  <Words>4872</Words>
  <Application>Microsoft Macintosh PowerPoint</Application>
  <PresentationFormat>On-screen Show (4:3)</PresentationFormat>
  <Paragraphs>834</Paragraphs>
  <Slides>68</Slides>
  <Notes>22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68</vt:i4>
      </vt:variant>
    </vt:vector>
  </HeadingPairs>
  <TitlesOfParts>
    <vt:vector size="80" baseType="lpstr">
      <vt:lpstr>Meiryo UI</vt:lpstr>
      <vt:lpstr>ＭＳ Ｐゴシック</vt:lpstr>
      <vt:lpstr>ＭＳ Ｐゴシック</vt:lpstr>
      <vt:lpstr>Arial</vt:lpstr>
      <vt:lpstr>Arial Narrow</vt:lpstr>
      <vt:lpstr>Arial Rounded MT Bold</vt:lpstr>
      <vt:lpstr>DejaVu Sans</vt:lpstr>
      <vt:lpstr>Noto Sans CJK SC Regular</vt:lpstr>
      <vt:lpstr>Times</vt:lpstr>
      <vt:lpstr>Times New Roman</vt:lpstr>
      <vt:lpstr>Wingdings</vt:lpstr>
      <vt:lpstr>IEEE-802_15</vt:lpstr>
      <vt:lpstr> 125th Session of meetings of the IEEE 802.15 Working Group for Wireless Specialty Networks</vt:lpstr>
      <vt:lpstr>PowerPoint Presentation</vt:lpstr>
      <vt:lpstr>Session Objectives July 13-17, 2020</vt:lpstr>
      <vt:lpstr>Session Objectives July 13-17, 2020</vt:lpstr>
      <vt:lpstr>Session Objectives July 13-17, 2020</vt:lpstr>
      <vt:lpstr>Session Objectives July 13-17, 2020</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TG9ma July 2020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TG13 July 2020  Closing Report</vt:lpstr>
      <vt:lpstr>PowerPoint Presentation</vt:lpstr>
      <vt:lpstr>PowerPoint Presentation</vt:lpstr>
      <vt:lpstr>PowerPoint Presentation</vt:lpstr>
      <vt:lpstr>PowerPoint Presentation</vt:lpstr>
      <vt:lpstr>PowerPoint Presentation</vt:lpstr>
      <vt:lpstr>Plan for finalization of TG13 Spec</vt:lpstr>
      <vt:lpstr>TG16t July 2020  Closing Report</vt:lpstr>
      <vt:lpstr>Call for Contributions – Updated July 13, 2020</vt:lpstr>
      <vt:lpstr>Review of Use Cases &amp; Frequency Band Layout</vt:lpstr>
      <vt:lpstr>Development of the SRD</vt:lpstr>
      <vt:lpstr>Motion on PAR Modification</vt:lpstr>
      <vt:lpstr>WG Motion</vt:lpstr>
      <vt:lpstr>Discussion and development of SRD</vt:lpstr>
      <vt:lpstr>Revised Project Timeline</vt:lpstr>
      <vt:lpstr>Teleconference Planning</vt:lpstr>
      <vt:lpstr>Upcoming Sessions</vt:lpstr>
      <vt:lpstr>TG22 Spectrum Sharing Closing Report</vt:lpstr>
      <vt:lpstr>TG22 Spectrum Sharing Closing Report CRG for IEEE P802.15.22.3 Sponsor Ballot</vt:lpstr>
      <vt:lpstr>TG22 Spectrum Sharing Closing Report Goals for the Meeting</vt:lpstr>
      <vt:lpstr>Status of the 802.15.22.3 Sponsor Ballot Re-circ on Draft 6 – Ended on July 15th 2020</vt:lpstr>
      <vt:lpstr>802.15.22.3 Sponsor Ballot History</vt:lpstr>
      <vt:lpstr>IEEE P802.15.22.3 Spectrum Characterization and Occupancy Sensing Conditional Approval to Forward to RevCom</vt:lpstr>
      <vt:lpstr>IEEE P802.15.22.3 Spectrum Characterization and Occupancy Sensing One Year PAR Extension</vt:lpstr>
      <vt:lpstr>IEEE 802.15 IG JRE Virtual July Plenary  Closing report  on July 17th,2020</vt:lpstr>
      <vt:lpstr>Administrative Items</vt:lpstr>
      <vt:lpstr>IG JRE sessions in July Plenary</vt:lpstr>
      <vt:lpstr>Accomplishments:</vt:lpstr>
      <vt:lpstr>Approved Motion by IG:</vt:lpstr>
      <vt:lpstr>Motion to WG:</vt:lpstr>
      <vt:lpstr>Next steps</vt:lpstr>
      <vt:lpstr>JRE conference call  provisionally scheduled</vt:lpstr>
      <vt:lpstr>TAG THz July 2020  Closing Report</vt:lpstr>
      <vt:lpstr>Meetings/Contributions</vt:lpstr>
      <vt:lpstr>Next Meetings</vt:lpstr>
      <vt:lpstr>Standing Committee July 2020  Closing Report</vt:lpstr>
      <vt:lpstr>SC Meeting Goals</vt:lpstr>
      <vt:lpstr>SC Maintenance</vt:lpstr>
      <vt:lpstr>SC Maintenance</vt:lpstr>
      <vt:lpstr>SC Maintenance</vt:lpstr>
      <vt:lpstr>SC Accomplishments</vt:lpstr>
      <vt:lpstr>Future Efforts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WG-Report-to-the-802-Plenary-Jul20</dc:title>
  <dc:subject>IEEE 802.15 &lt;subject&gt;</dc:subject>
  <dc:creator>Robert F. Heile</dc:creator>
  <cp:keywords/>
  <dc:description/>
  <cp:lastModifiedBy>PWK</cp:lastModifiedBy>
  <cp:revision>787</cp:revision>
  <cp:lastPrinted>2000-07-07T01:25:49Z</cp:lastPrinted>
  <dcterms:created xsi:type="dcterms:W3CDTF">1999-06-22T06:24:01Z</dcterms:created>
  <dcterms:modified xsi:type="dcterms:W3CDTF">2020-07-23T18:06:20Z</dcterms:modified>
  <cp:category/>
</cp:coreProperties>
</file>