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7" r:id="rId2"/>
    <p:sldId id="302" r:id="rId3"/>
    <p:sldId id="307" r:id="rId4"/>
    <p:sldId id="321" r:id="rId5"/>
    <p:sldId id="320" r:id="rId6"/>
    <p:sldId id="317" r:id="rId7"/>
    <p:sldId id="313" r:id="rId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ＭＳ Ｐゴシック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ＭＳ Ｐゴシック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ＭＳ Ｐゴシック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ＭＳ Ｐゴシック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1394"/>
    <p:restoredTop sz="94676" autoAdjust="0"/>
  </p:normalViewPr>
  <p:slideViewPr>
    <p:cSldViewPr>
      <p:cViewPr>
        <p:scale>
          <a:sx n="109" d="100"/>
          <a:sy n="109" d="100"/>
        </p:scale>
        <p:origin x="344" y="2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1764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4.png"/><Relationship Id="rId18" Type="http://schemas.openxmlformats.org/officeDocument/2006/relationships/image" Target="../media/image19.png"/><Relationship Id="rId26" Type="http://schemas.openxmlformats.org/officeDocument/2006/relationships/image" Target="../media/image27.png"/><Relationship Id="rId3" Type="http://schemas.openxmlformats.org/officeDocument/2006/relationships/image" Target="../media/image4.png"/><Relationship Id="rId21" Type="http://schemas.openxmlformats.org/officeDocument/2006/relationships/image" Target="../media/image22.png"/><Relationship Id="rId7" Type="http://schemas.openxmlformats.org/officeDocument/2006/relationships/image" Target="../media/image8.png"/><Relationship Id="rId12" Type="http://schemas.openxmlformats.org/officeDocument/2006/relationships/image" Target="../media/image13.png"/><Relationship Id="rId17" Type="http://schemas.openxmlformats.org/officeDocument/2006/relationships/image" Target="../media/image18.png"/><Relationship Id="rId25" Type="http://schemas.openxmlformats.org/officeDocument/2006/relationships/image" Target="../media/image26.png"/><Relationship Id="rId2" Type="http://schemas.openxmlformats.org/officeDocument/2006/relationships/image" Target="../media/image3.png"/><Relationship Id="rId16" Type="http://schemas.openxmlformats.org/officeDocument/2006/relationships/image" Target="../media/image17.png"/><Relationship Id="rId20" Type="http://schemas.openxmlformats.org/officeDocument/2006/relationships/image" Target="../media/image21.png"/><Relationship Id="rId29" Type="http://schemas.openxmlformats.org/officeDocument/2006/relationships/image" Target="../media/image30.png"/><Relationship Id="rId1" Type="http://schemas.openxmlformats.org/officeDocument/2006/relationships/image" Target="../media/image2.png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24" Type="http://schemas.openxmlformats.org/officeDocument/2006/relationships/image" Target="../media/image25.png"/><Relationship Id="rId5" Type="http://schemas.openxmlformats.org/officeDocument/2006/relationships/image" Target="../media/image6.png"/><Relationship Id="rId15" Type="http://schemas.openxmlformats.org/officeDocument/2006/relationships/image" Target="../media/image16.png"/><Relationship Id="rId23" Type="http://schemas.openxmlformats.org/officeDocument/2006/relationships/image" Target="../media/image24.png"/><Relationship Id="rId28" Type="http://schemas.openxmlformats.org/officeDocument/2006/relationships/image" Target="../media/image29.png"/><Relationship Id="rId10" Type="http://schemas.openxmlformats.org/officeDocument/2006/relationships/image" Target="../media/image11.png"/><Relationship Id="rId19" Type="http://schemas.openxmlformats.org/officeDocument/2006/relationships/image" Target="../media/image20.png"/><Relationship Id="rId4" Type="http://schemas.openxmlformats.org/officeDocument/2006/relationships/image" Target="../media/image5.png"/><Relationship Id="rId9" Type="http://schemas.openxmlformats.org/officeDocument/2006/relationships/image" Target="../media/image10.png"/><Relationship Id="rId14" Type="http://schemas.openxmlformats.org/officeDocument/2006/relationships/image" Target="../media/image15.png"/><Relationship Id="rId22" Type="http://schemas.openxmlformats.org/officeDocument/2006/relationships/image" Target="../media/image23.png"/><Relationship Id="rId27" Type="http://schemas.openxmlformats.org/officeDocument/2006/relationships/image" Target="../media/image28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505200" y="171450"/>
            <a:ext cx="2665413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20750">
              <a:defRPr sz="1400" b="1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doc.: IEEE 802.15-01/468r0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7388" y="171450"/>
            <a:ext cx="2284412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20750">
              <a:defRPr sz="1400" b="1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November 2001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114800" y="8850313"/>
            <a:ext cx="2133600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20750">
              <a:defRPr sz="10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Robert F. Heile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2667000" y="8850313"/>
            <a:ext cx="1371600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20750">
              <a:defRPr sz="1000"/>
            </a:lvl1pPr>
          </a:lstStyle>
          <a:p>
            <a:pPr>
              <a:defRPr/>
            </a:pPr>
            <a:r>
              <a:rPr lang="en-US"/>
              <a:t>Page </a:t>
            </a:r>
            <a:fld id="{D5CB87EC-05DA-49A1-AD33-2683CE9254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3318" name="Line 6"/>
          <p:cNvSpPr>
            <a:spLocks noChangeShapeType="1"/>
          </p:cNvSpPr>
          <p:nvPr/>
        </p:nvSpPr>
        <p:spPr bwMode="auto">
          <a:xfrm>
            <a:off x="685800" y="38100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13319" name="Rectangle 7"/>
          <p:cNvSpPr>
            <a:spLocks noChangeArrowheads="1"/>
          </p:cNvSpPr>
          <p:nvPr/>
        </p:nvSpPr>
        <p:spPr bwMode="auto">
          <a:xfrm>
            <a:off x="685800" y="8850313"/>
            <a:ext cx="703263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defTabSz="920750">
              <a:defRPr/>
            </a:pPr>
            <a:r>
              <a:rPr lang="en-US" sz="1200">
                <a:latin typeface="Times New Roman" charset="0"/>
                <a:ea typeface="ＭＳ Ｐゴシック" charset="0"/>
              </a:rPr>
              <a:t>Submission</a:t>
            </a:r>
          </a:p>
        </p:txBody>
      </p:sp>
      <p:sp>
        <p:nvSpPr>
          <p:cNvPr id="13320" name="Line 8"/>
          <p:cNvSpPr>
            <a:spLocks noChangeShapeType="1"/>
          </p:cNvSpPr>
          <p:nvPr/>
        </p:nvSpPr>
        <p:spPr bwMode="auto">
          <a:xfrm>
            <a:off x="685800" y="8839200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23792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429000" y="93663"/>
            <a:ext cx="2784475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20750">
              <a:defRPr sz="1400" b="1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doc.: IEEE 802.15-01/468r0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6113" y="93663"/>
            <a:ext cx="2708275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20750">
              <a:defRPr sz="1400" b="1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November 2001</a:t>
            </a:r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690563"/>
            <a:ext cx="4559300" cy="34178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  <a:ext uri="{FAA26D3D-D897-4be2-8F04-BA451C77F1D7}"/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26" tIns="45430" rIns="92426" bIns="454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730625" y="8853488"/>
            <a:ext cx="2482850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0850" lvl="4" algn="r" defTabSz="920750">
              <a:defRPr sz="1200">
                <a:latin typeface="Times New Roman" pitchFamily="18" charset="0"/>
                <a:ea typeface="+mn-ea"/>
              </a:defRPr>
            </a:lvl5pPr>
          </a:lstStyle>
          <a:p>
            <a:pPr lvl="4">
              <a:defRPr/>
            </a:pPr>
            <a:r>
              <a:rPr lang="en-US"/>
              <a:t>Robert F. Heile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2901950" y="8853488"/>
            <a:ext cx="792163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20750">
              <a:defRPr sz="1200"/>
            </a:lvl1pPr>
          </a:lstStyle>
          <a:p>
            <a:pPr>
              <a:defRPr/>
            </a:pPr>
            <a:r>
              <a:rPr lang="en-US"/>
              <a:t>Page </a:t>
            </a:r>
            <a:fld id="{1F2982AE-4AC0-4827-9429-EE34FEB861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272" name="Rectangle 8"/>
          <p:cNvSpPr>
            <a:spLocks noChangeArrowheads="1"/>
          </p:cNvSpPr>
          <p:nvPr/>
        </p:nvSpPr>
        <p:spPr bwMode="auto">
          <a:xfrm>
            <a:off x="715963" y="8853488"/>
            <a:ext cx="703262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defTabSz="901700">
              <a:defRPr/>
            </a:pPr>
            <a:r>
              <a:rPr lang="en-US" sz="1200">
                <a:latin typeface="Times New Roman" charset="0"/>
                <a:ea typeface="ＭＳ Ｐゴシック" charset="0"/>
              </a:rPr>
              <a:t>Submission</a:t>
            </a:r>
          </a:p>
        </p:txBody>
      </p:sp>
      <p:sp>
        <p:nvSpPr>
          <p:cNvPr id="11273" name="Line 9"/>
          <p:cNvSpPr>
            <a:spLocks noChangeShapeType="1"/>
          </p:cNvSpPr>
          <p:nvPr/>
        </p:nvSpPr>
        <p:spPr bwMode="auto">
          <a:xfrm>
            <a:off x="715963" y="8851900"/>
            <a:ext cx="54260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11274" name="Line 10"/>
          <p:cNvSpPr>
            <a:spLocks noChangeShapeType="1"/>
          </p:cNvSpPr>
          <p:nvPr/>
        </p:nvSpPr>
        <p:spPr bwMode="auto">
          <a:xfrm>
            <a:off x="641350" y="292100"/>
            <a:ext cx="55753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662827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defTabSz="92075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defTabSz="92075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2075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2075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2075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2075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2075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2075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2075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400"/>
              <a:t>doc.: IEEE 802.15-01/468r0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sz="quarter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defTabSz="92075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defTabSz="92075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2075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2075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2075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2075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2075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2075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2075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400"/>
              <a:t>November 2001</a:t>
            </a:r>
          </a:p>
        </p:txBody>
      </p:sp>
      <p:sp>
        <p:nvSpPr>
          <p:cNvPr id="12292" name="Rectangle 6"/>
          <p:cNvSpPr>
            <a:spLocks noGrp="1" noChangeArrowheads="1"/>
          </p:cNvSpPr>
          <p:nvPr>
            <p:ph type="ftr" sz="quarter" idx="4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defTabSz="92075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defTabSz="92075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2075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2075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450850" defTabSz="92075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908050" defTabSz="92075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365250" defTabSz="92075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822450" defTabSz="92075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279650" defTabSz="92075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lvl="4">
              <a:defRPr/>
            </a:pPr>
            <a:r>
              <a:rPr lang="en-US" sz="1200"/>
              <a:t>Robert F. Heile</a:t>
            </a:r>
          </a:p>
        </p:txBody>
      </p:sp>
      <p:sp>
        <p:nvSpPr>
          <p:cNvPr id="12293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defTabSz="920750"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20750"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20750"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20750"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20750"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2075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2075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2075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2075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defRPr/>
            </a:pPr>
            <a:r>
              <a:rPr lang="en-US" sz="1200"/>
              <a:t>Page </a:t>
            </a:r>
            <a:fld id="{EE0C0662-F9B9-478B-8A57-20DF80B6F5C6}" type="slidenum">
              <a:rPr lang="en-US" sz="1200" smtClean="0"/>
              <a:pPr>
                <a:defRPr/>
              </a:pPr>
              <a:t>1</a:t>
            </a:fld>
            <a:endParaRPr lang="en-US" sz="1200"/>
          </a:p>
        </p:txBody>
      </p:sp>
      <p:sp>
        <p:nvSpPr>
          <p:cNvPr id="122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0563"/>
            <a:ext cx="4556125" cy="3417887"/>
          </a:xfrm>
          <a:ln/>
        </p:spPr>
      </p:sp>
      <p:sp>
        <p:nvSpPr>
          <p:cNvPr id="12295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2020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Robert F. Heile, Wireless Communications Consulting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269BD7D-1DCB-4C55-B36B-7043228FA0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4108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2020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Robert F. Heile, Wireless Communications Consulting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CFEA75F-DDDB-4807-BB22-CFC3AF7085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75205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2020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Robert F. Heile, Wireless Communications Consulting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4888F65-30C7-45E4-ADB2-373BA617E4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4287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2020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Robert F. Heile, Wireless Communications Consulting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251FCF5-DCE1-4BE7-BAC9-5817EB43EA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1294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2020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Robert F. Heile, Wireless Communications Consulting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C34FE32-2179-4AE6-B159-97E60C6EF7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79734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2020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Robert F. Heile, Wireless Communications Consulting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0F26D4D-007A-4A26-8C44-99A858FCE8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2602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2020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Robert F. Heile, Wireless Communications Consulting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8315034-26CC-4EA7-867D-A1F37D173E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74682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2020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Robert F. Heile, Wireless Communications Consulting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9D4E047-4CF0-4231-ACDB-977B50BB4E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84223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2020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Robert F. Heile, Wireless Communications Consulting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8FB14D6-79FE-4386-8F9D-635E31575E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7473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2020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Robert F. Heile, Wireless Communications Consulting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CD831EE-E1D4-4342-A1DB-C47C4AE14B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2135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2020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Robert F. Heile, Wireless Communications Consulting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C2B8106-88DD-4C4A-A317-11679D01BA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05182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2020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Robert F. Heile, Wireless Communications Consulting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648EC5E-7993-4F45-B829-BA842556D3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43788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2020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Robert F. Heile, Wireless Communications Consulting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1D84AEE-76A1-4B43-A7D3-D5C2BA303C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1305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381000"/>
            <a:ext cx="160020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400" b="1" smtClean="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July 2020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86400" y="6475413"/>
            <a:ext cx="3124200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Robert F. Heile, Wireless Communications Consulting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200"/>
            </a:lvl1pPr>
          </a:lstStyle>
          <a:p>
            <a:pPr>
              <a:defRPr/>
            </a:pPr>
            <a:r>
              <a:rPr lang="en-US"/>
              <a:t>Slide </a:t>
            </a:r>
            <a:fld id="{B0E774AB-328E-4169-BDA4-F9A4CFC1EC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4267200" y="393700"/>
            <a:ext cx="4191000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 anchor="b">
            <a:spAutoFit/>
          </a:bodyPr>
          <a:lstStyle/>
          <a:p>
            <a:pPr lvl="4" algn="r">
              <a:defRPr/>
            </a:pPr>
            <a:r>
              <a:rPr lang="en-US" sz="1400" b="1" dirty="0">
                <a:latin typeface="Times New Roman" charset="0"/>
                <a:ea typeface="ＭＳ Ｐゴシック" charset="0"/>
              </a:rPr>
              <a:t>doc.: IEEE 802.15-20-0199-00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>
              <a:defRPr/>
            </a:pPr>
            <a:r>
              <a:rPr lang="en-US" sz="1200">
                <a:latin typeface="Times New Roman" charset="0"/>
                <a:ea typeface="ＭＳ Ｐゴシック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  <a:ea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  <a:ea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  <a:ea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  <a:ea typeface="ＭＳ Ｐゴシック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eee802.org/15" TargetMode="External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400"/>
              <a:t>July 2020</a:t>
            </a:r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200"/>
              <a:t>Robert F. Heile, Wireless Communications Consulting</a:t>
            </a:r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defRPr/>
            </a:pPr>
            <a:r>
              <a:rPr lang="en-US" sz="1200"/>
              <a:t>Slide </a:t>
            </a:r>
            <a:fld id="{627F407B-0F5B-4356-A289-7C03657D6C5A}" type="slidenum">
              <a:rPr lang="en-US" sz="1200" smtClean="0"/>
              <a:pPr>
                <a:defRPr/>
              </a:pPr>
              <a:t>1</a:t>
            </a:fld>
            <a:endParaRPr lang="en-US" sz="1200"/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28890" y="2349586"/>
            <a:ext cx="7772400" cy="1143000"/>
          </a:xfrm>
        </p:spPr>
        <p:txBody>
          <a:bodyPr/>
          <a:lstStyle/>
          <a:p>
            <a:pPr>
              <a:defRPr/>
            </a:pPr>
            <a:br>
              <a:rPr lang="en-US" dirty="0"/>
            </a:br>
            <a:r>
              <a:rPr lang="en-US" dirty="0"/>
              <a:t>125th Session of meetings of the IEEE 802.15 Working Group for Wireless Specialty Networks</a:t>
            </a:r>
          </a:p>
        </p:txBody>
      </p:sp>
      <p:sp>
        <p:nvSpPr>
          <p:cNvPr id="205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14400" y="3809999"/>
            <a:ext cx="7467600" cy="2665413"/>
          </a:xfrm>
        </p:spPr>
        <p:txBody>
          <a:bodyPr/>
          <a:lstStyle/>
          <a:p>
            <a:pPr>
              <a:lnSpc>
                <a:spcPct val="70000"/>
              </a:lnSpc>
              <a:defRPr/>
            </a:pPr>
            <a:endParaRPr lang="en-US" sz="2400" b="1" dirty="0">
              <a:latin typeface="Times New Roman" charset="0"/>
            </a:endParaRPr>
          </a:p>
          <a:p>
            <a:pPr>
              <a:lnSpc>
                <a:spcPct val="70000"/>
              </a:lnSpc>
              <a:defRPr/>
            </a:pPr>
            <a:r>
              <a:rPr lang="en-US" sz="3600" b="1" dirty="0">
                <a:latin typeface="Times New Roman" charset="0"/>
              </a:rPr>
              <a:t>Opening Report</a:t>
            </a:r>
          </a:p>
          <a:p>
            <a:pPr>
              <a:lnSpc>
                <a:spcPct val="70000"/>
              </a:lnSpc>
              <a:defRPr/>
            </a:pPr>
            <a:endParaRPr lang="en-US" sz="2400" b="1" dirty="0">
              <a:latin typeface="Times New Roman" charset="0"/>
            </a:endParaRPr>
          </a:p>
          <a:p>
            <a:pPr>
              <a:lnSpc>
                <a:spcPct val="70000"/>
              </a:lnSpc>
              <a:defRPr/>
            </a:pPr>
            <a:r>
              <a:rPr lang="en-US" sz="2400" b="1" dirty="0">
                <a:latin typeface="Times New Roman" charset="0"/>
              </a:rPr>
              <a:t>July 13-17, 2020</a:t>
            </a:r>
          </a:p>
          <a:p>
            <a:pPr eaLnBrk="1" fontAlgn="b" hangingPunct="1">
              <a:defRPr/>
            </a:pPr>
            <a:r>
              <a:rPr lang="en-US" b="1" dirty="0"/>
              <a:t>Held Virtually via </a:t>
            </a:r>
            <a:r>
              <a:rPr lang="en-US" b="1" dirty="0" err="1"/>
              <a:t>Webex</a:t>
            </a:r>
            <a:r>
              <a:rPr lang="en-US" b="1" dirty="0"/>
              <a:t> </a:t>
            </a:r>
            <a:br>
              <a:rPr lang="en-US" b="1" dirty="0"/>
            </a:br>
            <a:r>
              <a:rPr lang="en-US" b="1" dirty="0"/>
              <a:t>(</a:t>
            </a:r>
            <a:r>
              <a:rPr lang="en-US" sz="2400" b="1" dirty="0"/>
              <a:t>all times in EDT</a:t>
            </a:r>
            <a:r>
              <a:rPr lang="en-US" b="1" dirty="0"/>
              <a:t>)</a:t>
            </a:r>
            <a:endParaRPr lang="en-US" sz="2400" b="1" dirty="0"/>
          </a:p>
        </p:txBody>
      </p:sp>
      <p:pic>
        <p:nvPicPr>
          <p:cNvPr id="2055" name="Picture 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41663" y="847725"/>
            <a:ext cx="2974975" cy="1466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1"/>
          <p:cNvSpPr>
            <a:spLocks noGrp="1"/>
          </p:cNvSpPr>
          <p:nvPr>
            <p:ph type="dt" sz="quarter" idx="10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400"/>
              <a:t>July 2020</a:t>
            </a:r>
          </a:p>
        </p:txBody>
      </p:sp>
      <p:sp>
        <p:nvSpPr>
          <p:cNvPr id="3075" name="Footer Placeholder 2"/>
          <p:cNvSpPr>
            <a:spLocks noGrp="1"/>
          </p:cNvSpPr>
          <p:nvPr>
            <p:ph type="ftr" sz="quarter" idx="1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200"/>
              <a:t>Robert F. Heile, Wireless Communications Consulting</a:t>
            </a:r>
          </a:p>
        </p:txBody>
      </p:sp>
      <p:sp>
        <p:nvSpPr>
          <p:cNvPr id="3076" name="Slide Number Placeholder 3"/>
          <p:cNvSpPr>
            <a:spLocks noGrp="1"/>
          </p:cNvSpPr>
          <p:nvPr>
            <p:ph type="sldNum" sz="quarter" idx="12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defRPr/>
            </a:pPr>
            <a:r>
              <a:rPr lang="en-US" sz="1200"/>
              <a:t>Slide </a:t>
            </a:r>
            <a:fld id="{ABF3F59C-4E11-4FD6-8A47-A2608A57B359}" type="slidenum">
              <a:rPr lang="en-US" sz="1200" smtClean="0"/>
              <a:pPr>
                <a:defRPr/>
              </a:pPr>
              <a:t>2</a:t>
            </a:fld>
            <a:endParaRPr lang="en-US" sz="1200"/>
          </a:p>
        </p:txBody>
      </p:sp>
      <p:sp>
        <p:nvSpPr>
          <p:cNvPr id="3077" name="Rectangle 1026"/>
          <p:cNvSpPr>
            <a:spLocks noChangeArrowheads="1"/>
          </p:cNvSpPr>
          <p:nvPr/>
        </p:nvSpPr>
        <p:spPr bwMode="auto">
          <a:xfrm>
            <a:off x="152400" y="838200"/>
            <a:ext cx="45720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/>
          <a:p>
            <a:pPr algn="ctr">
              <a:defRPr/>
            </a:pPr>
            <a:r>
              <a:rPr lang="en-US">
                <a:solidFill>
                  <a:schemeClr val="tx2"/>
                </a:solidFill>
                <a:latin typeface="Times New Roman" charset="0"/>
                <a:ea typeface="ＭＳ Ｐゴシック" charset="0"/>
              </a:rPr>
              <a:t>802.15 Organization Chart</a:t>
            </a:r>
          </a:p>
        </p:txBody>
      </p:sp>
      <p:cxnSp>
        <p:nvCxnSpPr>
          <p:cNvPr id="3078" name="_s1028"/>
          <p:cNvCxnSpPr>
            <a:cxnSpLocks noChangeShapeType="1"/>
            <a:stCxn id="3105" idx="0"/>
          </p:cNvCxnSpPr>
          <p:nvPr/>
        </p:nvCxnSpPr>
        <p:spPr bwMode="auto">
          <a:xfrm>
            <a:off x="7623175" y="1701800"/>
            <a:ext cx="30163" cy="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79" name="_s1029"/>
          <p:cNvCxnSpPr>
            <a:cxnSpLocks noChangeShapeType="1"/>
            <a:stCxn id="3104" idx="3"/>
            <a:endCxn id="3091" idx="2"/>
          </p:cNvCxnSpPr>
          <p:nvPr/>
        </p:nvCxnSpPr>
        <p:spPr bwMode="auto">
          <a:xfrm flipV="1">
            <a:off x="2559050" y="3297238"/>
            <a:ext cx="358775" cy="2846387"/>
          </a:xfrm>
          <a:prstGeom prst="bentConnector2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80" name="_s1030"/>
          <p:cNvCxnSpPr>
            <a:cxnSpLocks noChangeShapeType="1"/>
            <a:stCxn id="3103" idx="1"/>
            <a:endCxn id="3091" idx="2"/>
          </p:cNvCxnSpPr>
          <p:nvPr/>
        </p:nvCxnSpPr>
        <p:spPr bwMode="auto">
          <a:xfrm rot="10800000">
            <a:off x="2917825" y="3297238"/>
            <a:ext cx="368300" cy="412750"/>
          </a:xfrm>
          <a:prstGeom prst="bentConnector2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81" name="_s1032"/>
          <p:cNvCxnSpPr>
            <a:cxnSpLocks noChangeShapeType="1"/>
          </p:cNvCxnSpPr>
          <p:nvPr/>
        </p:nvCxnSpPr>
        <p:spPr bwMode="auto">
          <a:xfrm rot="10800000">
            <a:off x="2916238" y="3276600"/>
            <a:ext cx="379412" cy="1762125"/>
          </a:xfrm>
          <a:prstGeom prst="bentConnector2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82" name="_s1034"/>
          <p:cNvCxnSpPr>
            <a:cxnSpLocks noChangeShapeType="1"/>
          </p:cNvCxnSpPr>
          <p:nvPr/>
        </p:nvCxnSpPr>
        <p:spPr bwMode="auto">
          <a:xfrm rot="10800000">
            <a:off x="6061075" y="1550988"/>
            <a:ext cx="368300" cy="887412"/>
          </a:xfrm>
          <a:prstGeom prst="bentConnector2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83" name="_s1035"/>
          <p:cNvCxnSpPr>
            <a:cxnSpLocks noChangeShapeType="1"/>
          </p:cNvCxnSpPr>
          <p:nvPr/>
        </p:nvCxnSpPr>
        <p:spPr bwMode="auto">
          <a:xfrm rot="10800000">
            <a:off x="2916238" y="4506913"/>
            <a:ext cx="355600" cy="1171575"/>
          </a:xfrm>
          <a:prstGeom prst="bentConnector2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84" name="_s1036"/>
          <p:cNvCxnSpPr>
            <a:cxnSpLocks noChangeShapeType="1"/>
            <a:endCxn id="3091" idx="2"/>
          </p:cNvCxnSpPr>
          <p:nvPr/>
        </p:nvCxnSpPr>
        <p:spPr bwMode="auto">
          <a:xfrm flipV="1">
            <a:off x="2557463" y="3297238"/>
            <a:ext cx="360362" cy="414337"/>
          </a:xfrm>
          <a:prstGeom prst="bentConnector2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85" name="_s1037"/>
          <p:cNvCxnSpPr>
            <a:cxnSpLocks noChangeShapeType="1"/>
          </p:cNvCxnSpPr>
          <p:nvPr/>
        </p:nvCxnSpPr>
        <p:spPr bwMode="auto">
          <a:xfrm rot="10800000">
            <a:off x="2916238" y="3886200"/>
            <a:ext cx="360362" cy="542925"/>
          </a:xfrm>
          <a:prstGeom prst="bentConnector2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86" name="_s1038"/>
          <p:cNvCxnSpPr>
            <a:cxnSpLocks noChangeShapeType="1"/>
          </p:cNvCxnSpPr>
          <p:nvPr/>
        </p:nvCxnSpPr>
        <p:spPr bwMode="auto">
          <a:xfrm flipV="1">
            <a:off x="2559050" y="3378200"/>
            <a:ext cx="358775" cy="2771775"/>
          </a:xfrm>
          <a:prstGeom prst="bentConnector2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87" name="_s1039"/>
          <p:cNvCxnSpPr>
            <a:cxnSpLocks noChangeShapeType="1"/>
            <a:stCxn id="3097" idx="3"/>
            <a:endCxn id="3090" idx="2"/>
          </p:cNvCxnSpPr>
          <p:nvPr/>
        </p:nvCxnSpPr>
        <p:spPr bwMode="auto">
          <a:xfrm flipV="1">
            <a:off x="5684838" y="1617665"/>
            <a:ext cx="354807" cy="1023935"/>
          </a:xfrm>
          <a:prstGeom prst="bentConnector2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88" name="_s1041"/>
          <p:cNvCxnSpPr>
            <a:cxnSpLocks noChangeShapeType="1"/>
            <a:stCxn id="3092" idx="3"/>
            <a:endCxn id="3090" idx="2"/>
          </p:cNvCxnSpPr>
          <p:nvPr/>
        </p:nvCxnSpPr>
        <p:spPr bwMode="auto">
          <a:xfrm flipV="1">
            <a:off x="5686425" y="1617665"/>
            <a:ext cx="353220" cy="386556"/>
          </a:xfrm>
          <a:prstGeom prst="bentConnector2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89" name="_s1042"/>
          <p:cNvCxnSpPr>
            <a:cxnSpLocks noChangeShapeType="1"/>
          </p:cNvCxnSpPr>
          <p:nvPr/>
        </p:nvCxnSpPr>
        <p:spPr bwMode="auto">
          <a:xfrm flipV="1">
            <a:off x="4100513" y="1820863"/>
            <a:ext cx="1960562" cy="1303337"/>
          </a:xfrm>
          <a:prstGeom prst="bentConnector2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090" name="_s1043"/>
          <p:cNvSpPr>
            <a:spLocks noChangeArrowheads="1"/>
          </p:cNvSpPr>
          <p:nvPr/>
        </p:nvSpPr>
        <p:spPr bwMode="auto">
          <a:xfrm>
            <a:off x="4875213" y="721521"/>
            <a:ext cx="2328863" cy="896144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tIns="0" rIns="0" bIns="0" anchor="ctr"/>
          <a:lstStyle/>
          <a:p>
            <a:pPr algn="ctr"/>
            <a:r>
              <a:rPr lang="en-US" sz="900" b="1" dirty="0"/>
              <a:t>802.15WG Chair</a:t>
            </a:r>
          </a:p>
          <a:p>
            <a:pPr algn="ctr"/>
            <a:r>
              <a:rPr lang="en-US" sz="900" b="1" dirty="0"/>
              <a:t>Bob Heile, Wireless Communication Consulting</a:t>
            </a:r>
          </a:p>
          <a:p>
            <a:pPr algn="ctr"/>
            <a:r>
              <a:rPr lang="en-US" sz="900" b="1" dirty="0"/>
              <a:t>802.15 Vice Chairs</a:t>
            </a:r>
          </a:p>
          <a:p>
            <a:pPr algn="ctr"/>
            <a:r>
              <a:rPr lang="en-US" sz="900" b="1" dirty="0"/>
              <a:t>Rick Alfvin, Linespeed</a:t>
            </a:r>
          </a:p>
          <a:p>
            <a:pPr algn="ctr"/>
            <a:r>
              <a:rPr lang="en-US" sz="900" b="1" dirty="0"/>
              <a:t>Pat Kinney, Kinney Consulting</a:t>
            </a:r>
          </a:p>
        </p:txBody>
      </p:sp>
      <p:sp>
        <p:nvSpPr>
          <p:cNvPr id="3091" name="_s1044"/>
          <p:cNvSpPr>
            <a:spLocks noChangeArrowheads="1"/>
          </p:cNvSpPr>
          <p:nvPr/>
        </p:nvSpPr>
        <p:spPr bwMode="auto">
          <a:xfrm>
            <a:off x="1752600" y="2971800"/>
            <a:ext cx="2328863" cy="325438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tIns="0" rIns="0" bIns="0" anchor="ctr"/>
          <a:lstStyle/>
          <a:p>
            <a:pPr algn="ctr"/>
            <a:r>
              <a:rPr lang="en-US" sz="1400" b="1"/>
              <a:t>Task Groups</a:t>
            </a:r>
          </a:p>
        </p:txBody>
      </p:sp>
      <p:sp>
        <p:nvSpPr>
          <p:cNvPr id="3092" name="_s1045"/>
          <p:cNvSpPr>
            <a:spLocks noChangeArrowheads="1"/>
          </p:cNvSpPr>
          <p:nvPr/>
        </p:nvSpPr>
        <p:spPr bwMode="auto">
          <a:xfrm>
            <a:off x="3351213" y="1747046"/>
            <a:ext cx="2335212" cy="514349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tIns="0" rIns="0" bIns="0" anchor="ctr"/>
          <a:lstStyle/>
          <a:p>
            <a:pPr algn="ctr"/>
            <a:r>
              <a:rPr lang="en-US" sz="1050" b="1" dirty="0"/>
              <a:t>Secretary</a:t>
            </a:r>
          </a:p>
          <a:p>
            <a:pPr algn="ctr"/>
            <a:r>
              <a:rPr lang="en-US" sz="1050" b="1" dirty="0"/>
              <a:t>Pat Kinney, Kinney Consulting</a:t>
            </a:r>
          </a:p>
        </p:txBody>
      </p:sp>
      <p:sp>
        <p:nvSpPr>
          <p:cNvPr id="3097" name="_s1047"/>
          <p:cNvSpPr>
            <a:spLocks noChangeArrowheads="1"/>
          </p:cNvSpPr>
          <p:nvPr/>
        </p:nvSpPr>
        <p:spPr bwMode="auto">
          <a:xfrm>
            <a:off x="3351213" y="2406650"/>
            <a:ext cx="2333625" cy="4699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tIns="0" rIns="0" bIns="0" anchor="ctr"/>
          <a:lstStyle/>
          <a:p>
            <a:pPr algn="ctr">
              <a:defRPr/>
            </a:pPr>
            <a:r>
              <a:rPr lang="en-US" sz="1050" b="1" dirty="0"/>
              <a:t>Working Group Technical Editor</a:t>
            </a:r>
          </a:p>
          <a:p>
            <a:pPr algn="ctr">
              <a:defRPr/>
            </a:pPr>
            <a:r>
              <a:rPr lang="en-US" sz="1050" b="1" dirty="0"/>
              <a:t>James </a:t>
            </a:r>
            <a:r>
              <a:rPr lang="en-US" sz="1050" b="1" dirty="0" err="1"/>
              <a:t>Gilb</a:t>
            </a:r>
            <a:endParaRPr lang="en-US" sz="1050" b="1" dirty="0"/>
          </a:p>
        </p:txBody>
      </p:sp>
      <p:sp>
        <p:nvSpPr>
          <p:cNvPr id="3094" name="_s1049"/>
          <p:cNvSpPr>
            <a:spLocks noChangeArrowheads="1"/>
          </p:cNvSpPr>
          <p:nvPr/>
        </p:nvSpPr>
        <p:spPr bwMode="auto">
          <a:xfrm>
            <a:off x="3276600" y="4149725"/>
            <a:ext cx="2435225" cy="533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tIns="0" rIns="0" bIns="0" anchor="ctr"/>
          <a:lstStyle/>
          <a:p>
            <a:pPr algn="ctr"/>
            <a:r>
              <a:rPr lang="en-US" sz="1000" b="1" dirty="0"/>
              <a:t>TG13 </a:t>
            </a:r>
            <a:r>
              <a:rPr lang="en-US" sz="1000" b="1" dirty="0" err="1"/>
              <a:t>Gigbit</a:t>
            </a:r>
            <a:r>
              <a:rPr lang="en-US" sz="1000" b="1" dirty="0"/>
              <a:t> OWC</a:t>
            </a:r>
          </a:p>
          <a:p>
            <a:pPr algn="ctr"/>
            <a:r>
              <a:rPr lang="en-US" sz="1000" b="1" dirty="0"/>
              <a:t>Chair: Volker Jungnickel</a:t>
            </a:r>
          </a:p>
          <a:p>
            <a:pPr algn="ctr"/>
            <a:r>
              <a:rPr lang="en-US" sz="1000" dirty="0"/>
              <a:t>Fraunhofer Heinrich Hertz Institute</a:t>
            </a:r>
            <a:endParaRPr lang="en-US" sz="1000" b="1" dirty="0"/>
          </a:p>
        </p:txBody>
      </p:sp>
      <p:sp>
        <p:nvSpPr>
          <p:cNvPr id="3095" name="_s1051"/>
          <p:cNvSpPr>
            <a:spLocks noChangeArrowheads="1"/>
          </p:cNvSpPr>
          <p:nvPr/>
        </p:nvSpPr>
        <p:spPr bwMode="auto">
          <a:xfrm>
            <a:off x="3271838" y="5421313"/>
            <a:ext cx="2447925" cy="533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tIns="0" rIns="0" bIns="0" anchor="ctr"/>
          <a:lstStyle/>
          <a:p>
            <a:pPr algn="ctr"/>
            <a:endParaRPr lang="en-US" sz="1000" b="1"/>
          </a:p>
        </p:txBody>
      </p:sp>
      <p:sp>
        <p:nvSpPr>
          <p:cNvPr id="3096" name="_s1054"/>
          <p:cNvSpPr>
            <a:spLocks noChangeArrowheads="1"/>
          </p:cNvSpPr>
          <p:nvPr/>
        </p:nvSpPr>
        <p:spPr bwMode="auto">
          <a:xfrm>
            <a:off x="3276600" y="4794250"/>
            <a:ext cx="2413000" cy="503238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tIns="0" rIns="0" bIns="0" anchor="ctr"/>
          <a:lstStyle/>
          <a:p>
            <a:pPr algn="ctr"/>
            <a:endParaRPr lang="en-US" sz="600"/>
          </a:p>
        </p:txBody>
      </p:sp>
      <p:sp>
        <p:nvSpPr>
          <p:cNvPr id="3103" name="_s1056"/>
          <p:cNvSpPr>
            <a:spLocks noChangeArrowheads="1"/>
          </p:cNvSpPr>
          <p:nvPr/>
        </p:nvSpPr>
        <p:spPr bwMode="auto">
          <a:xfrm>
            <a:off x="3286125" y="3451225"/>
            <a:ext cx="2424113" cy="517525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 algn="ctr">
              <a:defRPr/>
            </a:pPr>
            <a:endParaRPr lang="en-US" sz="1000" b="1">
              <a:latin typeface="Times New Roman" charset="0"/>
              <a:ea typeface="ＭＳ Ｐゴシック" charset="0"/>
            </a:endParaRPr>
          </a:p>
        </p:txBody>
      </p:sp>
      <p:sp>
        <p:nvSpPr>
          <p:cNvPr id="3104" name="_s1057"/>
          <p:cNvSpPr>
            <a:spLocks noChangeArrowheads="1"/>
          </p:cNvSpPr>
          <p:nvPr/>
        </p:nvSpPr>
        <p:spPr bwMode="auto">
          <a:xfrm>
            <a:off x="230188" y="5881688"/>
            <a:ext cx="2328862" cy="523875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>
              <a:defRPr/>
            </a:pPr>
            <a:endParaRPr lang="en-US" sz="1000" dirty="0"/>
          </a:p>
          <a:p>
            <a:pPr algn="ctr">
              <a:defRPr/>
            </a:pPr>
            <a:r>
              <a:rPr lang="en-US" sz="1000" b="1" dirty="0"/>
              <a:t>xxx</a:t>
            </a:r>
            <a:endParaRPr lang="de-DE" sz="1000" dirty="0"/>
          </a:p>
          <a:p>
            <a:pPr>
              <a:tabLst>
                <a:tab pos="0" algn="l"/>
              </a:tabLst>
              <a:defRPr/>
            </a:pPr>
            <a:endParaRPr lang="en-US" sz="1000" b="1" dirty="0">
              <a:solidFill>
                <a:srgbClr val="000000"/>
              </a:solidFill>
              <a:latin typeface="Times New Roman" charset="0"/>
              <a:ea typeface="ＭＳ Ｐゴシック" charset="0"/>
            </a:endParaRPr>
          </a:p>
        </p:txBody>
      </p:sp>
      <p:sp>
        <p:nvSpPr>
          <p:cNvPr id="3105" name="_s1058"/>
          <p:cNvSpPr>
            <a:spLocks noChangeArrowheads="1"/>
          </p:cNvSpPr>
          <p:nvPr/>
        </p:nvSpPr>
        <p:spPr bwMode="auto">
          <a:xfrm>
            <a:off x="6429375" y="1701800"/>
            <a:ext cx="2387600" cy="4630738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tIns="0" rIns="0" bIns="0"/>
          <a:lstStyle/>
          <a:p>
            <a:pPr>
              <a:defRPr/>
            </a:pPr>
            <a:endParaRPr lang="en-US" sz="1000" b="1" u="sng" dirty="0"/>
          </a:p>
          <a:p>
            <a:pPr>
              <a:spcAft>
                <a:spcPts val="300"/>
              </a:spcAft>
              <a:defRPr/>
            </a:pPr>
            <a:r>
              <a:rPr lang="en-US" sz="1000" b="1" u="sng" dirty="0"/>
              <a:t>STUDY GROUPS</a:t>
            </a:r>
            <a:r>
              <a:rPr lang="en-US" sz="1000" dirty="0"/>
              <a:t>:</a:t>
            </a:r>
          </a:p>
          <a:p>
            <a:pPr>
              <a:spcAft>
                <a:spcPts val="300"/>
              </a:spcAft>
              <a:defRPr/>
            </a:pPr>
            <a:endParaRPr lang="en-US" sz="1000" b="1" u="sng" dirty="0">
              <a:solidFill>
                <a:srgbClr val="000000"/>
              </a:solidFill>
            </a:endParaRPr>
          </a:p>
          <a:p>
            <a:pPr>
              <a:spcAft>
                <a:spcPts val="300"/>
              </a:spcAft>
              <a:defRPr/>
            </a:pPr>
            <a:r>
              <a:rPr lang="en-US" sz="1000" b="1" u="sng" dirty="0">
                <a:solidFill>
                  <a:srgbClr val="000000"/>
                </a:solidFill>
              </a:rPr>
              <a:t>INTEREST GROUPS</a:t>
            </a:r>
          </a:p>
          <a:p>
            <a:pPr>
              <a:defRPr/>
            </a:pPr>
            <a:r>
              <a:rPr lang="en-US" sz="1000" b="1" dirty="0"/>
              <a:t>IG Dependability (of Radio Links)</a:t>
            </a:r>
          </a:p>
          <a:p>
            <a:pPr marL="228600">
              <a:defRPr/>
            </a:pPr>
            <a:r>
              <a:rPr lang="en-US" sz="1000" dirty="0"/>
              <a:t>Chair: Ryuji Kohno,</a:t>
            </a:r>
          </a:p>
          <a:p>
            <a:pPr>
              <a:defRPr/>
            </a:pPr>
            <a:r>
              <a:rPr lang="en-US" sz="1000" b="1" dirty="0"/>
              <a:t>IG Profiles</a:t>
            </a:r>
          </a:p>
          <a:p>
            <a:pPr marL="228600">
              <a:defRPr/>
            </a:pPr>
            <a:r>
              <a:rPr lang="en-US" sz="1000" dirty="0">
                <a:latin typeface="Arial" charset="0"/>
                <a:cs typeface="Arial" charset="0"/>
              </a:rPr>
              <a:t>Chair: Don </a:t>
            </a:r>
            <a:r>
              <a:rPr lang="en-US" sz="1000" dirty="0" err="1">
                <a:latin typeface="Arial" charset="0"/>
                <a:cs typeface="Arial" charset="0"/>
              </a:rPr>
              <a:t>Sturek</a:t>
            </a:r>
            <a:r>
              <a:rPr lang="en-US" sz="1000" dirty="0">
                <a:latin typeface="Arial" charset="0"/>
                <a:cs typeface="Arial" charset="0"/>
              </a:rPr>
              <a:t>, </a:t>
            </a:r>
            <a:r>
              <a:rPr lang="en-US" sz="1000" dirty="0" err="1">
                <a:latin typeface="Arial" charset="0"/>
                <a:cs typeface="Arial" charset="0"/>
              </a:rPr>
              <a:t>Itron</a:t>
            </a:r>
            <a:endParaRPr lang="en-US" sz="1000" dirty="0">
              <a:latin typeface="Arial" charset="0"/>
              <a:cs typeface="Arial" charset="0"/>
            </a:endParaRPr>
          </a:p>
          <a:p>
            <a:pPr>
              <a:defRPr/>
            </a:pPr>
            <a:r>
              <a:rPr lang="en-US" sz="1000" b="1" dirty="0">
                <a:latin typeface="Arial" charset="0"/>
                <a:cs typeface="Arial" charset="0"/>
              </a:rPr>
              <a:t>IG Vehicular Assistive Technology</a:t>
            </a:r>
          </a:p>
          <a:p>
            <a:pPr marL="228600" lvl="1">
              <a:defRPr/>
            </a:pPr>
            <a:r>
              <a:rPr lang="en-US" sz="1000" dirty="0" err="1"/>
              <a:t>ChairYeong</a:t>
            </a:r>
            <a:r>
              <a:rPr lang="en-US" sz="1000" dirty="0"/>
              <a:t> Min Jang, </a:t>
            </a:r>
            <a:r>
              <a:rPr lang="en-US" sz="1000" dirty="0" err="1"/>
              <a:t>Kookmin</a:t>
            </a:r>
            <a:r>
              <a:rPr lang="en-US" sz="1000" dirty="0"/>
              <a:t> </a:t>
            </a:r>
            <a:r>
              <a:rPr lang="en-US" sz="1000" dirty="0" err="1"/>
              <a:t>Uni</a:t>
            </a:r>
            <a:endParaRPr lang="en-US" sz="1000" dirty="0"/>
          </a:p>
          <a:p>
            <a:pPr>
              <a:defRPr/>
            </a:pPr>
            <a:r>
              <a:rPr lang="en-US" sz="1000" b="1" dirty="0"/>
              <a:t>IG Japanese Rate Extension</a:t>
            </a:r>
          </a:p>
          <a:p>
            <a:pPr>
              <a:defRPr/>
            </a:pPr>
            <a:r>
              <a:rPr lang="en-US" sz="1000" dirty="0"/>
              <a:t>Chair: Takashi  </a:t>
            </a:r>
            <a:r>
              <a:rPr lang="en-US" sz="1000" dirty="0" err="1"/>
              <a:t>Kuramochi</a:t>
            </a:r>
            <a:r>
              <a:rPr lang="en-US" sz="1000" dirty="0"/>
              <a:t>, Lapis Semi</a:t>
            </a:r>
          </a:p>
          <a:p>
            <a:pPr>
              <a:defRPr/>
            </a:pPr>
            <a:r>
              <a:rPr lang="en-US" sz="1000" b="1" dirty="0"/>
              <a:t>IG 15.4 Guide</a:t>
            </a:r>
          </a:p>
          <a:p>
            <a:pPr marL="228600">
              <a:defRPr/>
            </a:pPr>
            <a:r>
              <a:rPr lang="en-US" sz="1000" dirty="0"/>
              <a:t>Chair: TBD</a:t>
            </a:r>
          </a:p>
          <a:p>
            <a:pPr>
              <a:spcAft>
                <a:spcPts val="300"/>
              </a:spcAft>
              <a:defRPr/>
            </a:pPr>
            <a:endParaRPr lang="en-US" sz="1000" b="1" u="sng" dirty="0"/>
          </a:p>
          <a:p>
            <a:pPr>
              <a:spcAft>
                <a:spcPts val="300"/>
              </a:spcAft>
              <a:defRPr/>
            </a:pPr>
            <a:r>
              <a:rPr lang="en-US" sz="1000" b="1" u="sng" dirty="0"/>
              <a:t>STANDING COMMITTEES</a:t>
            </a:r>
          </a:p>
          <a:p>
            <a:pPr>
              <a:defRPr/>
            </a:pPr>
            <a:r>
              <a:rPr lang="en-US" sz="1000" b="1" dirty="0"/>
              <a:t>SC IETF</a:t>
            </a:r>
          </a:p>
          <a:p>
            <a:pPr marL="228600">
              <a:defRPr/>
            </a:pPr>
            <a:r>
              <a:rPr lang="en-US" sz="1000" dirty="0"/>
              <a:t>Chair: Pat Kinney, Kinney Consulting</a:t>
            </a:r>
          </a:p>
          <a:p>
            <a:pPr>
              <a:defRPr/>
            </a:pPr>
            <a:r>
              <a:rPr lang="en-US" sz="1000" b="1" dirty="0"/>
              <a:t>SC WNG</a:t>
            </a:r>
          </a:p>
          <a:p>
            <a:pPr marL="228600">
              <a:defRPr/>
            </a:pPr>
            <a:r>
              <a:rPr lang="en-US" sz="1000" dirty="0"/>
              <a:t>Chair: Pat Kinney, Kinney Consulting</a:t>
            </a:r>
          </a:p>
          <a:p>
            <a:pPr>
              <a:defRPr/>
            </a:pPr>
            <a:r>
              <a:rPr lang="en-US" sz="1000" b="1" dirty="0"/>
              <a:t>SC Maintenance / Rules</a:t>
            </a:r>
          </a:p>
          <a:p>
            <a:pPr marL="228600">
              <a:defRPr/>
            </a:pPr>
            <a:r>
              <a:rPr lang="en-US" sz="1000" dirty="0"/>
              <a:t>Chair: Pat Kinney, Kinney Consulting</a:t>
            </a:r>
          </a:p>
          <a:p>
            <a:pPr>
              <a:defRPr/>
            </a:pPr>
            <a:endParaRPr lang="en-US" sz="1000" dirty="0"/>
          </a:p>
          <a:p>
            <a:pPr>
              <a:defRPr/>
            </a:pPr>
            <a:r>
              <a:rPr lang="en-US" sz="1000" u="sng" dirty="0"/>
              <a:t>TAGs</a:t>
            </a:r>
          </a:p>
          <a:p>
            <a:pPr>
              <a:defRPr/>
            </a:pPr>
            <a:r>
              <a:rPr lang="en-US" sz="1000" b="1" dirty="0" err="1"/>
              <a:t>TeraHertz</a:t>
            </a:r>
            <a:r>
              <a:rPr lang="en-US" sz="1000" b="1" dirty="0"/>
              <a:t> (THZ) </a:t>
            </a:r>
          </a:p>
          <a:p>
            <a:pPr marL="174625" lvl="1">
              <a:defRPr/>
            </a:pPr>
            <a:r>
              <a:rPr lang="en-US" sz="1000" dirty="0"/>
              <a:t>Chair: </a:t>
            </a:r>
            <a:r>
              <a:rPr lang="de-DE" sz="1000" dirty="0"/>
              <a:t>Thomas Kürner, </a:t>
            </a:r>
          </a:p>
          <a:p>
            <a:pPr marL="174625" lvl="1">
              <a:defRPr/>
            </a:pPr>
            <a:r>
              <a:rPr lang="de-DE" sz="1000" dirty="0"/>
              <a:t>Technische Universität Braunschweig</a:t>
            </a:r>
          </a:p>
          <a:p>
            <a:pPr>
              <a:defRPr/>
            </a:pPr>
            <a:endParaRPr lang="en-US" sz="1000" u="sng" dirty="0"/>
          </a:p>
        </p:txBody>
      </p:sp>
      <p:sp>
        <p:nvSpPr>
          <p:cNvPr id="2" name="Rectangle 1029"/>
          <p:cNvSpPr>
            <a:spLocks noChangeArrowheads="1"/>
          </p:cNvSpPr>
          <p:nvPr/>
        </p:nvSpPr>
        <p:spPr bwMode="auto">
          <a:xfrm>
            <a:off x="228600" y="1701800"/>
            <a:ext cx="2971800" cy="1096963"/>
          </a:xfrm>
          <a:prstGeom prst="rect">
            <a:avLst/>
          </a:prstGeom>
          <a:solidFill>
            <a:srgbClr val="99CC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1" hangingPunct="1">
              <a:defRPr/>
            </a:pPr>
            <a:endParaRPr lang="en-US" sz="1400" dirty="0">
              <a:latin typeface="Arial" charset="0"/>
              <a:ea typeface="ＭＳ Ｐゴシック" charset="0"/>
            </a:endParaRPr>
          </a:p>
          <a:p>
            <a:pPr algn="ctr" eaLnBrk="1" hangingPunct="1">
              <a:defRPr/>
            </a:pPr>
            <a:r>
              <a:rPr lang="en-US" sz="1400" dirty="0">
                <a:latin typeface="Arial" charset="0"/>
                <a:ea typeface="ＭＳ Ｐゴシック" charset="0"/>
              </a:rPr>
              <a:t>To add your name </a:t>
            </a:r>
          </a:p>
          <a:p>
            <a:pPr algn="ctr" eaLnBrk="1" hangingPunct="1">
              <a:defRPr/>
            </a:pPr>
            <a:r>
              <a:rPr lang="en-US" sz="1400" dirty="0">
                <a:latin typeface="Arial" charset="0"/>
                <a:ea typeface="ＭＳ Ｐゴシック" charset="0"/>
              </a:rPr>
              <a:t>to the WG/TG/SG/IG reflectors </a:t>
            </a:r>
          </a:p>
          <a:p>
            <a:pPr algn="ctr" eaLnBrk="1" hangingPunct="1">
              <a:defRPr/>
            </a:pPr>
            <a:r>
              <a:rPr lang="en-US" sz="1400" dirty="0">
                <a:latin typeface="Arial" charset="0"/>
                <a:ea typeface="ＭＳ Ｐゴシック" charset="0"/>
              </a:rPr>
              <a:t>please go to </a:t>
            </a:r>
            <a:r>
              <a:rPr lang="en-US" sz="1400" dirty="0">
                <a:latin typeface="Arial" charset="0"/>
                <a:ea typeface="ＭＳ Ｐゴシック" charset="0"/>
                <a:hlinkClick r:id="rId3"/>
              </a:rPr>
              <a:t>www.ieee802.org/15</a:t>
            </a:r>
            <a:endParaRPr lang="en-US" sz="1400" dirty="0">
              <a:latin typeface="Arial" charset="0"/>
              <a:ea typeface="ＭＳ Ｐゴシック" charset="0"/>
            </a:endParaRPr>
          </a:p>
          <a:p>
            <a:pPr algn="ctr" eaLnBrk="1" hangingPunct="1">
              <a:defRPr/>
            </a:pPr>
            <a:endParaRPr lang="en-US" sz="1400" dirty="0">
              <a:latin typeface="Arial" charset="0"/>
              <a:ea typeface="ＭＳ Ｐゴシック" charset="0"/>
            </a:endParaRPr>
          </a:p>
        </p:txBody>
      </p:sp>
      <p:sp>
        <p:nvSpPr>
          <p:cNvPr id="3101" name="_s1051"/>
          <p:cNvSpPr>
            <a:spLocks noChangeArrowheads="1"/>
          </p:cNvSpPr>
          <p:nvPr/>
        </p:nvSpPr>
        <p:spPr bwMode="auto">
          <a:xfrm>
            <a:off x="3292475" y="4735512"/>
            <a:ext cx="2422525" cy="6357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/>
          <a:p>
            <a:pPr algn="ctr"/>
            <a:r>
              <a:rPr lang="en-US" sz="1000" b="1" dirty="0"/>
              <a:t>TG16t Spectrum Characterization </a:t>
            </a:r>
          </a:p>
          <a:p>
            <a:pPr algn="ctr"/>
            <a:r>
              <a:rPr lang="en-US" sz="1000" b="1" dirty="0"/>
              <a:t>and Occupancy Sensing</a:t>
            </a:r>
          </a:p>
          <a:p>
            <a:pPr algn="ctr"/>
            <a:r>
              <a:rPr lang="en-US" sz="1000" b="1" dirty="0"/>
              <a:t>Chair: Tim Godfrey, EPRI</a:t>
            </a:r>
          </a:p>
        </p:txBody>
      </p:sp>
      <p:sp>
        <p:nvSpPr>
          <p:cNvPr id="3102" name="_s1051"/>
          <p:cNvSpPr>
            <a:spLocks noChangeArrowheads="1"/>
          </p:cNvSpPr>
          <p:nvPr/>
        </p:nvSpPr>
        <p:spPr bwMode="auto">
          <a:xfrm>
            <a:off x="3297238" y="5457825"/>
            <a:ext cx="2351087" cy="474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/>
          <a:p>
            <a:pPr algn="ctr"/>
            <a:r>
              <a:rPr lang="en-US" sz="1000" b="1" dirty="0"/>
              <a:t>TG22 Spectrum Characterization </a:t>
            </a:r>
          </a:p>
          <a:p>
            <a:pPr algn="ctr"/>
            <a:r>
              <a:rPr lang="en-US" sz="1000" b="1" dirty="0"/>
              <a:t>and Occupancy Sensing</a:t>
            </a:r>
          </a:p>
          <a:p>
            <a:pPr algn="ctr"/>
            <a:r>
              <a:rPr lang="en-US" sz="1000" b="1" dirty="0"/>
              <a:t>Chair: </a:t>
            </a:r>
            <a:r>
              <a:rPr lang="en-US" sz="1000" b="1" dirty="0" err="1"/>
              <a:t>Apurva</a:t>
            </a:r>
            <a:r>
              <a:rPr lang="en-US" sz="1000" b="1" dirty="0"/>
              <a:t> </a:t>
            </a:r>
            <a:r>
              <a:rPr lang="en-US" sz="1000" b="1" dirty="0" err="1"/>
              <a:t>Mody</a:t>
            </a:r>
            <a:r>
              <a:rPr lang="en-US" sz="1000" b="1" dirty="0"/>
              <a:t>, BAE</a:t>
            </a:r>
          </a:p>
        </p:txBody>
      </p:sp>
      <p:sp>
        <p:nvSpPr>
          <p:cNvPr id="3" name="_s1053"/>
          <p:cNvSpPr>
            <a:spLocks noChangeArrowheads="1"/>
          </p:cNvSpPr>
          <p:nvPr/>
        </p:nvSpPr>
        <p:spPr bwMode="auto">
          <a:xfrm>
            <a:off x="228600" y="3429000"/>
            <a:ext cx="2328863" cy="538163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tIns="0" rIns="0" bIns="0" anchor="ctr"/>
          <a:lstStyle/>
          <a:p>
            <a:pPr algn="ctr"/>
            <a:r>
              <a:rPr lang="en-US" sz="1000" b="1" dirty="0"/>
              <a:t>TG4md 15.4 Revision</a:t>
            </a:r>
          </a:p>
          <a:p>
            <a:pPr algn="ctr"/>
            <a:r>
              <a:rPr lang="en-US" sz="1000" b="1" dirty="0"/>
              <a:t>Chair: Gary Stuebing, </a:t>
            </a:r>
            <a:r>
              <a:rPr lang="de-DE" sz="1000" b="1" dirty="0"/>
              <a:t>Cisco</a:t>
            </a:r>
            <a:endParaRPr lang="en-US" sz="1000" b="1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276600" y="3489325"/>
            <a:ext cx="24003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1000" b="1" dirty="0"/>
              <a:t>TG12 Consolidated  15.4 ULI</a:t>
            </a:r>
          </a:p>
          <a:p>
            <a:pPr algn="ctr"/>
            <a:r>
              <a:rPr lang="en-US" sz="1000" b="1" dirty="0"/>
              <a:t>Chair: Pat Kinney</a:t>
            </a:r>
            <a:r>
              <a:rPr lang="en-US" sz="1000" dirty="0"/>
              <a:t>, Kinney Consulting</a:t>
            </a:r>
            <a:r>
              <a:rPr lang="en-US" sz="1000" b="1" dirty="0"/>
              <a:t>  </a:t>
            </a:r>
          </a:p>
        </p:txBody>
      </p:sp>
      <p:cxnSp>
        <p:nvCxnSpPr>
          <p:cNvPr id="5" name="_s1030"/>
          <p:cNvCxnSpPr>
            <a:cxnSpLocks noChangeShapeType="1"/>
          </p:cNvCxnSpPr>
          <p:nvPr/>
        </p:nvCxnSpPr>
        <p:spPr bwMode="auto">
          <a:xfrm rot="10800000">
            <a:off x="2917825" y="3363913"/>
            <a:ext cx="358775" cy="352425"/>
          </a:xfrm>
          <a:prstGeom prst="bentConnector2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106" name="_s1053"/>
          <p:cNvSpPr>
            <a:spLocks noChangeArrowheads="1"/>
          </p:cNvSpPr>
          <p:nvPr/>
        </p:nvSpPr>
        <p:spPr bwMode="auto">
          <a:xfrm>
            <a:off x="228600" y="4662488"/>
            <a:ext cx="2328863" cy="503237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tIns="0" rIns="0" bIns="0" anchor="ctr"/>
          <a:lstStyle/>
          <a:p>
            <a:pPr algn="ctr">
              <a:defRPr/>
            </a:pPr>
            <a:r>
              <a:rPr lang="en-US" sz="1000" b="1" dirty="0"/>
              <a:t>xxx</a:t>
            </a:r>
            <a:endParaRPr lang="de-DE" sz="1000" dirty="0"/>
          </a:p>
        </p:txBody>
      </p:sp>
      <p:cxnSp>
        <p:nvCxnSpPr>
          <p:cNvPr id="3107" name="_s1031"/>
          <p:cNvCxnSpPr>
            <a:cxnSpLocks noChangeShapeType="1"/>
          </p:cNvCxnSpPr>
          <p:nvPr/>
        </p:nvCxnSpPr>
        <p:spPr bwMode="auto">
          <a:xfrm flipV="1">
            <a:off x="2557463" y="3533775"/>
            <a:ext cx="358775" cy="1419225"/>
          </a:xfrm>
          <a:prstGeom prst="bentConnector2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08" name="_s1036"/>
          <p:cNvCxnSpPr>
            <a:cxnSpLocks noChangeShapeType="1"/>
          </p:cNvCxnSpPr>
          <p:nvPr/>
        </p:nvCxnSpPr>
        <p:spPr bwMode="auto">
          <a:xfrm flipV="1">
            <a:off x="2557463" y="3956050"/>
            <a:ext cx="360362" cy="414338"/>
          </a:xfrm>
          <a:prstGeom prst="bentConnector2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109" name="_s1053"/>
          <p:cNvSpPr>
            <a:spLocks noChangeArrowheads="1"/>
          </p:cNvSpPr>
          <p:nvPr/>
        </p:nvSpPr>
        <p:spPr bwMode="auto">
          <a:xfrm>
            <a:off x="228600" y="4033838"/>
            <a:ext cx="2328863" cy="538162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tIns="0" rIns="0" bIns="0" anchor="ctr"/>
          <a:lstStyle/>
          <a:p>
            <a:pPr algn="ctr"/>
            <a:r>
              <a:rPr lang="en-US" sz="1000" b="1" dirty="0"/>
              <a:t>TG4y Security Next Gen (SECN)</a:t>
            </a:r>
          </a:p>
          <a:p>
            <a:pPr algn="ctr"/>
            <a:r>
              <a:rPr lang="en-US" sz="1000" b="1" dirty="0"/>
              <a:t>Chair: Don Sturek, Itron</a:t>
            </a:r>
            <a:endParaRPr lang="de-DE" sz="1000" dirty="0"/>
          </a:p>
        </p:txBody>
      </p:sp>
      <p:cxnSp>
        <p:nvCxnSpPr>
          <p:cNvPr id="3110" name="_s1036"/>
          <p:cNvCxnSpPr>
            <a:cxnSpLocks noChangeShapeType="1"/>
          </p:cNvCxnSpPr>
          <p:nvPr/>
        </p:nvCxnSpPr>
        <p:spPr bwMode="auto">
          <a:xfrm flipV="1">
            <a:off x="2557463" y="5164138"/>
            <a:ext cx="360362" cy="414337"/>
          </a:xfrm>
          <a:prstGeom prst="bentConnector2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111" name="_s1053"/>
          <p:cNvSpPr>
            <a:spLocks noChangeArrowheads="1"/>
          </p:cNvSpPr>
          <p:nvPr/>
        </p:nvSpPr>
        <p:spPr bwMode="auto">
          <a:xfrm>
            <a:off x="228600" y="5262563"/>
            <a:ext cx="2328863" cy="538162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tIns="0" rIns="0" bIns="0" anchor="ctr"/>
          <a:lstStyle/>
          <a:p>
            <a:pPr algn="ctr"/>
            <a:r>
              <a:rPr lang="en-US" sz="1000" b="1" dirty="0"/>
              <a:t>TG9ma 802.15.9 Revision 1</a:t>
            </a:r>
          </a:p>
          <a:p>
            <a:pPr algn="ctr"/>
            <a:r>
              <a:rPr lang="en-US" sz="1000" b="1" dirty="0"/>
              <a:t>Chair: Tero Kivinen, Self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4"/>
          <p:cNvSpPr>
            <a:spLocks noGrp="1"/>
          </p:cNvSpPr>
          <p:nvPr>
            <p:ph type="dt" sz="quarter" idx="10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400"/>
              <a:t>July 2020</a:t>
            </a:r>
          </a:p>
        </p:txBody>
      </p:sp>
      <p:sp>
        <p:nvSpPr>
          <p:cNvPr id="4099" name="Footer Placeholder 5"/>
          <p:cNvSpPr>
            <a:spLocks noGrp="1"/>
          </p:cNvSpPr>
          <p:nvPr>
            <p:ph type="ftr" sz="quarter" idx="1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200"/>
              <a:t>Robert F. Heile, Wireless Communications Consulting</a:t>
            </a:r>
          </a:p>
        </p:txBody>
      </p:sp>
      <p:sp>
        <p:nvSpPr>
          <p:cNvPr id="4100" name="Slide Number Placeholder 6"/>
          <p:cNvSpPr>
            <a:spLocks noGrp="1"/>
          </p:cNvSpPr>
          <p:nvPr>
            <p:ph type="sldNum" sz="quarter" idx="12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defRPr/>
            </a:pPr>
            <a:r>
              <a:rPr lang="en-US" sz="1200"/>
              <a:t>Slide </a:t>
            </a:r>
            <a:fld id="{C952AF60-2FD2-4EA3-848D-19295E5BDB36}" type="slidenum">
              <a:rPr lang="en-US" sz="1200" smtClean="0"/>
              <a:pPr>
                <a:defRPr/>
              </a:pPr>
              <a:t>3</a:t>
            </a:fld>
            <a:endParaRPr lang="en-US" sz="1200"/>
          </a:p>
        </p:txBody>
      </p:sp>
      <p:sp>
        <p:nvSpPr>
          <p:cNvPr id="4101" name="Rectangle 4"/>
          <p:cNvSpPr>
            <a:spLocks noGrp="1" noChangeArrowheads="1"/>
          </p:cNvSpPr>
          <p:nvPr>
            <p:ph type="title"/>
          </p:nvPr>
        </p:nvSpPr>
        <p:spPr>
          <a:xfrm>
            <a:off x="655637" y="349250"/>
            <a:ext cx="8077200" cy="1066800"/>
          </a:xfrm>
        </p:spPr>
        <p:txBody>
          <a:bodyPr/>
          <a:lstStyle/>
          <a:p>
            <a:pPr>
              <a:defRPr/>
            </a:pPr>
            <a:r>
              <a:rPr lang="en-US" sz="3200" dirty="0"/>
              <a:t>Session Objectives July 13-17, 2020</a:t>
            </a:r>
          </a:p>
        </p:txBody>
      </p:sp>
      <p:sp>
        <p:nvSpPr>
          <p:cNvPr id="5126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96875" y="1144588"/>
            <a:ext cx="8594725" cy="5287963"/>
          </a:xfrm>
        </p:spPr>
        <p:txBody>
          <a:bodyPr/>
          <a:lstStyle/>
          <a:p>
            <a:pPr marL="609600" indent="-609600" fontAlgn="b">
              <a:lnSpc>
                <a:spcPct val="80000"/>
              </a:lnSpc>
              <a:buFontTx/>
              <a:buNone/>
              <a:defRPr/>
            </a:pPr>
            <a:r>
              <a:rPr lang="en-US" sz="2400" kern="1200" dirty="0">
                <a:latin typeface="Arial Rounded MT Bold" pitchFamily="34" charset="0"/>
                <a:cs typeface="Arial" charset="0"/>
              </a:rPr>
              <a:t>TASK GROUP 4y –Security Next Generation (SECN)</a:t>
            </a:r>
          </a:p>
          <a:p>
            <a:pPr marL="685800" indent="-381000" fontAlgn="b">
              <a:lnSpc>
                <a:spcPct val="80000"/>
              </a:lnSpc>
              <a:buFontTx/>
              <a:buAutoNum type="arabicPeriod"/>
              <a:defRPr/>
            </a:pPr>
            <a:r>
              <a:rPr lang="en-US" sz="2200" dirty="0">
                <a:latin typeface="Arial Rounded MT Bold" pitchFamily="34" charset="0"/>
                <a:ea typeface="ＭＳ Ｐゴシック" pitchFamily="34" charset="-128"/>
                <a:cs typeface="Arial" pitchFamily="34" charset="0"/>
              </a:rPr>
              <a:t>Continue comment resolution</a:t>
            </a:r>
          </a:p>
          <a:p>
            <a:pPr marL="685800" indent="-381000" fontAlgn="b">
              <a:lnSpc>
                <a:spcPct val="80000"/>
              </a:lnSpc>
              <a:spcAft>
                <a:spcPts val="1200"/>
              </a:spcAft>
              <a:buFontTx/>
              <a:buAutoNum type="arabicPeriod"/>
              <a:defRPr/>
            </a:pPr>
            <a:r>
              <a:rPr lang="en-US" sz="2200" dirty="0">
                <a:latin typeface="Arial Rounded MT Bold" pitchFamily="34" charset="0"/>
                <a:ea typeface="ＭＳ Ｐゴシック" pitchFamily="34" charset="-128"/>
                <a:cs typeface="Arial" pitchFamily="34" charset="0"/>
              </a:rPr>
              <a:t>Create CRG for continued comment resolution</a:t>
            </a:r>
          </a:p>
          <a:p>
            <a:pPr marL="609600" indent="-609600" fontAlgn="b">
              <a:spcBef>
                <a:spcPts val="0"/>
              </a:spcBef>
              <a:buFontTx/>
              <a:buNone/>
              <a:defRPr/>
            </a:pPr>
            <a:r>
              <a:rPr lang="en-US" sz="2400" dirty="0">
                <a:latin typeface="Arial Rounded MT Bold" pitchFamily="34" charset="0"/>
                <a:ea typeface="ＭＳ Ｐゴシック" pitchFamily="34" charset="-128"/>
                <a:cs typeface="Arial" pitchFamily="34" charset="0"/>
              </a:rPr>
              <a:t>TASK GROUP 15.4md –Revision 4 </a:t>
            </a:r>
            <a:r>
              <a:rPr lang="en-US" sz="2200" dirty="0">
                <a:latin typeface="Arial Rounded MT Bold" pitchFamily="34" charset="0"/>
                <a:ea typeface="ＭＳ Ｐゴシック" pitchFamily="34" charset="-128"/>
                <a:cs typeface="Arial" pitchFamily="34" charset="0"/>
              </a:rPr>
              <a:t>(not meeting)</a:t>
            </a:r>
          </a:p>
          <a:p>
            <a:pPr marL="685800" indent="-403225" fontAlgn="b">
              <a:spcBef>
                <a:spcPts val="0"/>
              </a:spcBef>
              <a:buFont typeface="Times New Roman" pitchFamily="18" charset="0"/>
              <a:buAutoNum type="arabicPeriod"/>
              <a:defRPr/>
            </a:pPr>
            <a:r>
              <a:rPr lang="en-US" sz="2200" dirty="0">
                <a:latin typeface="Arial Rounded MT Bold" pitchFamily="34" charset="0"/>
                <a:ea typeface="ＭＳ Ｐゴシック" pitchFamily="34" charset="-128"/>
                <a:cs typeface="Arial" pitchFamily="34" charset="0"/>
              </a:rPr>
              <a:t>SASB: approved</a:t>
            </a:r>
          </a:p>
          <a:p>
            <a:pPr marL="685800" indent="-403225" fontAlgn="b">
              <a:spcBef>
                <a:spcPts val="0"/>
              </a:spcBef>
              <a:spcAft>
                <a:spcPts val="1200"/>
              </a:spcAft>
              <a:buFont typeface="Times New Roman" pitchFamily="18" charset="0"/>
              <a:buAutoNum type="arabicPeriod"/>
              <a:defRPr/>
            </a:pPr>
            <a:r>
              <a:rPr lang="en-US" sz="2200" dirty="0">
                <a:latin typeface="Arial Rounded MT Bold" pitchFamily="34" charset="0"/>
                <a:ea typeface="ＭＳ Ｐゴシック" pitchFamily="34" charset="-128"/>
                <a:cs typeface="Arial" pitchFamily="34" charset="0"/>
              </a:rPr>
              <a:t>Publication: SA Editor looking to merge 15.4w and 15.4z into revision 4 to save time</a:t>
            </a:r>
          </a:p>
          <a:p>
            <a:pPr marL="609600" indent="-609600" fontAlgn="b">
              <a:lnSpc>
                <a:spcPct val="80000"/>
              </a:lnSpc>
              <a:buNone/>
              <a:defRPr/>
            </a:pPr>
            <a:r>
              <a:rPr lang="en-US" sz="2400" dirty="0">
                <a:latin typeface="Arial Rounded MT Bold" pitchFamily="34" charset="0"/>
                <a:ea typeface="ＭＳ Ｐゴシック" pitchFamily="34" charset="-128"/>
                <a:cs typeface="Arial" pitchFamily="34" charset="0"/>
              </a:rPr>
              <a:t>TASK GROUP 4w –LPWA Enhancements to LECIM PHYs </a:t>
            </a:r>
            <a:r>
              <a:rPr lang="en-US" sz="2200" dirty="0">
                <a:latin typeface="Arial Rounded MT Bold" pitchFamily="34" charset="0"/>
                <a:ea typeface="ＭＳ Ｐゴシック" pitchFamily="34" charset="-128"/>
                <a:cs typeface="Arial" pitchFamily="34" charset="0"/>
              </a:rPr>
              <a:t>(not meeting)</a:t>
            </a:r>
          </a:p>
          <a:p>
            <a:pPr marL="685800" indent="-381000" fontAlgn="b">
              <a:lnSpc>
                <a:spcPct val="80000"/>
              </a:lnSpc>
              <a:buFontTx/>
              <a:buAutoNum type="arabicPeriod"/>
              <a:defRPr/>
            </a:pPr>
            <a:r>
              <a:rPr lang="en-US" sz="2200" dirty="0">
                <a:latin typeface="Arial Rounded MT Bold" pitchFamily="34" charset="0"/>
                <a:ea typeface="ＭＳ Ｐゴシック" pitchFamily="34" charset="-128"/>
                <a:cs typeface="Arial" pitchFamily="34" charset="0"/>
              </a:rPr>
              <a:t>SASB: Approved</a:t>
            </a:r>
          </a:p>
          <a:p>
            <a:pPr marL="685800" indent="-381000" fontAlgn="b">
              <a:lnSpc>
                <a:spcPct val="80000"/>
              </a:lnSpc>
              <a:buFontTx/>
              <a:buAutoNum type="arabicPeriod"/>
              <a:defRPr/>
            </a:pPr>
            <a:r>
              <a:rPr lang="en-US" sz="2200" dirty="0">
                <a:latin typeface="Arial Rounded MT Bold" pitchFamily="34" charset="0"/>
                <a:ea typeface="ＭＳ Ｐゴシック" pitchFamily="34" charset="-128"/>
                <a:cs typeface="Arial" pitchFamily="34" charset="0"/>
              </a:rPr>
              <a:t>Publication: see 15.4md</a:t>
            </a:r>
            <a:endParaRPr lang="en-US" sz="1000" dirty="0">
              <a:latin typeface="Arial Rounded MT Bold" pitchFamily="34" charset="0"/>
              <a:ea typeface="ＭＳ Ｐゴシック" pitchFamily="34" charset="-128"/>
              <a:cs typeface="Arial" pitchFamily="34" charset="0"/>
            </a:endParaRPr>
          </a:p>
          <a:p>
            <a:pPr marL="609600" indent="-609600" fontAlgn="b">
              <a:lnSpc>
                <a:spcPct val="80000"/>
              </a:lnSpc>
              <a:buFontTx/>
              <a:buAutoNum type="arabicPeriod"/>
              <a:defRPr/>
            </a:pPr>
            <a:endParaRPr lang="en-US" sz="800" kern="1200" dirty="0">
              <a:latin typeface="Arial Rounded MT Bold" pitchFamily="34" charset="0"/>
              <a:cs typeface="Arial" charset="0"/>
            </a:endParaRPr>
          </a:p>
          <a:p>
            <a:pPr marL="609600" indent="-609600" fontAlgn="b">
              <a:lnSpc>
                <a:spcPct val="80000"/>
              </a:lnSpc>
              <a:buNone/>
              <a:defRPr/>
            </a:pPr>
            <a:r>
              <a:rPr lang="en-US" sz="2400" kern="1200" dirty="0">
                <a:latin typeface="Arial Rounded MT Bold" pitchFamily="34" charset="0"/>
                <a:cs typeface="Arial" charset="0"/>
              </a:rPr>
              <a:t>TASK GROUP 4z –Enhanced Impulse Radio (EIR)</a:t>
            </a:r>
            <a:r>
              <a:rPr lang="en-US" sz="2400" dirty="0">
                <a:latin typeface="Arial Rounded MT Bold" pitchFamily="34" charset="0"/>
                <a:ea typeface="ＭＳ Ｐゴシック" pitchFamily="34" charset="-128"/>
                <a:cs typeface="Arial" pitchFamily="34" charset="0"/>
              </a:rPr>
              <a:t> </a:t>
            </a:r>
            <a:r>
              <a:rPr lang="en-US" sz="2200" dirty="0">
                <a:latin typeface="Arial Rounded MT Bold" pitchFamily="34" charset="0"/>
                <a:ea typeface="ＭＳ Ｐゴシック" pitchFamily="34" charset="-128"/>
                <a:cs typeface="Arial" pitchFamily="34" charset="0"/>
              </a:rPr>
              <a:t>(not meeting)</a:t>
            </a:r>
            <a:endParaRPr lang="en-US" sz="2200" kern="1200" dirty="0">
              <a:latin typeface="Arial Rounded MT Bold" pitchFamily="34" charset="0"/>
              <a:cs typeface="Arial" charset="0"/>
            </a:endParaRPr>
          </a:p>
          <a:p>
            <a:pPr marL="685800" indent="-381000" fontAlgn="b">
              <a:lnSpc>
                <a:spcPct val="80000"/>
              </a:lnSpc>
              <a:buFontTx/>
              <a:buAutoNum type="arabicPeriod"/>
              <a:defRPr/>
            </a:pPr>
            <a:r>
              <a:rPr lang="en-US" sz="2200" dirty="0">
                <a:latin typeface="Arial Rounded MT Bold" pitchFamily="34" charset="0"/>
                <a:ea typeface="ＭＳ Ｐゴシック" pitchFamily="34" charset="-128"/>
                <a:cs typeface="Arial" pitchFamily="34" charset="0"/>
              </a:rPr>
              <a:t>SASB: Approved</a:t>
            </a:r>
          </a:p>
          <a:p>
            <a:pPr marL="685800" indent="-381000" fontAlgn="b">
              <a:lnSpc>
                <a:spcPct val="80000"/>
              </a:lnSpc>
              <a:buFontTx/>
              <a:buAutoNum type="arabicPeriod"/>
              <a:defRPr/>
            </a:pPr>
            <a:r>
              <a:rPr lang="en-US" sz="2200" dirty="0">
                <a:latin typeface="Arial Rounded MT Bold" pitchFamily="34" charset="0"/>
                <a:ea typeface="ＭＳ Ｐゴシック" pitchFamily="34" charset="-128"/>
                <a:cs typeface="Arial" pitchFamily="34" charset="0"/>
              </a:rPr>
              <a:t>Publication: see 15.4md</a:t>
            </a:r>
            <a:endParaRPr lang="en-US" sz="1000" dirty="0">
              <a:latin typeface="Arial Rounded MT Bold" pitchFamily="34" charset="0"/>
              <a:ea typeface="ＭＳ Ｐゴシック" pitchFamily="34" charset="-128"/>
              <a:cs typeface="Arial" pitchFamily="34" charset="0"/>
            </a:endParaRPr>
          </a:p>
        </p:txBody>
      </p:sp>
      <p:sp>
        <p:nvSpPr>
          <p:cNvPr id="3" name="AutoShape 2" descr="2520540b.jpg">
            <a:extLst>
              <a:ext uri="{FF2B5EF4-FFF2-40B4-BE49-F238E27FC236}">
                <a16:creationId xmlns:a16="http://schemas.microsoft.com/office/drawing/2014/main" id="{8AD9B11F-031B-3342-99A6-AA934806DF7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92075" y="-455613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AutoShape 3" descr="2520541b.jpg">
            <a:extLst>
              <a:ext uri="{FF2B5EF4-FFF2-40B4-BE49-F238E27FC236}">
                <a16:creationId xmlns:a16="http://schemas.microsoft.com/office/drawing/2014/main" id="{D86DF105-8C99-854C-9E2F-BC3E7A659D7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92075" y="1004888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4" descr="2520542a.jpg">
            <a:extLst>
              <a:ext uri="{FF2B5EF4-FFF2-40B4-BE49-F238E27FC236}">
                <a16:creationId xmlns:a16="http://schemas.microsoft.com/office/drawing/2014/main" id="{741C0811-CF1C-D04D-A683-066B33B1992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92075" y="118745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4"/>
          <p:cNvSpPr>
            <a:spLocks noGrp="1"/>
          </p:cNvSpPr>
          <p:nvPr>
            <p:ph type="dt" sz="quarter" idx="10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400"/>
              <a:t>July 2020</a:t>
            </a:r>
          </a:p>
        </p:txBody>
      </p:sp>
      <p:sp>
        <p:nvSpPr>
          <p:cNvPr id="5123" name="Footer Placeholder 5"/>
          <p:cNvSpPr>
            <a:spLocks noGrp="1"/>
          </p:cNvSpPr>
          <p:nvPr>
            <p:ph type="ftr" sz="quarter" idx="1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200"/>
              <a:t>Robert F. Heile, Wireless Communications Consulting</a:t>
            </a:r>
          </a:p>
        </p:txBody>
      </p:sp>
      <p:sp>
        <p:nvSpPr>
          <p:cNvPr id="5124" name="Slide Number Placeholder 6"/>
          <p:cNvSpPr>
            <a:spLocks noGrp="1"/>
          </p:cNvSpPr>
          <p:nvPr>
            <p:ph type="sldNum" sz="quarter" idx="12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defRPr/>
            </a:pPr>
            <a:r>
              <a:rPr lang="en-US" sz="1200"/>
              <a:t>Slide </a:t>
            </a:r>
            <a:fld id="{760DFE03-2914-4784-B9E1-2A9209C57472}" type="slidenum">
              <a:rPr lang="en-US" sz="1200" smtClean="0"/>
              <a:pPr>
                <a:defRPr/>
              </a:pPr>
              <a:t>4</a:t>
            </a:fld>
            <a:endParaRPr lang="en-US" sz="1200"/>
          </a:p>
        </p:txBody>
      </p:sp>
      <p:sp>
        <p:nvSpPr>
          <p:cNvPr id="5125" name="Rectangle 4"/>
          <p:cNvSpPr>
            <a:spLocks noGrp="1" noChangeArrowheads="1"/>
          </p:cNvSpPr>
          <p:nvPr>
            <p:ph type="title"/>
          </p:nvPr>
        </p:nvSpPr>
        <p:spPr>
          <a:xfrm>
            <a:off x="661851" y="593725"/>
            <a:ext cx="7772400" cy="701675"/>
          </a:xfrm>
        </p:spPr>
        <p:txBody>
          <a:bodyPr/>
          <a:lstStyle/>
          <a:p>
            <a:pPr>
              <a:defRPr/>
            </a:pPr>
            <a:r>
              <a:rPr lang="en-US" sz="3200" dirty="0"/>
              <a:t>Session Objectives July 13-17, 2020</a:t>
            </a:r>
          </a:p>
        </p:txBody>
      </p:sp>
      <p:sp>
        <p:nvSpPr>
          <p:cNvPr id="5126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80850" y="1124903"/>
            <a:ext cx="8863149" cy="5275897"/>
          </a:xfrm>
        </p:spPr>
        <p:txBody>
          <a:bodyPr/>
          <a:lstStyle/>
          <a:p>
            <a:pPr marL="0" indent="0" fontAlgn="b">
              <a:spcBef>
                <a:spcPts val="0"/>
              </a:spcBef>
              <a:buFontTx/>
              <a:buNone/>
              <a:defRPr/>
            </a:pPr>
            <a:endParaRPr lang="en-US" sz="800" dirty="0">
              <a:latin typeface="Arial Rounded MT Bold" pitchFamily="34" charset="0"/>
              <a:cs typeface="Arial" charset="0"/>
            </a:endParaRPr>
          </a:p>
          <a:p>
            <a:pPr marL="0" indent="0" fontAlgn="b">
              <a:spcBef>
                <a:spcPts val="0"/>
              </a:spcBef>
              <a:buFontTx/>
              <a:buNone/>
              <a:defRPr/>
            </a:pPr>
            <a:r>
              <a:rPr lang="en-US" sz="2400" dirty="0">
                <a:latin typeface="Arial Rounded MT Bold" pitchFamily="34" charset="0"/>
                <a:cs typeface="Arial" charset="0"/>
              </a:rPr>
              <a:t>TASK GROUP-9ma 15.9 Revision 1</a:t>
            </a:r>
          </a:p>
          <a:p>
            <a:pPr marL="739775" lvl="2" indent="-406400" fontAlgn="b">
              <a:spcBef>
                <a:spcPts val="0"/>
              </a:spcBef>
              <a:buFont typeface="Times New Roman" pitchFamily="18" charset="0"/>
              <a:buAutoNum type="arabicPeriod"/>
              <a:defRPr/>
            </a:pPr>
            <a:r>
              <a:rPr lang="en-US" sz="2200" dirty="0">
                <a:latin typeface="Arial Rounded MT Bold" pitchFamily="34" charset="0"/>
                <a:cs typeface="Arial" charset="0"/>
              </a:rPr>
              <a:t>Start letter ballot.</a:t>
            </a:r>
          </a:p>
          <a:p>
            <a:pPr marL="739775" lvl="2" indent="-406400" fontAlgn="b">
              <a:spcBef>
                <a:spcPts val="0"/>
              </a:spcBef>
              <a:spcAft>
                <a:spcPts val="600"/>
              </a:spcAft>
              <a:buFont typeface="Times New Roman" pitchFamily="18" charset="0"/>
              <a:buAutoNum type="arabicPeriod"/>
              <a:defRPr/>
            </a:pPr>
            <a:r>
              <a:rPr lang="en-US" sz="2200" dirty="0">
                <a:latin typeface="Arial Rounded MT Bold" pitchFamily="34" charset="0"/>
                <a:cs typeface="Arial" charset="0"/>
              </a:rPr>
              <a:t>Form CRG</a:t>
            </a:r>
            <a:endParaRPr lang="en-US" sz="2200" dirty="0">
              <a:solidFill>
                <a:srgbClr val="000000"/>
              </a:solidFill>
              <a:latin typeface="Arial Rounded MT Bold" pitchFamily="34" charset="0"/>
              <a:ea typeface="ＭＳ Ｐゴシック" pitchFamily="34" charset="-128"/>
              <a:cs typeface="Arial" pitchFamily="34" charset="0"/>
            </a:endParaRPr>
          </a:p>
          <a:p>
            <a:pPr marL="0" indent="0" fontAlgn="b">
              <a:lnSpc>
                <a:spcPct val="80000"/>
              </a:lnSpc>
              <a:buFontTx/>
              <a:buNone/>
              <a:defRPr/>
            </a:pPr>
            <a:r>
              <a:rPr lang="en-US" sz="2200" dirty="0">
                <a:latin typeface="Arial Rounded MT Bold" pitchFamily="34" charset="0"/>
                <a:ea typeface="ＭＳ Ｐゴシック" pitchFamily="34" charset="-128"/>
                <a:cs typeface="Times New Roman" pitchFamily="18" charset="0"/>
              </a:rPr>
              <a:t>TASK GROUP 12 -15.4 Upper Layer Interface (ULI)</a:t>
            </a:r>
            <a:r>
              <a:rPr lang="en-US" sz="2400" dirty="0">
                <a:solidFill>
                  <a:srgbClr val="000000"/>
                </a:solidFill>
                <a:latin typeface="Arial Rounded MT Bold" pitchFamily="34" charset="0"/>
                <a:ea typeface="ＭＳ Ｐゴシック" pitchFamily="34" charset="-128"/>
                <a:cs typeface="Arial" pitchFamily="34" charset="0"/>
              </a:rPr>
              <a:t> </a:t>
            </a:r>
          </a:p>
          <a:p>
            <a:pPr marL="803275" indent="-338138" fontAlgn="b">
              <a:lnSpc>
                <a:spcPct val="80000"/>
              </a:lnSpc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sz="2200" dirty="0">
                <a:solidFill>
                  <a:srgbClr val="000000"/>
                </a:solidFill>
                <a:latin typeface="Arial Rounded MT Bold" pitchFamily="34" charset="0"/>
                <a:ea typeface="ＭＳ Ｐゴシック" pitchFamily="34" charset="-128"/>
                <a:cs typeface="Arial" pitchFamily="34" charset="0"/>
              </a:rPr>
              <a:t>(Not meeting this session)</a:t>
            </a:r>
            <a:endParaRPr lang="en-US" sz="2200" dirty="0">
              <a:latin typeface="Arial Rounded MT Bold" pitchFamily="34" charset="0"/>
              <a:ea typeface="ＭＳ Ｐゴシック" pitchFamily="34" charset="-128"/>
              <a:cs typeface="Times New Roman" pitchFamily="18" charset="0"/>
            </a:endParaRPr>
          </a:p>
          <a:p>
            <a:pPr marL="0" indent="0" fontAlgn="b">
              <a:lnSpc>
                <a:spcPct val="80000"/>
              </a:lnSpc>
              <a:buFontTx/>
              <a:buNone/>
              <a:defRPr/>
            </a:pPr>
            <a:r>
              <a:rPr lang="en-US" sz="2400" dirty="0">
                <a:latin typeface="Arial Rounded MT Bold" pitchFamily="34" charset="0"/>
                <a:ea typeface="ＭＳ Ｐゴシック" pitchFamily="34" charset="-128"/>
                <a:cs typeface="Times New Roman" pitchFamily="18" charset="0"/>
              </a:rPr>
              <a:t>TASK GROUP 13 –Multi Gigabit/sec OWC</a:t>
            </a:r>
          </a:p>
          <a:p>
            <a:pPr marL="742950" lvl="2" indent="-400050" fontAlgn="b">
              <a:spcBef>
                <a:spcPct val="0"/>
              </a:spcBef>
              <a:spcAft>
                <a:spcPts val="300"/>
              </a:spcAft>
              <a:buFontTx/>
              <a:buAutoNum type="arabicPeriod"/>
              <a:defRPr/>
            </a:pPr>
            <a:r>
              <a:rPr lang="en-US" sz="2200" dirty="0">
                <a:solidFill>
                  <a:srgbClr val="000000"/>
                </a:solidFill>
                <a:latin typeface="Arial Rounded MT Bold" pitchFamily="34" charset="0"/>
                <a:ea typeface="ＭＳ Ｐゴシック" pitchFamily="34" charset="-128"/>
                <a:cs typeface="Arial" pitchFamily="34" charset="0"/>
              </a:rPr>
              <a:t>Review comment resolution</a:t>
            </a:r>
          </a:p>
          <a:p>
            <a:pPr marL="742950" lvl="2" indent="-400050" fontAlgn="b">
              <a:spcBef>
                <a:spcPct val="0"/>
              </a:spcBef>
              <a:spcAft>
                <a:spcPts val="300"/>
              </a:spcAft>
              <a:buFontTx/>
              <a:buAutoNum type="arabicPeriod"/>
              <a:defRPr/>
            </a:pPr>
            <a:r>
              <a:rPr lang="en-US" sz="2200" dirty="0">
                <a:solidFill>
                  <a:srgbClr val="000000"/>
                </a:solidFill>
                <a:latin typeface="Arial Rounded MT Bold" pitchFamily="34" charset="0"/>
                <a:ea typeface="ＭＳ Ｐゴシック" pitchFamily="34" charset="-128"/>
                <a:cs typeface="Arial" pitchFamily="34" charset="0"/>
              </a:rPr>
              <a:t>Decide if draft is ready for SA ballot</a:t>
            </a:r>
          </a:p>
          <a:p>
            <a:pPr marL="742950" lvl="2" indent="-400050" fontAlgn="b">
              <a:spcBef>
                <a:spcPct val="0"/>
              </a:spcBef>
              <a:spcAft>
                <a:spcPts val="600"/>
              </a:spcAft>
              <a:buFontTx/>
              <a:buAutoNum type="arabicPeriod"/>
              <a:defRPr/>
            </a:pPr>
            <a:r>
              <a:rPr lang="en-US" sz="2200" dirty="0">
                <a:solidFill>
                  <a:srgbClr val="000000"/>
                </a:solidFill>
                <a:latin typeface="Arial Rounded MT Bold" pitchFamily="34" charset="0"/>
                <a:ea typeface="ＭＳ Ｐゴシック" pitchFamily="34" charset="-128"/>
                <a:cs typeface="Arial" pitchFamily="34" charset="0"/>
              </a:rPr>
              <a:t>Move draft to the SA ballot if read</a:t>
            </a:r>
          </a:p>
          <a:p>
            <a:pPr marL="0" indent="0" fontAlgn="b">
              <a:lnSpc>
                <a:spcPct val="80000"/>
              </a:lnSpc>
              <a:buFontTx/>
              <a:buNone/>
              <a:defRPr/>
            </a:pPr>
            <a:r>
              <a:rPr lang="en-US" sz="2400" dirty="0">
                <a:latin typeface="Arial Rounded MT Bold" pitchFamily="34" charset="0"/>
                <a:ea typeface="ＭＳ Ｐゴシック" pitchFamily="34" charset="-128"/>
                <a:cs typeface="Times New Roman" pitchFamily="18" charset="0"/>
              </a:rPr>
              <a:t>TASK GROUP 16t –Licensed Narrowband</a:t>
            </a:r>
          </a:p>
          <a:p>
            <a:pPr marL="803275" indent="-454025" fontAlgn="b">
              <a:lnSpc>
                <a:spcPct val="80000"/>
              </a:lnSpc>
              <a:buFont typeface="+mj-lt"/>
              <a:buAutoNum type="arabicPeriod"/>
              <a:defRPr/>
            </a:pPr>
            <a:r>
              <a:rPr lang="en-US" sz="2200" dirty="0">
                <a:solidFill>
                  <a:srgbClr val="000000"/>
                </a:solidFill>
                <a:latin typeface="Arial Rounded MT Bold" pitchFamily="34" charset="0"/>
                <a:ea typeface="ＭＳ Ｐゴシック" pitchFamily="34" charset="-128"/>
                <a:cs typeface="Arial" pitchFamily="34" charset="0"/>
              </a:rPr>
              <a:t>Continue development of System Requirements document</a:t>
            </a:r>
          </a:p>
          <a:p>
            <a:pPr marL="803275" indent="-454025" fontAlgn="b">
              <a:lnSpc>
                <a:spcPct val="80000"/>
              </a:lnSpc>
              <a:buFont typeface="+mj-lt"/>
              <a:buAutoNum type="arabicPeriod"/>
              <a:defRPr/>
            </a:pPr>
            <a:r>
              <a:rPr lang="en-US" sz="2200" dirty="0">
                <a:solidFill>
                  <a:srgbClr val="000000"/>
                </a:solidFill>
                <a:latin typeface="Arial Rounded MT Bold" pitchFamily="34" charset="0"/>
                <a:ea typeface="ＭＳ Ｐゴシック" pitchFamily="34" charset="-128"/>
                <a:cs typeface="Arial" pitchFamily="34" charset="0"/>
              </a:rPr>
              <a:t>Amend the PAR of 802.15.16t to remove the limitation to TDD spectrum</a:t>
            </a:r>
            <a:endParaRPr lang="en-US" sz="2200" dirty="0">
              <a:latin typeface="Arial Rounded MT Bold" pitchFamily="34" charset="0"/>
              <a:cs typeface="Arial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5"/>
          <p:cNvSpPr>
            <a:spLocks noGrp="1"/>
          </p:cNvSpPr>
          <p:nvPr>
            <p:ph type="dt" sz="quarter" idx="10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400"/>
              <a:t>July 2020</a:t>
            </a:r>
          </a:p>
        </p:txBody>
      </p:sp>
      <p:sp>
        <p:nvSpPr>
          <p:cNvPr id="7171" name="Footer Placeholder 6"/>
          <p:cNvSpPr>
            <a:spLocks noGrp="1"/>
          </p:cNvSpPr>
          <p:nvPr>
            <p:ph type="ftr" sz="quarter" idx="1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200"/>
              <a:t>Robert F. Heile, Wireless Communications Consulting</a:t>
            </a:r>
          </a:p>
        </p:txBody>
      </p:sp>
      <p:sp>
        <p:nvSpPr>
          <p:cNvPr id="7172" name="Slide Number Placeholder 7"/>
          <p:cNvSpPr>
            <a:spLocks noGrp="1"/>
          </p:cNvSpPr>
          <p:nvPr>
            <p:ph type="sldNum" sz="quarter" idx="12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defRPr/>
            </a:pPr>
            <a:r>
              <a:rPr lang="en-US" sz="1200"/>
              <a:t>Slide </a:t>
            </a:r>
            <a:fld id="{5A265F72-EDBC-4F1B-B408-4167E90A375A}" type="slidenum">
              <a:rPr lang="en-US" sz="1200" smtClean="0"/>
              <a:pPr>
                <a:defRPr/>
              </a:pPr>
              <a:t>5</a:t>
            </a:fld>
            <a:endParaRPr lang="en-US" sz="1200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/>
          </p:nvPr>
        </p:nvSpPr>
        <p:spPr>
          <a:xfrm>
            <a:off x="674077" y="570279"/>
            <a:ext cx="7772400" cy="509589"/>
          </a:xfrm>
        </p:spPr>
        <p:txBody>
          <a:bodyPr/>
          <a:lstStyle/>
          <a:p>
            <a:pPr>
              <a:defRPr/>
            </a:pPr>
            <a:r>
              <a:rPr lang="en-US" sz="3200" dirty="0"/>
              <a:t>Session Objectives July 13-17, 2020</a:t>
            </a:r>
          </a:p>
        </p:txBody>
      </p:sp>
      <p:sp>
        <p:nvSpPr>
          <p:cNvPr id="7174" name="Rectangle 4"/>
          <p:cNvSpPr>
            <a:spLocks noChangeArrowheads="1"/>
          </p:cNvSpPr>
          <p:nvPr/>
        </p:nvSpPr>
        <p:spPr bwMode="auto">
          <a:xfrm>
            <a:off x="990600" y="1752600"/>
            <a:ext cx="7696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marL="990600" lvl="1" indent="-533400" fontAlgn="b">
              <a:spcBef>
                <a:spcPct val="20000"/>
              </a:spcBef>
              <a:buFontTx/>
              <a:buAutoNum type="arabicPeriod"/>
              <a:defRPr/>
            </a:pPr>
            <a:endParaRPr lang="en-US" sz="2400">
              <a:solidFill>
                <a:srgbClr val="000000"/>
              </a:solidFill>
              <a:latin typeface="Arial Rounded MT Bold" charset="0"/>
              <a:ea typeface="ＭＳ Ｐゴシック" charset="0"/>
              <a:cs typeface="Arial" charset="0"/>
            </a:endParaRPr>
          </a:p>
          <a:p>
            <a:pPr marL="609600" indent="-609600" fontAlgn="b">
              <a:spcBef>
                <a:spcPct val="20000"/>
              </a:spcBef>
              <a:defRPr/>
            </a:pPr>
            <a:endParaRPr lang="en-US" sz="2400">
              <a:latin typeface="Arial Rounded MT Bold" charset="0"/>
              <a:ea typeface="ＭＳ Ｐゴシック" charset="0"/>
              <a:cs typeface="Arial" charset="0"/>
            </a:endParaRPr>
          </a:p>
        </p:txBody>
      </p:sp>
      <p:sp>
        <p:nvSpPr>
          <p:cNvPr id="2" name="Text Placeholder 1"/>
          <p:cNvSpPr>
            <a:spLocks noGrp="1"/>
          </p:cNvSpPr>
          <p:nvPr>
            <p:ph type="body" sz="half" idx="1"/>
          </p:nvPr>
        </p:nvSpPr>
        <p:spPr>
          <a:xfrm>
            <a:off x="96227" y="1079868"/>
            <a:ext cx="8928100" cy="4921251"/>
          </a:xfrm>
        </p:spPr>
        <p:txBody>
          <a:bodyPr/>
          <a:lstStyle/>
          <a:p>
            <a:pPr marL="0" indent="0" fontAlgn="b">
              <a:lnSpc>
                <a:spcPct val="80000"/>
              </a:lnSpc>
              <a:buNone/>
              <a:defRPr/>
            </a:pPr>
            <a:r>
              <a:rPr lang="en-US" sz="2200" dirty="0">
                <a:latin typeface="Arial Rounded MT Bold" pitchFamily="34" charset="0"/>
                <a:ea typeface="ＭＳ Ｐゴシック" pitchFamily="34" charset="-128"/>
                <a:cs typeface="Times New Roman" pitchFamily="18" charset="0"/>
              </a:rPr>
              <a:t>TASK GROUP 22 -15.22.3 </a:t>
            </a:r>
            <a:r>
              <a:rPr lang="en-US" sz="2400" dirty="0">
                <a:latin typeface="Arial Rounded MT Bold" pitchFamily="34" charset="0"/>
                <a:ea typeface="ＭＳ Ｐゴシック" pitchFamily="34" charset="-128"/>
                <a:cs typeface="Times New Roman" pitchFamily="18" charset="0"/>
              </a:rPr>
              <a:t>Spectrum Characterization and Occupancy Sensing (SCOC):</a:t>
            </a:r>
          </a:p>
          <a:p>
            <a:pPr marL="803275" indent="-454025" fontAlgn="b">
              <a:lnSpc>
                <a:spcPct val="80000"/>
              </a:lnSpc>
              <a:buFont typeface="+mj-lt"/>
              <a:buAutoNum type="arabicPeriod"/>
              <a:defRPr/>
            </a:pPr>
            <a:r>
              <a:rPr lang="en-US" sz="2200" dirty="0">
                <a:latin typeface="Arial Rounded MT Bold" pitchFamily="34" charset="0"/>
                <a:ea typeface="ＭＳ Ｐゴシック" pitchFamily="34" charset="-128"/>
                <a:cs typeface="Arial" pitchFamily="34" charset="0"/>
              </a:rPr>
              <a:t>Comment Resolution on Draft 6 and Issue Draft 7 for Re-circulation</a:t>
            </a:r>
          </a:p>
          <a:p>
            <a:pPr marL="803275" indent="-454025" fontAlgn="b">
              <a:lnSpc>
                <a:spcPct val="80000"/>
              </a:lnSpc>
              <a:buFont typeface="+mj-lt"/>
              <a:buAutoNum type="arabicPeriod"/>
              <a:defRPr/>
            </a:pPr>
            <a:r>
              <a:rPr lang="en-US" sz="2200" dirty="0">
                <a:latin typeface="Arial Rounded MT Bold" pitchFamily="34" charset="0"/>
                <a:ea typeface="ＭＳ Ｐゴシック" pitchFamily="34" charset="-128"/>
                <a:cs typeface="Arial" pitchFamily="34" charset="0"/>
              </a:rPr>
              <a:t>Motion for conditional approval to forward Draft 7 to the RevCom</a:t>
            </a:r>
          </a:p>
          <a:p>
            <a:pPr marL="0" indent="0" fontAlgn="b">
              <a:lnSpc>
                <a:spcPct val="80000"/>
              </a:lnSpc>
              <a:buNone/>
              <a:defRPr/>
            </a:pPr>
            <a:r>
              <a:rPr lang="en-US" sz="2400" dirty="0">
                <a:latin typeface="Arial Rounded MT Bold" pitchFamily="34" charset="0"/>
                <a:ea typeface="ＭＳ Ｐゴシック" pitchFamily="34" charset="-128"/>
                <a:cs typeface="Arial" pitchFamily="34" charset="0"/>
              </a:rPr>
              <a:t>IG Japanese Rate Extension (JRE): </a:t>
            </a:r>
          </a:p>
          <a:p>
            <a:pPr marL="862013" indent="-455613" fontAlgn="b">
              <a:lnSpc>
                <a:spcPct val="80000"/>
              </a:lnSpc>
              <a:buFont typeface="+mj-lt"/>
              <a:buAutoNum type="arabicPeriod"/>
              <a:defRPr/>
            </a:pPr>
            <a:r>
              <a:rPr lang="en-US" sz="2200" dirty="0">
                <a:latin typeface="Arial Rounded MT Bold" pitchFamily="34" charset="0"/>
                <a:ea typeface="ＭＳ Ｐゴシック" pitchFamily="34" charset="-128"/>
                <a:cs typeface="Arial" pitchFamily="34" charset="0"/>
              </a:rPr>
              <a:t>Finalize PAR and CSD</a:t>
            </a:r>
          </a:p>
          <a:p>
            <a:pPr marL="862013" indent="-455613" fontAlgn="b">
              <a:lnSpc>
                <a:spcPct val="80000"/>
              </a:lnSpc>
              <a:buFont typeface="+mj-lt"/>
              <a:buAutoNum type="arabicPeriod"/>
              <a:defRPr/>
            </a:pPr>
            <a:r>
              <a:rPr lang="en-US" sz="2200" dirty="0">
                <a:latin typeface="Arial Rounded MT Bold" pitchFamily="34" charset="0"/>
                <a:ea typeface="ＭＳ Ｐゴシック" pitchFamily="34" charset="-128"/>
                <a:cs typeface="Arial" pitchFamily="34" charset="0"/>
              </a:rPr>
              <a:t>IG JRE ballot to approve PAR and CSD to take WG for approval</a:t>
            </a:r>
            <a:endParaRPr lang="en-US" sz="2200" dirty="0">
              <a:solidFill>
                <a:schemeClr val="bg2"/>
              </a:solidFill>
              <a:latin typeface="Arial Rounded MT Bold" pitchFamily="34" charset="0"/>
              <a:ea typeface="ＭＳ Ｐゴシック" pitchFamily="34" charset="-128"/>
              <a:cs typeface="Arial" pitchFamily="34" charset="0"/>
            </a:endParaRPr>
          </a:p>
          <a:p>
            <a:pPr marL="0" indent="0" fontAlgn="b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en-US" sz="2400" dirty="0">
                <a:solidFill>
                  <a:srgbClr val="000000"/>
                </a:solidFill>
                <a:latin typeface="Arial Rounded MT Bold" pitchFamily="34" charset="0"/>
                <a:cs typeface="Arial" charset="0"/>
              </a:rPr>
              <a:t>THz Technical Advisory Group:</a:t>
            </a:r>
          </a:p>
          <a:p>
            <a:pPr marL="862013" indent="-455613" fontAlgn="b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400" dirty="0">
                <a:solidFill>
                  <a:srgbClr val="000000"/>
                </a:solidFill>
                <a:latin typeface="Arial Rounded MT Bold" pitchFamily="34" charset="0"/>
                <a:cs typeface="Arial" charset="0"/>
              </a:rPr>
              <a:t>Hear 3 presentations</a:t>
            </a:r>
          </a:p>
          <a:p>
            <a:pPr marL="0" indent="0" fontAlgn="b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en-US" sz="2400" dirty="0">
                <a:solidFill>
                  <a:srgbClr val="000000"/>
                </a:solidFill>
                <a:latin typeface="Arial Rounded MT Bold" pitchFamily="34" charset="0"/>
                <a:cs typeface="Arial" charset="0"/>
              </a:rPr>
              <a:t>MAINTENANCE STANDING COMMITTEE </a:t>
            </a:r>
            <a:r>
              <a:rPr lang="en-US" sz="2400" dirty="0">
                <a:solidFill>
                  <a:srgbClr val="000000"/>
                </a:solidFill>
                <a:latin typeface="Arial Rounded MT Bold" pitchFamily="34" charset="0"/>
                <a:ea typeface="ＭＳ Ｐゴシック" pitchFamily="34" charset="-128"/>
                <a:cs typeface="Arial" pitchFamily="34" charset="0"/>
              </a:rPr>
              <a:t>:</a:t>
            </a:r>
            <a:endParaRPr lang="en-US" sz="2400" dirty="0">
              <a:solidFill>
                <a:srgbClr val="000000"/>
              </a:solidFill>
              <a:latin typeface="Arial Rounded MT Bold" pitchFamily="34" charset="0"/>
              <a:cs typeface="Arial" charset="0"/>
            </a:endParaRPr>
          </a:p>
          <a:p>
            <a:pPr marL="914400" lvl="1" indent="-457200" fontAlgn="b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  <a:defRPr/>
            </a:pPr>
            <a:r>
              <a:rPr lang="en-US" sz="2200" dirty="0">
                <a:latin typeface="Arial Rounded MT Bold" pitchFamily="34" charset="0"/>
                <a:cs typeface="Arial" charset="0"/>
              </a:rPr>
              <a:t>Corrigendum for 802.15.4-2020</a:t>
            </a:r>
          </a:p>
          <a:p>
            <a:pPr marL="1257300" lvl="2" indent="-457200" fontAlgn="b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sz="1800" dirty="0">
                <a:latin typeface="Arial Rounded MT Bold" pitchFamily="34" charset="0"/>
                <a:cs typeface="Arial" charset="0"/>
              </a:rPr>
              <a:t>Current text in SUN OFDM PHY PHR is vague, leading to incorrect understanding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Date Placeholder 3"/>
          <p:cNvSpPr>
            <a:spLocks noGrp="1"/>
          </p:cNvSpPr>
          <p:nvPr>
            <p:ph type="dt" sz="quarter" idx="10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400"/>
              <a:t>July 2020</a:t>
            </a:r>
          </a:p>
        </p:txBody>
      </p:sp>
      <p:sp>
        <p:nvSpPr>
          <p:cNvPr id="8195" name="Footer Placeholder 4"/>
          <p:cNvSpPr>
            <a:spLocks noGrp="1"/>
          </p:cNvSpPr>
          <p:nvPr>
            <p:ph type="ftr" sz="quarter" idx="1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200"/>
              <a:t>Robert F. Heile, Wireless Communications Consulting</a:t>
            </a:r>
          </a:p>
        </p:txBody>
      </p:sp>
      <p:sp>
        <p:nvSpPr>
          <p:cNvPr id="8196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defRPr/>
            </a:pPr>
            <a:r>
              <a:rPr lang="en-US" sz="1200"/>
              <a:t>Slide </a:t>
            </a:r>
            <a:fld id="{A265D806-93F2-49B3-9696-0C438EB117B2}" type="slidenum">
              <a:rPr lang="en-US" sz="1200" smtClean="0"/>
              <a:pPr>
                <a:defRPr/>
              </a:pPr>
              <a:t>6</a:t>
            </a:fld>
            <a:endParaRPr lang="en-US" sz="1200"/>
          </a:p>
        </p:txBody>
      </p:sp>
      <p:sp>
        <p:nvSpPr>
          <p:cNvPr id="8198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pPr>
              <a:defRPr/>
            </a:pPr>
            <a:r>
              <a:rPr lang="en-US" sz="3200" dirty="0"/>
              <a:t>Session Objectives July 13-17, 2020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4CAB607-5882-414F-B55C-F8A4BFF91CBF}"/>
              </a:ext>
            </a:extLst>
          </p:cNvPr>
          <p:cNvSpPr/>
          <p:nvPr/>
        </p:nvSpPr>
        <p:spPr>
          <a:xfrm>
            <a:off x="152400" y="1438275"/>
            <a:ext cx="8610600" cy="39380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fontAlgn="b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en-US" sz="2600" dirty="0">
                <a:solidFill>
                  <a:srgbClr val="000000"/>
                </a:solidFill>
                <a:latin typeface="Arial Rounded MT Bold" pitchFamily="34" charset="0"/>
                <a:cs typeface="Arial" charset="0"/>
              </a:rPr>
              <a:t>RULES STANDING COMMITTEE</a:t>
            </a:r>
          </a:p>
          <a:p>
            <a:pPr marL="914400" lvl="1" indent="-457200" fontAlgn="b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  <a:defRPr/>
            </a:pPr>
            <a:r>
              <a:rPr lang="en-US" sz="2200" dirty="0">
                <a:latin typeface="Arial Rounded MT Bold" pitchFamily="34" charset="0"/>
                <a:cs typeface="Arial" charset="0"/>
              </a:rPr>
              <a:t>Discussion on rules and procedures that are contrary to virtual meetings</a:t>
            </a:r>
          </a:p>
          <a:p>
            <a:pPr fontAlgn="b">
              <a:lnSpc>
                <a:spcPct val="80000"/>
              </a:lnSpc>
              <a:spcAft>
                <a:spcPts val="300"/>
              </a:spcAft>
              <a:defRPr/>
            </a:pPr>
            <a:r>
              <a:rPr lang="en-US" sz="2600" dirty="0">
                <a:solidFill>
                  <a:srgbClr val="000000"/>
                </a:solidFill>
                <a:latin typeface="Arial Rounded MT Bold" pitchFamily="34" charset="0"/>
                <a:cs typeface="Arial" pitchFamily="34" charset="0"/>
              </a:rPr>
              <a:t>Profiles Interest Group</a:t>
            </a:r>
            <a:r>
              <a:rPr lang="en-US" sz="2600" dirty="0">
                <a:latin typeface="Arial Rounded MT Bold" pitchFamily="34" charset="0"/>
                <a:cs typeface="Times New Roman" pitchFamily="18" charset="0"/>
              </a:rPr>
              <a:t> (</a:t>
            </a:r>
            <a:r>
              <a:rPr lang="en-US" sz="2600" dirty="0">
                <a:solidFill>
                  <a:srgbClr val="000000"/>
                </a:solidFill>
                <a:latin typeface="Arial Rounded MT Bold" pitchFamily="34" charset="0"/>
                <a:cs typeface="Arial" pitchFamily="34" charset="0"/>
              </a:rPr>
              <a:t>Not meeting this session):</a:t>
            </a:r>
          </a:p>
          <a:p>
            <a:pPr marL="0" lvl="1" indent="0" fontAlgn="b">
              <a:spcBef>
                <a:spcPts val="0"/>
              </a:spcBef>
              <a:buNone/>
              <a:defRPr/>
            </a:pPr>
            <a:r>
              <a:rPr lang="en-US" sz="2600" dirty="0">
                <a:solidFill>
                  <a:srgbClr val="000000"/>
                </a:solidFill>
                <a:latin typeface="Arial Rounded MT Bold" pitchFamily="34" charset="0"/>
                <a:cs typeface="Times New Roman" pitchFamily="18" charset="0"/>
              </a:rPr>
              <a:t>IG Dependability (DEP):</a:t>
            </a:r>
            <a:r>
              <a:rPr lang="en-US" sz="2600" dirty="0">
                <a:solidFill>
                  <a:srgbClr val="000000"/>
                </a:solidFill>
                <a:latin typeface="Arial Rounded MT Bold" pitchFamily="34" charset="0"/>
                <a:cs typeface="Arial" pitchFamily="34" charset="0"/>
              </a:rPr>
              <a:t>(Not meeting this session)</a:t>
            </a:r>
            <a:endParaRPr lang="en-US" sz="2600" dirty="0">
              <a:solidFill>
                <a:srgbClr val="000000"/>
              </a:solidFill>
              <a:latin typeface="Arial Rounded MT Bold" pitchFamily="34" charset="0"/>
              <a:cs typeface="Arial" charset="0"/>
            </a:endParaRPr>
          </a:p>
          <a:p>
            <a:pPr marL="0" lvl="1" indent="0" fontAlgn="b">
              <a:lnSpc>
                <a:spcPct val="80000"/>
              </a:lnSpc>
              <a:spcBef>
                <a:spcPts val="1200"/>
              </a:spcBef>
              <a:spcAft>
                <a:spcPts val="0"/>
              </a:spcAft>
              <a:buNone/>
              <a:defRPr/>
            </a:pPr>
            <a:r>
              <a:rPr lang="en-US" sz="2600" dirty="0">
                <a:solidFill>
                  <a:srgbClr val="000000"/>
                </a:solidFill>
                <a:latin typeface="Arial Rounded MT Bold" pitchFamily="34" charset="0"/>
                <a:cs typeface="Arial" pitchFamily="34" charset="0"/>
              </a:rPr>
              <a:t>IG Vehicular Assistive Technology (VAT): (Not meeting this session)</a:t>
            </a:r>
            <a:endParaRPr lang="en-US" sz="2600" dirty="0">
              <a:latin typeface="Arial Rounded MT Bold" pitchFamily="34" charset="0"/>
              <a:cs typeface="Times New Roman" pitchFamily="18" charset="0"/>
            </a:endParaRPr>
          </a:p>
          <a:p>
            <a:pPr marL="0" indent="0" fontAlgn="b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en-US" sz="2600" dirty="0">
                <a:latin typeface="Arial Rounded MT Bold" pitchFamily="34" charset="0"/>
                <a:cs typeface="Times New Roman" pitchFamily="18" charset="0"/>
              </a:rPr>
              <a:t>IETF Standing Committee: (</a:t>
            </a:r>
            <a:r>
              <a:rPr lang="en-US" sz="2600" dirty="0">
                <a:solidFill>
                  <a:srgbClr val="000000"/>
                </a:solidFill>
                <a:latin typeface="Arial Rounded MT Bold" pitchFamily="34" charset="0"/>
                <a:cs typeface="Arial" pitchFamily="34" charset="0"/>
              </a:rPr>
              <a:t>Not meeting this session)</a:t>
            </a:r>
          </a:p>
          <a:p>
            <a:pPr marL="0" indent="0" fontAlgn="b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en-US" sz="2400" dirty="0">
                <a:latin typeface="Arial Rounded MT Bold" pitchFamily="34" charset="0"/>
                <a:cs typeface="Times New Roman" pitchFamily="18" charset="0"/>
              </a:rPr>
              <a:t>NEW PROJECTS STANDING COMMITTEE (WNG): (</a:t>
            </a:r>
            <a:r>
              <a:rPr lang="en-US" sz="2400" dirty="0">
                <a:solidFill>
                  <a:srgbClr val="000000"/>
                </a:solidFill>
                <a:latin typeface="Arial Rounded MT Bold" pitchFamily="34" charset="0"/>
                <a:cs typeface="Arial" pitchFamily="34" charset="0"/>
              </a:rPr>
              <a:t>Not meeting this session)</a:t>
            </a:r>
            <a:endParaRPr lang="en-US" sz="2400" dirty="0">
              <a:latin typeface="Arial Rounded MT Bold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2"/>
          <p:cNvSpPr>
            <a:spLocks noGrp="1"/>
          </p:cNvSpPr>
          <p:nvPr>
            <p:ph type="dt" sz="quarter" idx="10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400"/>
              <a:t>July 2020</a:t>
            </a:r>
          </a:p>
        </p:txBody>
      </p:sp>
      <p:sp>
        <p:nvSpPr>
          <p:cNvPr id="9219" name="Footer Placeholder 3"/>
          <p:cNvSpPr>
            <a:spLocks noGrp="1"/>
          </p:cNvSpPr>
          <p:nvPr>
            <p:ph type="ftr" sz="quarter" idx="1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200"/>
              <a:t>Robert F. Heile, Wireless Communications Consulting</a:t>
            </a:r>
          </a:p>
        </p:txBody>
      </p:sp>
      <p:sp>
        <p:nvSpPr>
          <p:cNvPr id="9220" name="Slide Number Placeholder 4"/>
          <p:cNvSpPr>
            <a:spLocks noGrp="1"/>
          </p:cNvSpPr>
          <p:nvPr>
            <p:ph type="sldNum" sz="quarter" idx="12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defRPr/>
            </a:pPr>
            <a:r>
              <a:rPr lang="en-US" sz="1200"/>
              <a:t>Slide </a:t>
            </a:r>
            <a:fld id="{598D81A8-676D-4B71-81B0-5919593A92F0}" type="slidenum">
              <a:rPr lang="en-US" sz="1200" smtClean="0"/>
              <a:pPr>
                <a:defRPr/>
              </a:pPr>
              <a:t>7</a:t>
            </a:fld>
            <a:endParaRPr lang="en-US" sz="1200"/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EFDF717D-8CD9-D44C-BD70-AFDC8E3FAFF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698500"/>
            <a:ext cx="7942729" cy="5820063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IEEE-802_15">
  <a:themeElements>
    <a:clrScheme name="IEEE-802_15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IEEE-802_15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IEEE-802_15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EEE-802_15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EEE-802_15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EEE-802_15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EEE-802_15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EEE-802_15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EEE-802_15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969696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000099"/>
    </a:hlink>
    <a:folHlink>
      <a:srgbClr val="B2B2B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D:\MYDOCU~1\IEEEP8~1.15\TEMPLATE\IEEE-8~1.POT</Template>
  <TotalTime>41115</TotalTime>
  <Words>693</Words>
  <Application>Microsoft Macintosh PowerPoint</Application>
  <PresentationFormat>On-screen Show (4:3)</PresentationFormat>
  <Paragraphs>141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ＭＳ Ｐゴシック</vt:lpstr>
      <vt:lpstr>Arial</vt:lpstr>
      <vt:lpstr>Arial Rounded MT Bold</vt:lpstr>
      <vt:lpstr>Times New Roman</vt:lpstr>
      <vt:lpstr>IEEE-802_15</vt:lpstr>
      <vt:lpstr> 125th Session of meetings of the IEEE 802.15 Working Group for Wireless Specialty Networks</vt:lpstr>
      <vt:lpstr>PowerPoint Presentation</vt:lpstr>
      <vt:lpstr>Session Objectives July 13-17, 2020</vt:lpstr>
      <vt:lpstr>Session Objectives July 13-17, 2020</vt:lpstr>
      <vt:lpstr>Session Objectives July 13-17, 2020</vt:lpstr>
      <vt:lpstr>Session Objectives July 13-17, 2020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WG-Report-to-the-802-Plenary-Jul20</dc:title>
  <dc:subject>IEEE 802.15 &lt;subject&gt;</dc:subject>
  <dc:creator>Robert F. Heile</dc:creator>
  <cp:keywords/>
  <dc:description/>
  <cp:lastModifiedBy>pat@kinneys.us</cp:lastModifiedBy>
  <cp:revision>781</cp:revision>
  <cp:lastPrinted>2000-07-07T01:25:49Z</cp:lastPrinted>
  <dcterms:created xsi:type="dcterms:W3CDTF">1999-06-22T06:24:01Z</dcterms:created>
  <dcterms:modified xsi:type="dcterms:W3CDTF">2020-07-23T02:03:18Z</dcterms:modified>
  <cp:category/>
</cp:coreProperties>
</file>