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302" r:id="rId3"/>
    <p:sldId id="307" r:id="rId4"/>
    <p:sldId id="321" r:id="rId5"/>
    <p:sldId id="320" r:id="rId6"/>
    <p:sldId id="317" r:id="rId7"/>
    <p:sldId id="31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94"/>
    <p:restoredTop sz="94676" autoAdjust="0"/>
  </p:normalViewPr>
  <p:slideViewPr>
    <p:cSldViewPr>
      <p:cViewPr>
        <p:scale>
          <a:sx n="109" d="100"/>
          <a:sy n="109" d="100"/>
        </p:scale>
        <p:origin x="344" y="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29000" y="93663"/>
            <a:ext cx="27844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3663"/>
            <a:ext cx="27082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0563"/>
            <a:ext cx="4559300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/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6" tIns="45430" rIns="92426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0625" y="8853488"/>
            <a:ext cx="248285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850" lvl="4" algn="r" defTabSz="920750">
              <a:defRPr sz="1200"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Robert F. Heile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01950" y="8853488"/>
            <a:ext cx="7921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F2982AE-4AC0-4827-9429-EE34FEB86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5963" y="8853488"/>
            <a:ext cx="7032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0170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doc.: IEEE 802.15-01/468r0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November 2001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0850" defTabSz="920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080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652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224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7965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US" sz="1200"/>
              <a:t>Robert F. Heile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20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Page </a:t>
            </a:r>
            <a:fld id="{EE0C0662-F9B9-478B-8A57-20DF80B6F5C6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FEA75F-DDDB-4807-BB22-CFC3AF708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2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88F65-30C7-45E4-ADB2-373BA617E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28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34FE32-2179-4AE6-B159-97E60C6E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7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F26D4D-007A-4A26-8C44-99A858FCE8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6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315034-26CC-4EA7-867D-A1F37D173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9D4E047-4CF0-4231-ACDB-977B50BB4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4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FB14D6-79FE-4386-8F9D-635E31575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831EE-E1D4-4342-A1DB-C47C4AE14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2B8106-88DD-4C4A-A317-11679D01B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1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48EC5E-7993-4F45-B829-BA842556D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D84AEE-76A1-4B43-A7D3-D5C2BA303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July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Heile, Wireless Communications Consulting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802.15-20-0199-00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5" TargetMode="Externa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627F407B-0F5B-4356-A289-7C03657D6C5A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8890" y="2349586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125th Session of meetings of the IEEE 802.15 Working Group for Wireless Specialty Networks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09999"/>
            <a:ext cx="7467600" cy="2665413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3600" b="1" dirty="0">
                <a:latin typeface="Times New Roman" charset="0"/>
              </a:rPr>
              <a:t>Opening Report</a:t>
            </a:r>
          </a:p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400" b="1" dirty="0">
                <a:latin typeface="Times New Roman" charset="0"/>
              </a:rPr>
              <a:t>July 13-17, 2020</a:t>
            </a:r>
          </a:p>
          <a:p>
            <a:pPr eaLnBrk="1" fontAlgn="b" hangingPunct="1">
              <a:defRPr/>
            </a:pPr>
            <a:r>
              <a:rPr lang="en-US" b="1" dirty="0"/>
              <a:t>Held Virtually via </a:t>
            </a:r>
            <a:r>
              <a:rPr lang="en-US" b="1" dirty="0" err="1"/>
              <a:t>Webex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sz="2400" b="1" dirty="0"/>
              <a:t>all times in EDT</a:t>
            </a:r>
            <a:r>
              <a:rPr lang="en-US" b="1" dirty="0"/>
              <a:t>)</a:t>
            </a:r>
            <a:endParaRPr lang="en-US" sz="2400" b="1" dirty="0"/>
          </a:p>
        </p:txBody>
      </p:sp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166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BF3F59C-4E11-4FD6-8A47-A2608A57B359}" type="slidenum">
              <a:rPr lang="en-US" sz="1200" smtClean="0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3077" name="Rectangle 1026"/>
          <p:cNvSpPr>
            <a:spLocks noChangeArrowheads="1"/>
          </p:cNvSpPr>
          <p:nvPr/>
        </p:nvSpPr>
        <p:spPr bwMode="auto">
          <a:xfrm>
            <a:off x="152400" y="838200"/>
            <a:ext cx="457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802.15 Organization Chart</a:t>
            </a:r>
          </a:p>
        </p:txBody>
      </p:sp>
      <p:cxnSp>
        <p:nvCxnSpPr>
          <p:cNvPr id="3078" name="_s1028"/>
          <p:cNvCxnSpPr>
            <a:cxnSpLocks noChangeShapeType="1"/>
            <a:stCxn id="3105" idx="0"/>
          </p:cNvCxnSpPr>
          <p:nvPr/>
        </p:nvCxnSpPr>
        <p:spPr bwMode="auto">
          <a:xfrm>
            <a:off x="7623175" y="1701800"/>
            <a:ext cx="3016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9" name="_s1029"/>
          <p:cNvCxnSpPr>
            <a:cxnSpLocks noChangeShapeType="1"/>
            <a:stCxn id="3104" idx="3"/>
            <a:endCxn id="3091" idx="2"/>
          </p:cNvCxnSpPr>
          <p:nvPr/>
        </p:nvCxnSpPr>
        <p:spPr bwMode="auto">
          <a:xfrm flipV="1">
            <a:off x="2559050" y="3297238"/>
            <a:ext cx="358775" cy="28463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0" name="_s1030"/>
          <p:cNvCxnSpPr>
            <a:cxnSpLocks noChangeShapeType="1"/>
            <a:stCxn id="3103" idx="1"/>
            <a:endCxn id="3091" idx="2"/>
          </p:cNvCxnSpPr>
          <p:nvPr/>
        </p:nvCxnSpPr>
        <p:spPr bwMode="auto">
          <a:xfrm rot="10800000">
            <a:off x="2917825" y="3297238"/>
            <a:ext cx="368300" cy="412750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1" name="_s1032"/>
          <p:cNvCxnSpPr>
            <a:cxnSpLocks noChangeShapeType="1"/>
          </p:cNvCxnSpPr>
          <p:nvPr/>
        </p:nvCxnSpPr>
        <p:spPr bwMode="auto">
          <a:xfrm rot="10800000">
            <a:off x="2916238" y="3276600"/>
            <a:ext cx="379412" cy="17621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2" name="_s1034"/>
          <p:cNvCxnSpPr>
            <a:cxnSpLocks noChangeShapeType="1"/>
          </p:cNvCxnSpPr>
          <p:nvPr/>
        </p:nvCxnSpPr>
        <p:spPr bwMode="auto">
          <a:xfrm rot="10800000">
            <a:off x="6061075" y="1550988"/>
            <a:ext cx="368300" cy="887412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_s1035"/>
          <p:cNvCxnSpPr>
            <a:cxnSpLocks noChangeShapeType="1"/>
          </p:cNvCxnSpPr>
          <p:nvPr/>
        </p:nvCxnSpPr>
        <p:spPr bwMode="auto">
          <a:xfrm rot="10800000">
            <a:off x="2916238" y="4506913"/>
            <a:ext cx="355600" cy="11715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4" name="_s1036"/>
          <p:cNvCxnSpPr>
            <a:cxnSpLocks noChangeShapeType="1"/>
            <a:endCxn id="3091" idx="2"/>
          </p:cNvCxnSpPr>
          <p:nvPr/>
        </p:nvCxnSpPr>
        <p:spPr bwMode="auto">
          <a:xfrm flipV="1">
            <a:off x="2557463" y="32972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_s1037"/>
          <p:cNvCxnSpPr>
            <a:cxnSpLocks noChangeShapeType="1"/>
          </p:cNvCxnSpPr>
          <p:nvPr/>
        </p:nvCxnSpPr>
        <p:spPr bwMode="auto">
          <a:xfrm rot="10800000">
            <a:off x="2916238" y="3886200"/>
            <a:ext cx="360362" cy="5429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_s1038"/>
          <p:cNvCxnSpPr>
            <a:cxnSpLocks noChangeShapeType="1"/>
          </p:cNvCxnSpPr>
          <p:nvPr/>
        </p:nvCxnSpPr>
        <p:spPr bwMode="auto">
          <a:xfrm flipV="1">
            <a:off x="2559050" y="3378200"/>
            <a:ext cx="358775" cy="277177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_s1039"/>
          <p:cNvCxnSpPr>
            <a:cxnSpLocks noChangeShapeType="1"/>
            <a:stCxn id="3097" idx="3"/>
            <a:endCxn id="3090" idx="2"/>
          </p:cNvCxnSpPr>
          <p:nvPr/>
        </p:nvCxnSpPr>
        <p:spPr bwMode="auto">
          <a:xfrm flipV="1">
            <a:off x="5684838" y="1617665"/>
            <a:ext cx="354807" cy="102393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_s1041"/>
          <p:cNvCxnSpPr>
            <a:cxnSpLocks noChangeShapeType="1"/>
            <a:stCxn id="3092" idx="3"/>
            <a:endCxn id="3090" idx="2"/>
          </p:cNvCxnSpPr>
          <p:nvPr/>
        </p:nvCxnSpPr>
        <p:spPr bwMode="auto">
          <a:xfrm flipV="1">
            <a:off x="5686425" y="1617665"/>
            <a:ext cx="353220" cy="386556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_s1042"/>
          <p:cNvCxnSpPr>
            <a:cxnSpLocks noChangeShapeType="1"/>
          </p:cNvCxnSpPr>
          <p:nvPr/>
        </p:nvCxnSpPr>
        <p:spPr bwMode="auto">
          <a:xfrm flipV="1">
            <a:off x="4100513" y="1820863"/>
            <a:ext cx="1960562" cy="1303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_s1043"/>
          <p:cNvSpPr>
            <a:spLocks noChangeArrowheads="1"/>
          </p:cNvSpPr>
          <p:nvPr/>
        </p:nvSpPr>
        <p:spPr bwMode="auto">
          <a:xfrm>
            <a:off x="4875213" y="721521"/>
            <a:ext cx="2328863" cy="89614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900" b="1" dirty="0"/>
              <a:t>802.15WG Chair</a:t>
            </a:r>
          </a:p>
          <a:p>
            <a:pPr algn="ctr"/>
            <a:r>
              <a:rPr lang="en-US" sz="900" b="1" dirty="0"/>
              <a:t>Bob Heile, Wireless Communication Consulting</a:t>
            </a:r>
          </a:p>
          <a:p>
            <a:pPr algn="ctr"/>
            <a:r>
              <a:rPr lang="en-US" sz="900" b="1" dirty="0"/>
              <a:t>802.15 Vice Chairs</a:t>
            </a:r>
          </a:p>
          <a:p>
            <a:pPr algn="ctr"/>
            <a:r>
              <a:rPr lang="en-US" sz="900" b="1" dirty="0"/>
              <a:t>Rick Alfvin, Linespeed</a:t>
            </a:r>
          </a:p>
          <a:p>
            <a:pPr algn="ctr"/>
            <a:r>
              <a:rPr lang="en-US" sz="900" b="1" dirty="0"/>
              <a:t>Pat Kinney, Kinney Consulting</a:t>
            </a:r>
          </a:p>
        </p:txBody>
      </p:sp>
      <p:sp>
        <p:nvSpPr>
          <p:cNvPr id="3091" name="_s1044"/>
          <p:cNvSpPr>
            <a:spLocks noChangeArrowheads="1"/>
          </p:cNvSpPr>
          <p:nvPr/>
        </p:nvSpPr>
        <p:spPr bwMode="auto">
          <a:xfrm>
            <a:off x="1752600" y="2971800"/>
            <a:ext cx="2328863" cy="3254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400" b="1"/>
              <a:t>Task Groups</a:t>
            </a:r>
          </a:p>
        </p:txBody>
      </p:sp>
      <p:sp>
        <p:nvSpPr>
          <p:cNvPr id="3092" name="_s1045"/>
          <p:cNvSpPr>
            <a:spLocks noChangeArrowheads="1"/>
          </p:cNvSpPr>
          <p:nvPr/>
        </p:nvSpPr>
        <p:spPr bwMode="auto">
          <a:xfrm>
            <a:off x="3351213" y="1747046"/>
            <a:ext cx="2335212" cy="51434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50" b="1" dirty="0"/>
              <a:t>Secretary</a:t>
            </a:r>
          </a:p>
          <a:p>
            <a:pPr algn="ctr"/>
            <a:r>
              <a:rPr lang="en-US" sz="1050" b="1" dirty="0"/>
              <a:t>Pat Kinney, Kinney Consulting</a:t>
            </a:r>
          </a:p>
        </p:txBody>
      </p:sp>
      <p:sp>
        <p:nvSpPr>
          <p:cNvPr id="3097" name="_s1047"/>
          <p:cNvSpPr>
            <a:spLocks noChangeArrowheads="1"/>
          </p:cNvSpPr>
          <p:nvPr/>
        </p:nvSpPr>
        <p:spPr bwMode="auto">
          <a:xfrm>
            <a:off x="3351213" y="2406650"/>
            <a:ext cx="2333625" cy="469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50" b="1" dirty="0"/>
              <a:t>Working Group Technical Editor</a:t>
            </a:r>
          </a:p>
          <a:p>
            <a:pPr algn="ctr">
              <a:defRPr/>
            </a:pPr>
            <a:r>
              <a:rPr lang="en-US" sz="1050" b="1" dirty="0"/>
              <a:t>James </a:t>
            </a:r>
            <a:r>
              <a:rPr lang="en-US" sz="1050" b="1" dirty="0" err="1"/>
              <a:t>Gilb</a:t>
            </a:r>
            <a:endParaRPr lang="en-US" sz="1050" b="1" dirty="0"/>
          </a:p>
        </p:txBody>
      </p:sp>
      <p:sp>
        <p:nvSpPr>
          <p:cNvPr id="3094" name="_s1049"/>
          <p:cNvSpPr>
            <a:spLocks noChangeArrowheads="1"/>
          </p:cNvSpPr>
          <p:nvPr/>
        </p:nvSpPr>
        <p:spPr bwMode="auto">
          <a:xfrm>
            <a:off x="3276600" y="4149725"/>
            <a:ext cx="24352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TG13 </a:t>
            </a:r>
            <a:r>
              <a:rPr lang="en-US" sz="1000" b="1" dirty="0" err="1"/>
              <a:t>Gigbit</a:t>
            </a:r>
            <a:r>
              <a:rPr lang="en-US" sz="1000" b="1" dirty="0"/>
              <a:t> OWC</a:t>
            </a:r>
          </a:p>
          <a:p>
            <a:pPr algn="ctr"/>
            <a:r>
              <a:rPr lang="en-US" sz="1000" b="1" dirty="0"/>
              <a:t>Chair: Volker Jungnickel</a:t>
            </a:r>
          </a:p>
          <a:p>
            <a:pPr algn="ctr"/>
            <a:r>
              <a:rPr lang="en-US" sz="1000" dirty="0"/>
              <a:t>Fraunhofer Heinrich Hertz Institute</a:t>
            </a:r>
            <a:endParaRPr lang="en-US" sz="1000" b="1" dirty="0"/>
          </a:p>
        </p:txBody>
      </p:sp>
      <p:sp>
        <p:nvSpPr>
          <p:cNvPr id="3095" name="_s1051"/>
          <p:cNvSpPr>
            <a:spLocks noChangeArrowheads="1"/>
          </p:cNvSpPr>
          <p:nvPr/>
        </p:nvSpPr>
        <p:spPr bwMode="auto">
          <a:xfrm>
            <a:off x="3271838" y="5421313"/>
            <a:ext cx="2447925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1000" b="1"/>
          </a:p>
        </p:txBody>
      </p:sp>
      <p:sp>
        <p:nvSpPr>
          <p:cNvPr id="3096" name="_s1054"/>
          <p:cNvSpPr>
            <a:spLocks noChangeArrowheads="1"/>
          </p:cNvSpPr>
          <p:nvPr/>
        </p:nvSpPr>
        <p:spPr bwMode="auto">
          <a:xfrm>
            <a:off x="3276600" y="4794250"/>
            <a:ext cx="2413000" cy="503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endParaRPr lang="en-US" sz="600"/>
          </a:p>
        </p:txBody>
      </p:sp>
      <p:sp>
        <p:nvSpPr>
          <p:cNvPr id="3103" name="_s1056"/>
          <p:cNvSpPr>
            <a:spLocks noChangeArrowheads="1"/>
          </p:cNvSpPr>
          <p:nvPr/>
        </p:nvSpPr>
        <p:spPr bwMode="auto">
          <a:xfrm>
            <a:off x="3286125" y="3451225"/>
            <a:ext cx="2424113" cy="517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endParaRPr lang="en-US" sz="1000" b="1">
              <a:latin typeface="Times New Roman" charset="0"/>
              <a:ea typeface="ＭＳ Ｐゴシック" charset="0"/>
            </a:endParaRPr>
          </a:p>
        </p:txBody>
      </p:sp>
      <p:sp>
        <p:nvSpPr>
          <p:cNvPr id="3104" name="_s1057"/>
          <p:cNvSpPr>
            <a:spLocks noChangeArrowheads="1"/>
          </p:cNvSpPr>
          <p:nvPr/>
        </p:nvSpPr>
        <p:spPr bwMode="auto">
          <a:xfrm>
            <a:off x="230188" y="5881688"/>
            <a:ext cx="2328862" cy="5238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>
              <a:defRPr/>
            </a:pPr>
            <a:endParaRPr lang="en-US" sz="1000" dirty="0"/>
          </a:p>
          <a:p>
            <a:pPr algn="ctr">
              <a:defRPr/>
            </a:pPr>
            <a:r>
              <a:rPr lang="en-US" sz="1000" b="1" dirty="0"/>
              <a:t>xxx</a:t>
            </a:r>
            <a:endParaRPr lang="de-DE" sz="1000" dirty="0"/>
          </a:p>
          <a:p>
            <a:pPr>
              <a:tabLst>
                <a:tab pos="0" algn="l"/>
              </a:tabLst>
              <a:defRPr/>
            </a:pPr>
            <a:endParaRPr lang="en-US" sz="1000" b="1" dirty="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105" name="_s1058"/>
          <p:cNvSpPr>
            <a:spLocks noChangeArrowheads="1"/>
          </p:cNvSpPr>
          <p:nvPr/>
        </p:nvSpPr>
        <p:spPr bwMode="auto">
          <a:xfrm>
            <a:off x="6429375" y="1701800"/>
            <a:ext cx="2387600" cy="46307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0" rIns="0" bIns="0"/>
          <a:lstStyle/>
          <a:p>
            <a:pPr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STUDY GROUPS</a:t>
            </a:r>
            <a:r>
              <a:rPr lang="en-US" sz="1000" dirty="0"/>
              <a:t>: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>
              <a:solidFill>
                <a:srgbClr val="000000"/>
              </a:solidFill>
            </a:endParaRPr>
          </a:p>
          <a:p>
            <a:pPr>
              <a:spcAft>
                <a:spcPts val="300"/>
              </a:spcAft>
              <a:defRPr/>
            </a:pPr>
            <a:r>
              <a:rPr lang="en-US" sz="1000" b="1" u="sng" dirty="0">
                <a:solidFill>
                  <a:srgbClr val="000000"/>
                </a:solidFill>
              </a:rPr>
              <a:t>INTEREST GROUPS</a:t>
            </a:r>
          </a:p>
          <a:p>
            <a:pPr>
              <a:defRPr/>
            </a:pPr>
            <a:r>
              <a:rPr lang="en-US" sz="1000" b="1" dirty="0"/>
              <a:t>IG Dependability (of Radio Links)</a:t>
            </a:r>
          </a:p>
          <a:p>
            <a:pPr marL="228600">
              <a:defRPr/>
            </a:pPr>
            <a:r>
              <a:rPr lang="en-US" sz="1000" dirty="0"/>
              <a:t>Chair: Ryuji Kohno,</a:t>
            </a:r>
          </a:p>
          <a:p>
            <a:pPr>
              <a:defRPr/>
            </a:pPr>
            <a:r>
              <a:rPr lang="en-US" sz="1000" b="1" dirty="0"/>
              <a:t>IG Profiles</a:t>
            </a:r>
          </a:p>
          <a:p>
            <a:pPr marL="228600">
              <a:defRPr/>
            </a:pPr>
            <a:r>
              <a:rPr lang="en-US" sz="1000" dirty="0">
                <a:latin typeface="Arial" charset="0"/>
                <a:cs typeface="Arial" charset="0"/>
              </a:rPr>
              <a:t>Chair: Don </a:t>
            </a:r>
            <a:r>
              <a:rPr lang="en-US" sz="1000" dirty="0" err="1">
                <a:latin typeface="Arial" charset="0"/>
                <a:cs typeface="Arial" charset="0"/>
              </a:rPr>
              <a:t>Sturek</a:t>
            </a:r>
            <a:r>
              <a:rPr lang="en-US" sz="1000" dirty="0">
                <a:latin typeface="Arial" charset="0"/>
                <a:cs typeface="Arial" charset="0"/>
              </a:rPr>
              <a:t>, </a:t>
            </a:r>
            <a:r>
              <a:rPr lang="en-US" sz="1000" dirty="0" err="1">
                <a:latin typeface="Arial" charset="0"/>
                <a:cs typeface="Arial" charset="0"/>
              </a:rPr>
              <a:t>Itron</a:t>
            </a:r>
            <a:endParaRPr lang="en-US" sz="100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00" b="1" dirty="0">
                <a:latin typeface="Arial" charset="0"/>
                <a:cs typeface="Arial" charset="0"/>
              </a:rPr>
              <a:t>IG Vehicular Assistive Technology</a:t>
            </a:r>
          </a:p>
          <a:p>
            <a:pPr marL="228600" lvl="1">
              <a:defRPr/>
            </a:pPr>
            <a:r>
              <a:rPr lang="en-US" sz="1000" dirty="0" err="1"/>
              <a:t>ChairYeong</a:t>
            </a:r>
            <a:r>
              <a:rPr lang="en-US" sz="1000" dirty="0"/>
              <a:t> Min Jang, </a:t>
            </a:r>
            <a:r>
              <a:rPr lang="en-US" sz="1000" dirty="0" err="1"/>
              <a:t>Kookmin</a:t>
            </a:r>
            <a:r>
              <a:rPr lang="en-US" sz="1000" dirty="0"/>
              <a:t> </a:t>
            </a:r>
            <a:r>
              <a:rPr lang="en-US" sz="1000" dirty="0" err="1"/>
              <a:t>Uni</a:t>
            </a:r>
            <a:endParaRPr lang="en-US" sz="1000" dirty="0"/>
          </a:p>
          <a:p>
            <a:pPr>
              <a:defRPr/>
            </a:pPr>
            <a:r>
              <a:rPr lang="en-US" sz="1000" b="1" dirty="0"/>
              <a:t>IG Japanese Rate Extension</a:t>
            </a:r>
          </a:p>
          <a:p>
            <a:pPr>
              <a:defRPr/>
            </a:pPr>
            <a:r>
              <a:rPr lang="en-US" sz="1000" dirty="0"/>
              <a:t>Chair: Takashi  </a:t>
            </a:r>
            <a:r>
              <a:rPr lang="en-US" sz="1000" dirty="0" err="1"/>
              <a:t>Kuramochi</a:t>
            </a:r>
            <a:r>
              <a:rPr lang="en-US" sz="1000" dirty="0"/>
              <a:t>, Lapis Semi</a:t>
            </a:r>
          </a:p>
          <a:p>
            <a:pPr>
              <a:defRPr/>
            </a:pPr>
            <a:r>
              <a:rPr lang="en-US" sz="1000" b="1" dirty="0"/>
              <a:t>IG 15.4 Guide</a:t>
            </a:r>
          </a:p>
          <a:p>
            <a:pPr marL="228600">
              <a:defRPr/>
            </a:pPr>
            <a:r>
              <a:rPr lang="en-US" sz="1000" dirty="0"/>
              <a:t>Chair: TBD</a:t>
            </a:r>
          </a:p>
          <a:p>
            <a:pPr>
              <a:spcAft>
                <a:spcPts val="300"/>
              </a:spcAft>
              <a:defRPr/>
            </a:pPr>
            <a:endParaRPr lang="en-US" sz="1000" b="1" u="sng" dirty="0"/>
          </a:p>
          <a:p>
            <a:pPr>
              <a:spcAft>
                <a:spcPts val="300"/>
              </a:spcAft>
              <a:defRPr/>
            </a:pPr>
            <a:r>
              <a:rPr lang="en-US" sz="1000" b="1" u="sng" dirty="0"/>
              <a:t>STANDING COMMITTEES</a:t>
            </a:r>
          </a:p>
          <a:p>
            <a:pPr>
              <a:defRPr/>
            </a:pPr>
            <a:r>
              <a:rPr lang="en-US" sz="1000" b="1" dirty="0"/>
              <a:t>SC IETF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WNG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r>
              <a:rPr lang="en-US" sz="1000" b="1" dirty="0"/>
              <a:t>SC Maintenance / Rules</a:t>
            </a:r>
          </a:p>
          <a:p>
            <a:pPr marL="228600">
              <a:defRPr/>
            </a:pPr>
            <a:r>
              <a:rPr lang="en-US" sz="1000" dirty="0"/>
              <a:t>Chair: Pat Kinney, Kinney Consulting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u="sng" dirty="0"/>
              <a:t>TAGs</a:t>
            </a:r>
          </a:p>
          <a:p>
            <a:pPr>
              <a:defRPr/>
            </a:pPr>
            <a:r>
              <a:rPr lang="en-US" sz="1000" b="1" dirty="0" err="1"/>
              <a:t>TeraHertz</a:t>
            </a:r>
            <a:r>
              <a:rPr lang="en-US" sz="1000" b="1" dirty="0"/>
              <a:t> (THZ) </a:t>
            </a:r>
          </a:p>
          <a:p>
            <a:pPr marL="174625" lvl="1">
              <a:defRPr/>
            </a:pPr>
            <a:r>
              <a:rPr lang="en-US" sz="1000" dirty="0"/>
              <a:t>Chair: </a:t>
            </a:r>
            <a:r>
              <a:rPr lang="de-DE" sz="1000" dirty="0"/>
              <a:t>Thomas Kürner, </a:t>
            </a:r>
          </a:p>
          <a:p>
            <a:pPr marL="174625" lvl="1">
              <a:defRPr/>
            </a:pPr>
            <a:r>
              <a:rPr lang="de-DE" sz="1000" dirty="0"/>
              <a:t>Technische Universität Braunschweig</a:t>
            </a:r>
          </a:p>
          <a:p>
            <a:pPr>
              <a:defRPr/>
            </a:pPr>
            <a:endParaRPr lang="en-US" sz="1000" u="sng" dirty="0"/>
          </a:p>
        </p:txBody>
      </p:sp>
      <p:sp>
        <p:nvSpPr>
          <p:cNvPr id="2" name="Rectangle 1029"/>
          <p:cNvSpPr>
            <a:spLocks noChangeArrowheads="1"/>
          </p:cNvSpPr>
          <p:nvPr/>
        </p:nvSpPr>
        <p:spPr bwMode="auto">
          <a:xfrm>
            <a:off x="228600" y="1701800"/>
            <a:ext cx="2971800" cy="1096963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add your name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to the WG/TG/SG/IG reflectors </a:t>
            </a:r>
          </a:p>
          <a:p>
            <a:pPr algn="ctr" eaLnBrk="1" hangingPunct="1">
              <a:defRPr/>
            </a:pPr>
            <a:r>
              <a:rPr lang="en-US" sz="1400" dirty="0">
                <a:latin typeface="Arial" charset="0"/>
                <a:ea typeface="ＭＳ Ｐゴシック" charset="0"/>
              </a:rPr>
              <a:t>please go to </a:t>
            </a:r>
            <a:r>
              <a:rPr lang="en-US" sz="1400" dirty="0">
                <a:latin typeface="Arial" charset="0"/>
                <a:ea typeface="ＭＳ Ｐゴシック" charset="0"/>
                <a:hlinkClick r:id="rId3"/>
              </a:rPr>
              <a:t>www.ieee802.org/15</a:t>
            </a:r>
            <a:endParaRPr lang="en-US" sz="1400" dirty="0">
              <a:latin typeface="Arial" charset="0"/>
              <a:ea typeface="ＭＳ Ｐゴシック" charset="0"/>
            </a:endParaRPr>
          </a:p>
          <a:p>
            <a:pPr algn="ctr" eaLnBrk="1" hangingPunct="1">
              <a:defRPr/>
            </a:pPr>
            <a:endParaRPr lang="en-US" sz="1400" dirty="0">
              <a:latin typeface="Arial" charset="0"/>
              <a:ea typeface="ＭＳ Ｐゴシック" charset="0"/>
            </a:endParaRPr>
          </a:p>
        </p:txBody>
      </p:sp>
      <p:sp>
        <p:nvSpPr>
          <p:cNvPr id="3101" name="_s1051"/>
          <p:cNvSpPr>
            <a:spLocks noChangeArrowheads="1"/>
          </p:cNvSpPr>
          <p:nvPr/>
        </p:nvSpPr>
        <p:spPr bwMode="auto">
          <a:xfrm>
            <a:off x="3292475" y="4735512"/>
            <a:ext cx="2422525" cy="635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TG16t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b="1" dirty="0"/>
              <a:t>Chair: Tim Godfrey, EPRI</a:t>
            </a:r>
          </a:p>
        </p:txBody>
      </p:sp>
      <p:sp>
        <p:nvSpPr>
          <p:cNvPr id="3102" name="_s1051"/>
          <p:cNvSpPr>
            <a:spLocks noChangeArrowheads="1"/>
          </p:cNvSpPr>
          <p:nvPr/>
        </p:nvSpPr>
        <p:spPr bwMode="auto">
          <a:xfrm>
            <a:off x="3297238" y="5457825"/>
            <a:ext cx="2351087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TG22 Spectrum Characterization </a:t>
            </a:r>
          </a:p>
          <a:p>
            <a:pPr algn="ctr"/>
            <a:r>
              <a:rPr lang="en-US" sz="1000" b="1" dirty="0"/>
              <a:t>and Occupancy Sensing</a:t>
            </a:r>
          </a:p>
          <a:p>
            <a:pPr algn="ctr"/>
            <a:r>
              <a:rPr lang="en-US" sz="1000" b="1" dirty="0"/>
              <a:t>Chair: </a:t>
            </a:r>
            <a:r>
              <a:rPr lang="en-US" sz="1000" b="1" dirty="0" err="1"/>
              <a:t>Apurva</a:t>
            </a:r>
            <a:r>
              <a:rPr lang="en-US" sz="1000" b="1" dirty="0"/>
              <a:t> </a:t>
            </a:r>
            <a:r>
              <a:rPr lang="en-US" sz="1000" b="1" dirty="0" err="1"/>
              <a:t>Mody</a:t>
            </a:r>
            <a:r>
              <a:rPr lang="en-US" sz="1000" b="1" dirty="0"/>
              <a:t>, BAE</a:t>
            </a:r>
          </a:p>
        </p:txBody>
      </p:sp>
      <p:sp>
        <p:nvSpPr>
          <p:cNvPr id="3" name="_s1053"/>
          <p:cNvSpPr>
            <a:spLocks noChangeArrowheads="1"/>
          </p:cNvSpPr>
          <p:nvPr/>
        </p:nvSpPr>
        <p:spPr bwMode="auto">
          <a:xfrm>
            <a:off x="228600" y="3429000"/>
            <a:ext cx="2328863" cy="538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TG4md 15.4 Revision</a:t>
            </a:r>
          </a:p>
          <a:p>
            <a:pPr algn="ctr"/>
            <a:r>
              <a:rPr lang="en-US" sz="1000" b="1" dirty="0"/>
              <a:t>Chair: Gary Stuebing, </a:t>
            </a:r>
            <a:r>
              <a:rPr lang="de-DE" sz="1000" b="1" dirty="0"/>
              <a:t>Cisco</a:t>
            </a:r>
            <a:endParaRPr lang="en-US" sz="10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76600" y="3489325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000" b="1" dirty="0"/>
              <a:t>TG12 Consolidated  15.4 ULI</a:t>
            </a:r>
          </a:p>
          <a:p>
            <a:pPr algn="ctr"/>
            <a:r>
              <a:rPr lang="en-US" sz="1000" b="1" dirty="0"/>
              <a:t>Chair: Pat Kinney</a:t>
            </a:r>
            <a:r>
              <a:rPr lang="en-US" sz="1000" dirty="0"/>
              <a:t>, Kinney Consulting</a:t>
            </a:r>
            <a:r>
              <a:rPr lang="en-US" sz="1000" b="1" dirty="0"/>
              <a:t>  </a:t>
            </a:r>
          </a:p>
        </p:txBody>
      </p:sp>
      <p:cxnSp>
        <p:nvCxnSpPr>
          <p:cNvPr id="5" name="_s1030"/>
          <p:cNvCxnSpPr>
            <a:cxnSpLocks noChangeShapeType="1"/>
          </p:cNvCxnSpPr>
          <p:nvPr/>
        </p:nvCxnSpPr>
        <p:spPr bwMode="auto">
          <a:xfrm rot="10800000">
            <a:off x="2917825" y="3363913"/>
            <a:ext cx="358775" cy="3524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6" name="_s1053"/>
          <p:cNvSpPr>
            <a:spLocks noChangeArrowheads="1"/>
          </p:cNvSpPr>
          <p:nvPr/>
        </p:nvSpPr>
        <p:spPr bwMode="auto">
          <a:xfrm>
            <a:off x="228600" y="4662488"/>
            <a:ext cx="2328863" cy="5032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/>
              <a:t>xxx</a:t>
            </a:r>
            <a:endParaRPr lang="de-DE" sz="1000" dirty="0"/>
          </a:p>
        </p:txBody>
      </p:sp>
      <p:cxnSp>
        <p:nvCxnSpPr>
          <p:cNvPr id="3107" name="_s1031"/>
          <p:cNvCxnSpPr>
            <a:cxnSpLocks noChangeShapeType="1"/>
          </p:cNvCxnSpPr>
          <p:nvPr/>
        </p:nvCxnSpPr>
        <p:spPr bwMode="auto">
          <a:xfrm flipV="1">
            <a:off x="2557463" y="3533775"/>
            <a:ext cx="358775" cy="1419225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_s1036"/>
          <p:cNvCxnSpPr>
            <a:cxnSpLocks noChangeShapeType="1"/>
          </p:cNvCxnSpPr>
          <p:nvPr/>
        </p:nvCxnSpPr>
        <p:spPr bwMode="auto">
          <a:xfrm flipV="1">
            <a:off x="2557463" y="3956050"/>
            <a:ext cx="360362" cy="414338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_s1053"/>
          <p:cNvSpPr>
            <a:spLocks noChangeArrowheads="1"/>
          </p:cNvSpPr>
          <p:nvPr/>
        </p:nvSpPr>
        <p:spPr bwMode="auto">
          <a:xfrm>
            <a:off x="228600" y="4033838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TG4y Security Next Gen (SECN)</a:t>
            </a:r>
          </a:p>
          <a:p>
            <a:pPr algn="ctr"/>
            <a:r>
              <a:rPr lang="en-US" sz="1000" b="1" dirty="0"/>
              <a:t>Chair: Don Sturek, Itron</a:t>
            </a:r>
            <a:endParaRPr lang="de-DE" sz="1000" dirty="0"/>
          </a:p>
        </p:txBody>
      </p:sp>
      <p:cxnSp>
        <p:nvCxnSpPr>
          <p:cNvPr id="3110" name="_s1036"/>
          <p:cNvCxnSpPr>
            <a:cxnSpLocks noChangeShapeType="1"/>
          </p:cNvCxnSpPr>
          <p:nvPr/>
        </p:nvCxnSpPr>
        <p:spPr bwMode="auto">
          <a:xfrm flipV="1">
            <a:off x="2557463" y="5164138"/>
            <a:ext cx="360362" cy="414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_s1053"/>
          <p:cNvSpPr>
            <a:spLocks noChangeArrowheads="1"/>
          </p:cNvSpPr>
          <p:nvPr/>
        </p:nvSpPr>
        <p:spPr bwMode="auto">
          <a:xfrm>
            <a:off x="228600" y="5262563"/>
            <a:ext cx="2328863" cy="5381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en-US" sz="1000" b="1" dirty="0"/>
              <a:t>TG9ma 802.15.9 Revision 1</a:t>
            </a:r>
          </a:p>
          <a:p>
            <a:pPr algn="ctr"/>
            <a:r>
              <a:rPr lang="en-US" sz="1000" b="1" dirty="0"/>
              <a:t>Chair: Tero Kivinen, Self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55637" y="349250"/>
            <a:ext cx="8077200" cy="1066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July 13-17, 2020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6875" y="1144588"/>
            <a:ext cx="8594725" cy="5287963"/>
          </a:xfrm>
        </p:spPr>
        <p:txBody>
          <a:bodyPr/>
          <a:lstStyle/>
          <a:p>
            <a:pPr marL="609600" indent="-609600" fontAlgn="b">
              <a:lnSpc>
                <a:spcPct val="80000"/>
              </a:lnSpc>
              <a:buFontTx/>
              <a:buNone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TASK GROUP 4y –Security Next Generation (SECN)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comment resolution</a:t>
            </a:r>
          </a:p>
          <a:p>
            <a:pPr marL="685800" indent="-381000" fontAlgn="b">
              <a:lnSpc>
                <a:spcPct val="80000"/>
              </a:lnSpc>
              <a:spcAft>
                <a:spcPts val="1200"/>
              </a:spcAft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Create CRG for continued comment resolution</a:t>
            </a:r>
          </a:p>
          <a:p>
            <a:pPr marL="609600" indent="-60960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15.4md –Revision 4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meeting)</a:t>
            </a:r>
          </a:p>
          <a:p>
            <a:pPr marL="685800" indent="-403225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SASB: approved</a:t>
            </a:r>
          </a:p>
          <a:p>
            <a:pPr marL="685800" indent="-403225" fontAlgn="b">
              <a:spcBef>
                <a:spcPts val="0"/>
              </a:spcBef>
              <a:spcAft>
                <a:spcPts val="1200"/>
              </a:spcAft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Publication: SA Editor looking to merge 15.4w and 15.4z into revision 4 to save time</a:t>
            </a:r>
          </a:p>
          <a:p>
            <a:pPr marL="609600" indent="-609600" fontAlgn="b">
              <a:lnSpc>
                <a:spcPct val="80000"/>
              </a:lnSpc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TASK GROUP 4w –LPWA Enhancements to LECIM PHYs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meeting)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SASB: Approved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Publication: see 15.4md</a:t>
            </a:r>
            <a:endParaRPr lang="en-US" sz="10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609600" indent="-609600" fontAlgn="b">
              <a:lnSpc>
                <a:spcPct val="80000"/>
              </a:lnSpc>
              <a:buFontTx/>
              <a:buAutoNum type="arabicPeriod"/>
              <a:defRPr/>
            </a:pPr>
            <a:endParaRPr lang="en-US" sz="800" kern="1200" dirty="0">
              <a:latin typeface="Arial Rounded MT Bold" pitchFamily="34" charset="0"/>
              <a:cs typeface="Arial" charset="0"/>
            </a:endParaRPr>
          </a:p>
          <a:p>
            <a:pPr marL="609600" indent="-609600" fontAlgn="b">
              <a:lnSpc>
                <a:spcPct val="80000"/>
              </a:lnSpc>
              <a:buNone/>
              <a:defRPr/>
            </a:pPr>
            <a:r>
              <a:rPr lang="en-US" sz="2400" kern="1200" dirty="0">
                <a:latin typeface="Arial Rounded MT Bold" pitchFamily="34" charset="0"/>
                <a:cs typeface="Arial" charset="0"/>
              </a:rPr>
              <a:t>TASK GROUP 4z –Enhanced Impulse Radio (EIR)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</a:t>
            </a: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meeting)</a:t>
            </a:r>
            <a:endParaRPr lang="en-US" sz="2200" kern="1200" dirty="0">
              <a:latin typeface="Arial Rounded MT Bold" pitchFamily="34" charset="0"/>
              <a:cs typeface="Arial" charset="0"/>
            </a:endParaRP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SASB: Approved</a:t>
            </a:r>
          </a:p>
          <a:p>
            <a:pPr marL="685800" indent="-381000" fontAlgn="b">
              <a:lnSpc>
                <a:spcPct val="80000"/>
              </a:lnSpc>
              <a:buFontTx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Publication: see 15.4md</a:t>
            </a:r>
            <a:endParaRPr lang="en-US" sz="1000" dirty="0"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" name="AutoShape 2" descr="2520540b.jpg">
            <a:extLst>
              <a:ext uri="{FF2B5EF4-FFF2-40B4-BE49-F238E27FC236}">
                <a16:creationId xmlns:a16="http://schemas.microsoft.com/office/drawing/2014/main" id="{8AD9B11F-031B-3342-99A6-AA934806DF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-4556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D86DF105-8C99-854C-9E2F-BC3E7A659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741C0811-CF1C-D04D-A683-066B33B199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187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760DFE03-2914-4784-B9E1-2A9209C57472}" type="slidenum">
              <a:rPr lang="en-US" sz="1200" smtClean="0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>
          <a:xfrm>
            <a:off x="661851" y="593725"/>
            <a:ext cx="7772400" cy="701675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July 13-17, 2020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0850" y="1124903"/>
            <a:ext cx="8863149" cy="5275897"/>
          </a:xfrm>
        </p:spPr>
        <p:txBody>
          <a:bodyPr/>
          <a:lstStyle/>
          <a:p>
            <a:pPr marL="0" indent="0" fontAlgn="b">
              <a:spcBef>
                <a:spcPts val="0"/>
              </a:spcBef>
              <a:buFontTx/>
              <a:buNone/>
              <a:defRPr/>
            </a:pPr>
            <a:endParaRPr lang="en-US" sz="800" dirty="0">
              <a:latin typeface="Arial Rounded MT Bold" pitchFamily="34" charset="0"/>
              <a:cs typeface="Arial" charset="0"/>
            </a:endParaRPr>
          </a:p>
          <a:p>
            <a:pPr marL="0" indent="0" fontAlgn="b">
              <a:spcBef>
                <a:spcPts val="0"/>
              </a:spcBef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Arial" charset="0"/>
              </a:rPr>
              <a:t>TASK GROUP-9ma 15.9 Revision 1</a:t>
            </a:r>
          </a:p>
          <a:p>
            <a:pPr marL="739775" lvl="2" indent="-406400" fontAlgn="b">
              <a:spcBef>
                <a:spcPts val="0"/>
              </a:spcBef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Start letter ballot.</a:t>
            </a:r>
          </a:p>
          <a:p>
            <a:pPr marL="739775" lvl="2" indent="-406400" fontAlgn="b">
              <a:spcBef>
                <a:spcPts val="0"/>
              </a:spcBef>
              <a:spcAft>
                <a:spcPts val="600"/>
              </a:spcAft>
              <a:buFont typeface="Times New Roman" pitchFamily="18" charset="0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Form CRG</a:t>
            </a:r>
            <a:endParaRPr lang="en-US" sz="2200" dirty="0">
              <a:solidFill>
                <a:srgbClr val="000000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12 -15.4 Upper Layer Interface (ULI)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 </a:t>
            </a:r>
          </a:p>
          <a:p>
            <a:pPr marL="803275" indent="-338138" fontAlgn="b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(Not meeting this session)</a:t>
            </a:r>
            <a:endParaRPr lang="en-US" sz="2200" dirty="0">
              <a:latin typeface="Arial Rounded MT Bold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13 –Multi Gigabit/sec OWC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Review comment resolution</a:t>
            </a:r>
          </a:p>
          <a:p>
            <a:pPr marL="742950" lvl="2" indent="-400050" fontAlgn="b">
              <a:spcBef>
                <a:spcPct val="0"/>
              </a:spcBef>
              <a:spcAft>
                <a:spcPts val="3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Decide if draft is ready for SA ballot</a:t>
            </a:r>
          </a:p>
          <a:p>
            <a:pPr marL="742950" lvl="2" indent="-400050" fontAlgn="b">
              <a:spcBef>
                <a:spcPct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Move draft to the SA ballot if read</a:t>
            </a:r>
          </a:p>
          <a:p>
            <a:pPr marL="0" indent="0" fontAlgn="b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16t –Licensed Narrowband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Continue development of System Requirements document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Amend the PAR of 802.15.16t to remove the limitation to TDD spectrum</a:t>
            </a:r>
            <a:endParaRPr lang="en-US" sz="2200" dirty="0">
              <a:latin typeface="Arial Rounded MT Bold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5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7171" name="Footer Placeholder 6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7172" name="Slide Number Placeholder 7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A265F72-EDBC-4F1B-B408-4167E90A375A}" type="slidenum">
              <a:rPr lang="en-US" sz="1200" smtClean="0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74077" y="570279"/>
            <a:ext cx="7772400" cy="509589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July 13-17, 2020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990600" y="1752600"/>
            <a:ext cx="769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990600" lvl="1" indent="-533400" fontAlgn="b">
              <a:spcBef>
                <a:spcPct val="20000"/>
              </a:spcBef>
              <a:buFontTx/>
              <a:buAutoNum type="arabicPeriod"/>
              <a:defRPr/>
            </a:pPr>
            <a:endParaRPr lang="en-US" sz="2400">
              <a:solidFill>
                <a:srgbClr val="000000"/>
              </a:solidFill>
              <a:latin typeface="Arial Rounded MT Bold" charset="0"/>
              <a:ea typeface="ＭＳ Ｐゴシック" charset="0"/>
              <a:cs typeface="Arial" charset="0"/>
            </a:endParaRPr>
          </a:p>
          <a:p>
            <a:pPr marL="609600" indent="-609600" fontAlgn="b">
              <a:spcBef>
                <a:spcPct val="20000"/>
              </a:spcBef>
              <a:defRPr/>
            </a:pPr>
            <a:endParaRPr lang="en-US" sz="2400">
              <a:latin typeface="Arial Rounded MT Bold" charset="0"/>
              <a:ea typeface="ＭＳ Ｐゴシック" charset="0"/>
              <a:cs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96227" y="1079868"/>
            <a:ext cx="8928100" cy="4921251"/>
          </a:xfrm>
        </p:spPr>
        <p:txBody>
          <a:bodyPr/>
          <a:lstStyle/>
          <a:p>
            <a:pPr marL="0" indent="0" fontAlgn="b">
              <a:lnSpc>
                <a:spcPct val="80000"/>
              </a:lnSpc>
              <a:buNone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TASK GROUP 22 -15.22.3 </a:t>
            </a: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Times New Roman" pitchFamily="18" charset="0"/>
              </a:rPr>
              <a:t>Spectrum Characterization and Occupancy Sensing (SCOC):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Comment Resolution on Draft 6 and Issue Draft 7 for Re-circulation</a:t>
            </a:r>
          </a:p>
          <a:p>
            <a:pPr marL="803275" indent="-454025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Motion for conditional approval to forward Draft 7 to the RevCom</a:t>
            </a:r>
          </a:p>
          <a:p>
            <a:pPr marL="0" indent="0" fontAlgn="b">
              <a:lnSpc>
                <a:spcPct val="80000"/>
              </a:lnSpc>
              <a:buNone/>
              <a:defRPr/>
            </a:pPr>
            <a:r>
              <a:rPr lang="en-US" sz="24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IG Japanese Rate Extension (JRE): </a:t>
            </a:r>
          </a:p>
          <a:p>
            <a:pPr marL="862013" indent="-455613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Finalize PAR and CSD</a:t>
            </a:r>
          </a:p>
          <a:p>
            <a:pPr marL="862013" indent="-455613" fontAlgn="b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IG JRE ballot to approve PAR and CSD to take WG for approval</a:t>
            </a:r>
            <a:endParaRPr lang="en-US" sz="2200" dirty="0">
              <a:solidFill>
                <a:schemeClr val="bg2"/>
              </a:solidFill>
              <a:latin typeface="Arial Rounded MT Bold" pitchFamily="34" charset="0"/>
              <a:ea typeface="ＭＳ Ｐゴシック" pitchFamily="34" charset="-128"/>
              <a:cs typeface="Arial" pitchFamily="34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THz Technical Advisory Group:</a:t>
            </a:r>
          </a:p>
          <a:p>
            <a:pPr marL="862013" indent="-455613" fontAlgn="b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Hear 3 presentations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MAINTENANCE STANDING COMMITTEE 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ea typeface="ＭＳ Ｐゴシック" pitchFamily="34" charset="-128"/>
                <a:cs typeface="Arial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Corrigendum for 802.15.4-2020</a:t>
            </a:r>
          </a:p>
          <a:p>
            <a:pPr marL="1257300" lvl="2" indent="-457200" fontAlgn="b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Arial Rounded MT Bold" pitchFamily="34" charset="0"/>
                <a:cs typeface="Arial" charset="0"/>
              </a:rPr>
              <a:t>Current text in SUN OFDM PHY PHR is vague, leading to incorrect understanding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A265D806-93F2-49B3-9696-0C438EB117B2}" type="slidenum">
              <a:rPr lang="en-US" sz="1200" smtClean="0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sz="3200" dirty="0"/>
              <a:t>Session Objectives July 13-17, 2020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CAB607-5882-414F-B55C-F8A4BFF91CBF}"/>
              </a:ext>
            </a:extLst>
          </p:cNvPr>
          <p:cNvSpPr/>
          <p:nvPr/>
        </p:nvSpPr>
        <p:spPr>
          <a:xfrm>
            <a:off x="152400" y="1438275"/>
            <a:ext cx="8610600" cy="3938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charset="0"/>
              </a:rPr>
              <a:t>RULES STANDING COMMITTEE</a:t>
            </a:r>
          </a:p>
          <a:p>
            <a:pPr marL="914400" lvl="1" indent="-457200" fontAlgn="b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200" dirty="0">
                <a:latin typeface="Arial Rounded MT Bold" pitchFamily="34" charset="0"/>
                <a:cs typeface="Arial" charset="0"/>
              </a:rPr>
              <a:t>Discussion on rules and procedures that are contrary to virtual meetings</a:t>
            </a:r>
          </a:p>
          <a:p>
            <a:pPr fontAlgn="b">
              <a:lnSpc>
                <a:spcPct val="80000"/>
              </a:lnSpc>
              <a:spcAft>
                <a:spcPts val="300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Profiles Interest Group</a:t>
            </a:r>
            <a:r>
              <a:rPr lang="en-US" sz="2600" dirty="0">
                <a:latin typeface="Arial Rounded MT Bold" pitchFamily="34" charset="0"/>
                <a:cs typeface="Times New Roman" pitchFamily="18" charset="0"/>
              </a:rPr>
              <a:t> (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Not meeting this session):</a:t>
            </a:r>
          </a:p>
          <a:p>
            <a:pPr marL="0" lvl="1" indent="0" fontAlgn="b">
              <a:spcBef>
                <a:spcPts val="0"/>
              </a:spcBef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Times New Roman" pitchFamily="18" charset="0"/>
              </a:rPr>
              <a:t>IG Dependability (DEP):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(Not meeting this session)</a:t>
            </a:r>
            <a:endParaRPr lang="en-US" sz="2600" dirty="0">
              <a:solidFill>
                <a:srgbClr val="000000"/>
              </a:solidFill>
              <a:latin typeface="Arial Rounded MT Bold" pitchFamily="34" charset="0"/>
              <a:cs typeface="Arial" charset="0"/>
            </a:endParaRPr>
          </a:p>
          <a:p>
            <a:pPr marL="0" lvl="1" indent="0" fontAlgn="b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IG Vehicular Assistive Technology (VAT): (Not meeting this session)</a:t>
            </a:r>
            <a:endParaRPr lang="en-US" sz="2600" dirty="0">
              <a:latin typeface="Arial Rounded MT Bold" pitchFamily="34" charset="0"/>
              <a:cs typeface="Times New Roman" pitchFamily="18" charset="0"/>
            </a:endParaRP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600" dirty="0">
                <a:latin typeface="Arial Rounded MT Bold" pitchFamily="34" charset="0"/>
                <a:cs typeface="Times New Roman" pitchFamily="18" charset="0"/>
              </a:rPr>
              <a:t>IETF Standing Committee: (</a:t>
            </a:r>
            <a:r>
              <a:rPr lang="en-US" sz="26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Not meeting this session)</a:t>
            </a:r>
          </a:p>
          <a:p>
            <a:pPr marL="0" indent="0" fontAlgn="b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400" dirty="0">
                <a:latin typeface="Arial Rounded MT Bold" pitchFamily="34" charset="0"/>
                <a:cs typeface="Times New Roman" pitchFamily="18" charset="0"/>
              </a:rPr>
              <a:t>NEW PROJECTS STANDING COMMITTEE (WNG): (</a:t>
            </a:r>
            <a:r>
              <a:rPr lang="en-US" sz="2400" dirty="0">
                <a:solidFill>
                  <a:srgbClr val="000000"/>
                </a:solidFill>
                <a:latin typeface="Arial Rounded MT Bold" pitchFamily="34" charset="0"/>
                <a:cs typeface="Arial" pitchFamily="34" charset="0"/>
              </a:rPr>
              <a:t>Not meeting this session)</a:t>
            </a:r>
            <a:endParaRPr lang="en-US" sz="2400" dirty="0">
              <a:latin typeface="Arial Rounded MT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/>
              <a:t>July 2020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Robert F. Heile, Wireless Communications Consulting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/>
              <a:t>Slide </a:t>
            </a:r>
            <a:fld id="{598D81A8-676D-4B71-81B0-5919593A92F0}" type="slidenum">
              <a:rPr lang="en-US" sz="1200" smtClean="0"/>
              <a:pPr>
                <a:defRPr/>
              </a:pPr>
              <a:t>7</a:t>
            </a:fld>
            <a:endParaRPr lang="en-US" sz="120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FDF717D-8CD9-D44C-BD70-AFDC8E3FA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98500"/>
            <a:ext cx="7942729" cy="58200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99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41115</TotalTime>
  <Words>693</Words>
  <Application>Microsoft Macintosh PowerPoint</Application>
  <PresentationFormat>On-screen Show (4:3)</PresentationFormat>
  <Paragraphs>141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Arial Rounded MT Bold</vt:lpstr>
      <vt:lpstr>Times New Roman</vt:lpstr>
      <vt:lpstr>IEEE-802_15</vt:lpstr>
      <vt:lpstr> 125th Session of meetings of the IEEE 802.15 Working Group for Wireless Specialty Networks</vt:lpstr>
      <vt:lpstr>PowerPoint Presentation</vt:lpstr>
      <vt:lpstr>Session Objectives July 13-17, 2020</vt:lpstr>
      <vt:lpstr>Session Objectives July 13-17, 2020</vt:lpstr>
      <vt:lpstr>Session Objectives July 13-17, 2020</vt:lpstr>
      <vt:lpstr>Session Objectives July 13-17, 2020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WG-Report-to-the-802-Plenary-Jul20</dc:title>
  <dc:subject>IEEE 802.15 &lt;subject&gt;</dc:subject>
  <dc:creator>Robert F. Heile</dc:creator>
  <cp:keywords/>
  <dc:description/>
  <cp:lastModifiedBy>pat@kinneys.us</cp:lastModifiedBy>
  <cp:revision>781</cp:revision>
  <cp:lastPrinted>2000-07-07T01:25:49Z</cp:lastPrinted>
  <dcterms:created xsi:type="dcterms:W3CDTF">1999-06-22T06:24:01Z</dcterms:created>
  <dcterms:modified xsi:type="dcterms:W3CDTF">2020-07-23T02:03:18Z</dcterms:modified>
  <cp:category/>
</cp:coreProperties>
</file>