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424" r:id="rId3"/>
    <p:sldId id="386" r:id="rId4"/>
    <p:sldId id="754" r:id="rId5"/>
    <p:sldId id="856" r:id="rId6"/>
    <p:sldId id="855" r:id="rId7"/>
    <p:sldId id="828"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79" d="100"/>
          <a:sy n="79" d="100"/>
        </p:scale>
        <p:origin x="1123"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5741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4460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15-20</a:t>
            </a:r>
            <a:r>
              <a:rPr lang="en-US" sz="1800" b="1" dirty="0" smtClean="0"/>
              <a:t>-0195-00-0013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2020</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Closing Slides July </a:t>
            </a:r>
            <a:r>
              <a:rPr lang="en-US" altLang="en-US" sz="3000" dirty="0" smtClean="0"/>
              <a:t>2020 Virtual </a:t>
            </a:r>
            <a:r>
              <a:rPr lang="en-US" altLang="en-US" sz="3000" dirty="0" smtClean="0"/>
              <a:t>Meeting</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2020-07-17</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07"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slides for </a:t>
            </a:r>
            <a:r>
              <a:rPr lang="en-US" altLang="en-US" dirty="0"/>
              <a:t>the </a:t>
            </a:r>
            <a:r>
              <a:rPr lang="en-US" altLang="en-US" dirty="0" smtClean="0"/>
              <a:t>July 2020 virtual plenary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3</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Irvine</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2182584545"/>
              </p:ext>
            </p:extLst>
          </p:nvPr>
        </p:nvGraphicFramePr>
        <p:xfrm>
          <a:off x="990600" y="1600200"/>
          <a:ext cx="7162800" cy="3755440"/>
        </p:xfrm>
        <a:graphic>
          <a:graphicData uri="http://schemas.openxmlformats.org/drawingml/2006/table">
            <a:tbl>
              <a:tblPr firstRow="1" bandRow="1">
                <a:tableStyleId>{21E4AEA4-8DFA-4A89-87EB-49C32662AFE0}</a:tableStyleId>
              </a:tblPr>
              <a:tblGrid>
                <a:gridCol w="1193800">
                  <a:extLst>
                    <a:ext uri="{9D8B030D-6E8A-4147-A177-3AD203B41FA5}">
                      <a16:colId xmlns:a16="http://schemas.microsoft.com/office/drawing/2014/main" val="20000"/>
                    </a:ext>
                  </a:extLst>
                </a:gridCol>
                <a:gridCol w="1193800">
                  <a:extLst>
                    <a:ext uri="{9D8B030D-6E8A-4147-A177-3AD203B41FA5}">
                      <a16:colId xmlns:a16="http://schemas.microsoft.com/office/drawing/2014/main" val="20001"/>
                    </a:ext>
                  </a:extLst>
                </a:gridCol>
                <a:gridCol w="1193800">
                  <a:extLst>
                    <a:ext uri="{9D8B030D-6E8A-4147-A177-3AD203B41FA5}">
                      <a16:colId xmlns:a16="http://schemas.microsoft.com/office/drawing/2014/main" val="20002"/>
                    </a:ext>
                  </a:extLst>
                </a:gridCol>
                <a:gridCol w="1193800">
                  <a:extLst>
                    <a:ext uri="{9D8B030D-6E8A-4147-A177-3AD203B41FA5}">
                      <a16:colId xmlns:a16="http://schemas.microsoft.com/office/drawing/2014/main" val="20003"/>
                    </a:ext>
                  </a:extLst>
                </a:gridCol>
                <a:gridCol w="1193800">
                  <a:extLst>
                    <a:ext uri="{9D8B030D-6E8A-4147-A177-3AD203B41FA5}">
                      <a16:colId xmlns:a16="http://schemas.microsoft.com/office/drawing/2014/main" val="20004"/>
                    </a:ext>
                  </a:extLst>
                </a:gridCol>
                <a:gridCol w="11938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smtClean="0"/>
                        <a:t>FRI</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TG13#1</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WG15 Opening // </a:t>
                      </a:r>
                      <a:r>
                        <a:rPr lang="en-US" sz="1400" b="0" dirty="0" smtClean="0"/>
                        <a:t>TGbb#1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0" dirty="0" smtClean="0">
                        <a:solidFill>
                          <a:srgbClr val="FF0000"/>
                        </a:solidFill>
                        <a:latin typeface="+mn-lt"/>
                      </a:endParaRPr>
                    </a:p>
                  </a:txBody>
                  <a:tcPr marT="45744" marB="45744" anchor="ctr"/>
                </a:tc>
                <a:tc>
                  <a:txBody>
                    <a:bodyPr/>
                    <a:lstStyle/>
                    <a:p>
                      <a:pPr algn="ctr"/>
                      <a:endParaRPr lang="en-US" sz="14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i="1"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TG13#2</a:t>
                      </a: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 closing</a:t>
                      </a: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i="0" dirty="0" smtClean="0">
                          <a:solidFill>
                            <a:schemeClr val="tx1"/>
                          </a:solidFill>
                        </a:rPr>
                        <a:t>LB175 </a:t>
                      </a:r>
                      <a:r>
                        <a:rPr lang="de-DE" sz="1400" i="0" dirty="0" err="1" smtClean="0">
                          <a:solidFill>
                            <a:schemeClr val="tx1"/>
                          </a:solidFill>
                        </a:rPr>
                        <a:t>ends</a:t>
                      </a:r>
                      <a:r>
                        <a:rPr lang="de-DE" sz="1400" i="0" dirty="0" smtClean="0">
                          <a:solidFill>
                            <a:schemeClr val="tx1"/>
                          </a:solidFill>
                        </a:rPr>
                        <a:t> at 6</a:t>
                      </a:r>
                      <a:r>
                        <a:rPr lang="de-DE" sz="1400" i="0" baseline="0" dirty="0" smtClean="0">
                          <a:solidFill>
                            <a:schemeClr val="tx1"/>
                          </a:solidFill>
                        </a:rPr>
                        <a:t> </a:t>
                      </a:r>
                      <a:r>
                        <a:rPr lang="de-DE" sz="1400" i="0" baseline="0" dirty="0" err="1" smtClean="0">
                          <a:solidFill>
                            <a:schemeClr val="tx1"/>
                          </a:solidFill>
                        </a:rPr>
                        <a:t>p.m.EDT</a:t>
                      </a:r>
                      <a:endParaRPr lang="de-DE" sz="1400" i="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1" dirty="0" smtClean="0">
                        <a:solidFill>
                          <a:schemeClr val="tx1"/>
                        </a:solidFill>
                      </a:endParaRPr>
                    </a:p>
                  </a:txBody>
                  <a:tcPr marT="45744" marB="45744" anchor="ct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a:t>
            </a:r>
            <a:r>
              <a:rPr lang="de-DE" sz="2000" dirty="0" smtClean="0"/>
              <a:t>in </a:t>
            </a:r>
            <a:r>
              <a:rPr lang="de-DE" sz="2000" dirty="0" err="1" smtClean="0"/>
              <a:t>doc</a:t>
            </a:r>
            <a:r>
              <a:rPr lang="de-DE" sz="2000" dirty="0" smtClean="0"/>
              <a:t>. </a:t>
            </a:r>
            <a:r>
              <a:rPr lang="de-DE" sz="2000" dirty="0" smtClean="0"/>
              <a:t>15-20/0174r2</a:t>
            </a:r>
            <a:endParaRPr lang="de-DE" sz="2000" dirty="0" smtClean="0"/>
          </a:p>
          <a:p>
            <a:pPr marL="342900" indent="-342900" algn="just">
              <a:buFont typeface="Arial" panose="020B0604020202020204" pitchFamily="34" charset="0"/>
              <a:buChar char="•"/>
              <a:defRPr/>
            </a:pPr>
            <a:r>
              <a:rPr lang="de-DE" sz="2000" dirty="0" smtClean="0"/>
              <a:t>Slot1: TUESDAY </a:t>
            </a:r>
            <a:r>
              <a:rPr lang="de-DE" sz="2000" dirty="0" smtClean="0"/>
              <a:t>AM1 </a:t>
            </a:r>
          </a:p>
          <a:p>
            <a:pPr marL="1085850" lvl="1" indent="-342900" algn="just">
              <a:buFont typeface="Arial" panose="020B0604020202020204" pitchFamily="34" charset="0"/>
              <a:buChar char="•"/>
              <a:defRPr/>
            </a:pPr>
            <a:r>
              <a:rPr lang="de-DE" dirty="0" err="1" smtClean="0"/>
              <a:t>Discuss</a:t>
            </a:r>
            <a:r>
              <a:rPr lang="de-DE" dirty="0" smtClean="0"/>
              <a:t> </a:t>
            </a:r>
            <a:r>
              <a:rPr lang="de-DE" dirty="0" smtClean="0"/>
              <a:t>open </a:t>
            </a:r>
            <a:r>
              <a:rPr lang="de-DE" dirty="0" err="1" smtClean="0"/>
              <a:t>issues</a:t>
            </a:r>
            <a:r>
              <a:rPr lang="de-DE" dirty="0" smtClean="0"/>
              <a:t> in D3</a:t>
            </a:r>
            <a:endParaRPr lang="de-DE" dirty="0" smtClean="0"/>
          </a:p>
          <a:p>
            <a:pPr marL="342900" indent="-342900" algn="just">
              <a:buFont typeface="Arial" panose="020B0604020202020204" pitchFamily="34" charset="0"/>
              <a:buChar char="•"/>
              <a:defRPr/>
            </a:pPr>
            <a:r>
              <a:rPr lang="de-DE" sz="2000" dirty="0" smtClean="0"/>
              <a:t>2</a:t>
            </a:r>
            <a:r>
              <a:rPr lang="de-DE" sz="2000" baseline="30000" dirty="0" smtClean="0"/>
              <a:t>nd</a:t>
            </a:r>
            <a:r>
              <a:rPr lang="de-DE" sz="2000" dirty="0" smtClean="0"/>
              <a:t> </a:t>
            </a:r>
            <a:r>
              <a:rPr lang="de-DE" sz="2000" dirty="0" err="1"/>
              <a:t>recirculation</a:t>
            </a:r>
            <a:r>
              <a:rPr lang="de-DE" sz="2000" dirty="0"/>
              <a:t> </a:t>
            </a:r>
            <a:r>
              <a:rPr lang="de-DE" sz="2000" dirty="0" err="1"/>
              <a:t>ended</a:t>
            </a:r>
            <a:r>
              <a:rPr lang="de-DE" sz="2000" dirty="0"/>
              <a:t> </a:t>
            </a:r>
            <a:r>
              <a:rPr lang="de-DE" sz="2000" dirty="0" err="1"/>
              <a:t>Wed</a:t>
            </a:r>
            <a:r>
              <a:rPr lang="de-DE" sz="2000" dirty="0"/>
              <a:t> 18:00 EDT</a:t>
            </a:r>
          </a:p>
          <a:p>
            <a:pPr marL="342900" indent="-342900" algn="just">
              <a:buFont typeface="Arial" panose="020B0604020202020204" pitchFamily="34" charset="0"/>
              <a:buChar char="•"/>
              <a:defRPr/>
            </a:pPr>
            <a:r>
              <a:rPr lang="de-DE" sz="2000" dirty="0" smtClean="0"/>
              <a:t>THURSDAY </a:t>
            </a:r>
            <a:r>
              <a:rPr lang="de-DE" sz="2000" dirty="0" smtClean="0"/>
              <a:t>PM1</a:t>
            </a:r>
          </a:p>
          <a:p>
            <a:pPr marL="1085850" lvl="1" indent="-342900" algn="just">
              <a:buFont typeface="Arial" panose="020B0604020202020204" pitchFamily="34" charset="0"/>
              <a:buChar char="•"/>
              <a:defRPr/>
            </a:pPr>
            <a:r>
              <a:rPr lang="de-DE" dirty="0" err="1" smtClean="0"/>
              <a:t>Thanks</a:t>
            </a:r>
            <a:r>
              <a:rPr lang="de-DE" dirty="0" smtClean="0"/>
              <a:t> </a:t>
            </a:r>
            <a:r>
              <a:rPr lang="de-DE" dirty="0" err="1" smtClean="0"/>
              <a:t>for</a:t>
            </a:r>
            <a:r>
              <a:rPr lang="de-DE" dirty="0" smtClean="0"/>
              <a:t> </a:t>
            </a:r>
            <a:r>
              <a:rPr lang="de-DE" dirty="0" err="1" smtClean="0"/>
              <a:t>incoming</a:t>
            </a:r>
            <a:r>
              <a:rPr lang="de-DE" dirty="0" smtClean="0"/>
              <a:t> </a:t>
            </a:r>
            <a:r>
              <a:rPr lang="de-DE" dirty="0" err="1" smtClean="0"/>
              <a:t>comments</a:t>
            </a:r>
            <a:r>
              <a:rPr lang="de-DE" dirty="0" smtClean="0"/>
              <a:t> </a:t>
            </a:r>
            <a:r>
              <a:rPr lang="de-DE" dirty="0" err="1" smtClean="0"/>
              <a:t>from</a:t>
            </a:r>
            <a:r>
              <a:rPr lang="de-DE" dirty="0" smtClean="0"/>
              <a:t> </a:t>
            </a:r>
            <a:r>
              <a:rPr lang="de-DE" dirty="0" err="1" smtClean="0"/>
              <a:t>recirculation</a:t>
            </a:r>
            <a:endParaRPr lang="de-DE" dirty="0" smtClean="0"/>
          </a:p>
          <a:p>
            <a:pPr marL="1085850" lvl="1" indent="-342900" algn="just">
              <a:buFont typeface="Arial" panose="020B0604020202020204" pitchFamily="34" charset="0"/>
              <a:buChar char="•"/>
              <a:defRPr/>
            </a:pPr>
            <a:r>
              <a:rPr lang="de-DE" dirty="0" err="1" smtClean="0"/>
              <a:t>They</a:t>
            </a:r>
            <a:r>
              <a:rPr lang="de-DE" dirty="0" smtClean="0"/>
              <a:t> </a:t>
            </a:r>
            <a:r>
              <a:rPr lang="de-DE" dirty="0" err="1" smtClean="0"/>
              <a:t>are</a:t>
            </a:r>
            <a:r>
              <a:rPr lang="de-DE" dirty="0" smtClean="0"/>
              <a:t> </a:t>
            </a:r>
            <a:r>
              <a:rPr lang="de-DE" dirty="0" err="1" smtClean="0"/>
              <a:t>considered</a:t>
            </a:r>
            <a:r>
              <a:rPr lang="de-DE" dirty="0" smtClean="0"/>
              <a:t> </a:t>
            </a:r>
            <a:r>
              <a:rPr lang="de-DE" dirty="0" err="1" smtClean="0"/>
              <a:t>valuable</a:t>
            </a:r>
            <a:r>
              <a:rPr lang="de-DE" dirty="0" smtClean="0"/>
              <a:t> </a:t>
            </a:r>
            <a:r>
              <a:rPr lang="de-DE" dirty="0" err="1" smtClean="0"/>
              <a:t>to</a:t>
            </a:r>
            <a:r>
              <a:rPr lang="de-DE" dirty="0" smtClean="0"/>
              <a:t> </a:t>
            </a:r>
            <a:r>
              <a:rPr lang="de-DE" dirty="0" err="1" smtClean="0"/>
              <a:t>improve</a:t>
            </a:r>
            <a:r>
              <a:rPr lang="de-DE" dirty="0" smtClean="0"/>
              <a:t> </a:t>
            </a:r>
            <a:r>
              <a:rPr lang="de-DE" dirty="0" err="1" smtClean="0"/>
              <a:t>the</a:t>
            </a:r>
            <a:r>
              <a:rPr lang="de-DE" dirty="0" smtClean="0"/>
              <a:t> </a:t>
            </a:r>
            <a:r>
              <a:rPr lang="de-DE" dirty="0" err="1" smtClean="0"/>
              <a:t>draft</a:t>
            </a:r>
            <a:endParaRPr lang="de-DE" dirty="0" smtClean="0"/>
          </a:p>
          <a:p>
            <a:pPr marL="1085850" lvl="1" indent="-342900" algn="just">
              <a:buFont typeface="Arial" panose="020B0604020202020204" pitchFamily="34" charset="0"/>
              <a:buChar char="•"/>
              <a:defRPr/>
            </a:pPr>
            <a:r>
              <a:rPr lang="de-DE" dirty="0" smtClean="0"/>
              <a:t>After </a:t>
            </a:r>
            <a:r>
              <a:rPr lang="de-DE" dirty="0" err="1" smtClean="0"/>
              <a:t>consultation</a:t>
            </a:r>
            <a:r>
              <a:rPr lang="de-DE" dirty="0" smtClean="0"/>
              <a:t> </a:t>
            </a:r>
            <a:r>
              <a:rPr lang="de-DE" dirty="0" err="1" smtClean="0"/>
              <a:t>with</a:t>
            </a:r>
            <a:r>
              <a:rPr lang="de-DE" dirty="0" smtClean="0"/>
              <a:t> WG </a:t>
            </a:r>
            <a:r>
              <a:rPr lang="de-DE" dirty="0" err="1" smtClean="0"/>
              <a:t>Chair</a:t>
            </a:r>
            <a:r>
              <a:rPr lang="de-DE" dirty="0" smtClean="0"/>
              <a:t> </a:t>
            </a:r>
            <a:r>
              <a:rPr lang="de-DE" dirty="0" err="1" smtClean="0"/>
              <a:t>it</a:t>
            </a:r>
            <a:r>
              <a:rPr lang="de-DE" dirty="0" smtClean="0"/>
              <a:t> </a:t>
            </a:r>
            <a:r>
              <a:rPr lang="de-DE" dirty="0" err="1" smtClean="0"/>
              <a:t>is</a:t>
            </a:r>
            <a:r>
              <a:rPr lang="de-DE" dirty="0" smtClean="0"/>
              <a:t> </a:t>
            </a:r>
            <a:r>
              <a:rPr lang="de-DE" dirty="0" err="1" smtClean="0"/>
              <a:t>suggested</a:t>
            </a:r>
            <a:r>
              <a:rPr lang="de-DE" dirty="0" smtClean="0"/>
              <a:t> </a:t>
            </a:r>
            <a:r>
              <a:rPr lang="de-DE" dirty="0" err="1" smtClean="0"/>
              <a:t>that</a:t>
            </a:r>
            <a:endParaRPr lang="de-DE" dirty="0" smtClean="0"/>
          </a:p>
          <a:p>
            <a:pPr marL="1085850" lvl="1" indent="-342900" algn="just">
              <a:buFont typeface="Arial" panose="020B0604020202020204" pitchFamily="34" charset="0"/>
              <a:buChar char="•"/>
              <a:defRPr/>
            </a:pPr>
            <a:r>
              <a:rPr lang="de-DE" dirty="0" smtClean="0"/>
              <a:t>TG13 will do </a:t>
            </a:r>
            <a:r>
              <a:rPr lang="de-DE" dirty="0" err="1" smtClean="0"/>
              <a:t>another</a:t>
            </a:r>
            <a:r>
              <a:rPr lang="de-DE" dirty="0" smtClean="0"/>
              <a:t> </a:t>
            </a:r>
            <a:r>
              <a:rPr lang="de-DE" dirty="0" err="1" smtClean="0"/>
              <a:t>recirc</a:t>
            </a:r>
            <a:r>
              <a:rPr lang="de-DE" dirty="0" smtClean="0"/>
              <a:t> </a:t>
            </a:r>
            <a:r>
              <a:rPr lang="de-DE" dirty="0" err="1" smtClean="0"/>
              <a:t>before</a:t>
            </a:r>
            <a:r>
              <a:rPr lang="de-DE" dirty="0" smtClean="0"/>
              <a:t> </a:t>
            </a:r>
            <a:r>
              <a:rPr lang="de-DE" dirty="0" err="1" smtClean="0"/>
              <a:t>the</a:t>
            </a:r>
            <a:r>
              <a:rPr lang="de-DE" dirty="0" smtClean="0"/>
              <a:t> SA </a:t>
            </a:r>
            <a:r>
              <a:rPr lang="de-DE" dirty="0" err="1" smtClean="0"/>
              <a:t>ballot</a:t>
            </a:r>
            <a:r>
              <a:rPr lang="de-DE" dirty="0" smtClean="0"/>
              <a:t> </a:t>
            </a:r>
          </a:p>
          <a:p>
            <a:pPr marL="1085850" lvl="1" indent="-342900" algn="just">
              <a:buFont typeface="Arial" panose="020B0604020202020204" pitchFamily="34" charset="0"/>
              <a:buChar char="•"/>
              <a:defRPr/>
            </a:pPr>
            <a:endParaRPr lang="de-DE"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4</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a:t>Move that 802.15 WG approve the formation of a Comment Resolution Group (CRG) for the Standards Association balloting of the </a:t>
            </a:r>
            <a:r>
              <a:rPr lang="en-US" sz="1800" i="1" dirty="0" smtClean="0"/>
              <a:t>P802.15.13_D3 </a:t>
            </a:r>
            <a:r>
              <a:rPr lang="en-US" sz="1800" i="1" dirty="0" smtClean="0"/>
              <a:t>with </a:t>
            </a:r>
            <a:r>
              <a:rPr lang="en-US" sz="1800" i="1" dirty="0"/>
              <a:t>the following membership: Volker Jungnickel as Chair, Nikola </a:t>
            </a:r>
            <a:r>
              <a:rPr lang="en-US" sz="1800" i="1" dirty="0" err="1"/>
              <a:t>Serafimovski</a:t>
            </a:r>
            <a:r>
              <a:rPr lang="en-US" sz="1800" i="1" dirty="0"/>
              <a:t>, </a:t>
            </a:r>
            <a:r>
              <a:rPr lang="en-US" sz="1800" i="1" dirty="0" err="1"/>
              <a:t>Tuncer</a:t>
            </a:r>
            <a:r>
              <a:rPr lang="en-US" sz="1800" i="1" dirty="0"/>
              <a:t> </a:t>
            </a:r>
            <a:r>
              <a:rPr lang="en-US" sz="1800" i="1" dirty="0" err="1"/>
              <a:t>Baykas</a:t>
            </a:r>
            <a:r>
              <a:rPr lang="en-US" sz="1800" i="1" dirty="0"/>
              <a:t>, Sang-Kyu Lim, </a:t>
            </a:r>
            <a:r>
              <a:rPr lang="en-US" sz="1800" i="1" dirty="0" err="1"/>
              <a:t>Jörg</a:t>
            </a:r>
            <a:r>
              <a:rPr lang="en-US" sz="1800" i="1" dirty="0"/>
              <a:t> </a:t>
            </a:r>
            <a:r>
              <a:rPr lang="en-US" sz="1800" i="1" dirty="0" smtClean="0"/>
              <a:t>Robert, Tero Kivinen. </a:t>
            </a:r>
            <a:r>
              <a:rPr lang="en-US" sz="1800" i="1" dirty="0"/>
              <a:t>The </a:t>
            </a:r>
            <a:r>
              <a:rPr lang="en-US" sz="1800" i="1" dirty="0" smtClean="0"/>
              <a:t>802.15.13 </a:t>
            </a:r>
            <a:r>
              <a:rPr lang="en-US" sz="1800" i="1"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Tuncer</a:t>
            </a:r>
            <a:r>
              <a:rPr lang="en-GB" altLang="en-US" dirty="0" smtClean="0">
                <a:sym typeface="Wingdings" panose="05000000000000000000" pitchFamily="2" charset="2"/>
              </a:rPr>
              <a:t> </a:t>
            </a:r>
            <a:r>
              <a:rPr lang="en-GB" altLang="en-US" dirty="0" err="1" smtClean="0">
                <a:sym typeface="Wingdings" panose="05000000000000000000" pitchFamily="2" charset="2"/>
              </a:rPr>
              <a:t>Baykas</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Tero Kivinen</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9416131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a:t>Move that 802.15 WG approve the formation of a Comment Resolution Group (CRG) for the Standards Association balloting of the P802.15.13_D3 with the following membership: Volker Jungnickel as Chair, Nikola </a:t>
            </a:r>
            <a:r>
              <a:rPr lang="en-US" sz="1800" i="1" dirty="0" err="1"/>
              <a:t>Serafimovski</a:t>
            </a:r>
            <a:r>
              <a:rPr lang="en-US" sz="1800" i="1" dirty="0"/>
              <a:t>, </a:t>
            </a:r>
            <a:r>
              <a:rPr lang="en-US" sz="1800" i="1" dirty="0" err="1"/>
              <a:t>Tuncer</a:t>
            </a:r>
            <a:r>
              <a:rPr lang="en-US" sz="1800" i="1" dirty="0"/>
              <a:t> </a:t>
            </a:r>
            <a:r>
              <a:rPr lang="en-US" sz="1800" i="1" dirty="0" err="1"/>
              <a:t>Baykas</a:t>
            </a:r>
            <a:r>
              <a:rPr lang="en-US" sz="1800" i="1" dirty="0"/>
              <a:t>, Sang-Kyu Lim, </a:t>
            </a:r>
            <a:r>
              <a:rPr lang="en-US" sz="1800" i="1" dirty="0" err="1"/>
              <a:t>Jörg</a:t>
            </a:r>
            <a:r>
              <a:rPr lang="en-US" sz="1800" i="1" dirty="0"/>
              <a:t> </a:t>
            </a:r>
            <a:r>
              <a:rPr lang="en-US" sz="1800" i="1" dirty="0"/>
              <a:t>Robert, Tero Kivinen. </a:t>
            </a:r>
            <a:r>
              <a:rPr lang="en-US" sz="1800" i="1" dirty="0"/>
              <a:t>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a:t>
            </a:r>
          </a:p>
          <a:p>
            <a:pPr algn="just">
              <a:buNone/>
            </a:pPr>
            <a:endParaRPr lang="en-GB" altLang="en-US" dirty="0" smtClean="0">
              <a:sym typeface="Wingdings" panose="05000000000000000000" pitchFamily="2" charset="2"/>
            </a:endParaRPr>
          </a:p>
          <a:p>
            <a:pPr algn="just">
              <a:buNone/>
            </a:pPr>
            <a:r>
              <a:rPr lang="en-GB" altLang="en-US" dirty="0" smtClean="0">
                <a:sym typeface="Wingdings" panose="05000000000000000000" pitchFamily="2" charset="2"/>
              </a:rPr>
              <a:t>Motion </a:t>
            </a:r>
            <a:r>
              <a:rPr lang="en-GB" altLang="en-US" dirty="0">
                <a:sym typeface="Wingdings" panose="05000000000000000000" pitchFamily="2" charset="2"/>
              </a:rPr>
              <a:t>passed unanimously.</a:t>
            </a:r>
          </a:p>
          <a:p>
            <a:pPr algn="just">
              <a:buFontTx/>
              <a:buNone/>
            </a:pPr>
            <a:r>
              <a:rPr lang="en-GB" altLang="en-US" dirty="0" smtClean="0">
                <a:sym typeface="Wingdings" panose="05000000000000000000" pitchFamily="2" charset="2"/>
              </a:rPr>
              <a:t>	</a:t>
            </a:r>
          </a:p>
          <a:p>
            <a:pPr algn="just">
              <a:buFontTx/>
              <a:buNone/>
            </a:pP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105516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a:t>a</a:t>
            </a:r>
            <a:r>
              <a:rPr lang="de-DE" sz="2800" b="0" dirty="0" smtClean="0"/>
              <a:t>fter </a:t>
            </a:r>
            <a:r>
              <a:rPr lang="de-DE" sz="2800" b="0" dirty="0" err="1" smtClean="0"/>
              <a:t>July</a:t>
            </a:r>
            <a:endParaRPr lang="de-DE" sz="2800" b="0" dirty="0" smtClean="0"/>
          </a:p>
          <a:p>
            <a:pPr lvl="1"/>
            <a:r>
              <a:rPr lang="de-DE" dirty="0" err="1" smtClean="0"/>
              <a:t>Resolve</a:t>
            </a:r>
            <a:r>
              <a:rPr lang="de-DE" dirty="0" smtClean="0"/>
              <a:t> </a:t>
            </a:r>
            <a:r>
              <a:rPr lang="de-DE" dirty="0" err="1" smtClean="0"/>
              <a:t>comments</a:t>
            </a:r>
            <a:r>
              <a:rPr lang="de-DE" dirty="0" smtClean="0"/>
              <a:t> </a:t>
            </a:r>
            <a:r>
              <a:rPr lang="de-DE" dirty="0" err="1" smtClean="0"/>
              <a:t>from</a:t>
            </a:r>
            <a:r>
              <a:rPr lang="de-DE" dirty="0" smtClean="0"/>
              <a:t> 2nd </a:t>
            </a:r>
            <a:r>
              <a:rPr lang="de-DE" dirty="0" err="1" smtClean="0"/>
              <a:t>recirculation</a:t>
            </a:r>
            <a:endParaRPr lang="de-DE" dirty="0" smtClean="0"/>
          </a:p>
          <a:p>
            <a:pPr lvl="1"/>
            <a:r>
              <a:rPr lang="de-DE" b="0" dirty="0" err="1" smtClean="0"/>
              <a:t>Include</a:t>
            </a:r>
            <a:r>
              <a:rPr lang="de-DE" b="0" dirty="0" smtClean="0"/>
              <a:t> </a:t>
            </a:r>
            <a:r>
              <a:rPr lang="de-DE" b="0" dirty="0" err="1" smtClean="0"/>
              <a:t>comments</a:t>
            </a:r>
            <a:r>
              <a:rPr lang="de-DE" b="0" dirty="0" smtClean="0"/>
              <a:t> </a:t>
            </a:r>
            <a:r>
              <a:rPr lang="de-DE" b="0" dirty="0" err="1" smtClean="0"/>
              <a:t>from</a:t>
            </a:r>
            <a:r>
              <a:rPr lang="de-DE" b="0" dirty="0" smtClean="0"/>
              <a:t> MEC </a:t>
            </a:r>
            <a:r>
              <a:rPr lang="de-DE" b="0" dirty="0" err="1" smtClean="0"/>
              <a:t>review</a:t>
            </a:r>
            <a:endParaRPr lang="de-DE" b="0" dirty="0" smtClean="0"/>
          </a:p>
          <a:p>
            <a:pPr lvl="1"/>
            <a:r>
              <a:rPr lang="de-DE" b="0" dirty="0" smtClean="0"/>
              <a:t>Start 3rd (</a:t>
            </a:r>
            <a:r>
              <a:rPr lang="de-DE" b="0" dirty="0" err="1" smtClean="0"/>
              <a:t>and</a:t>
            </a:r>
            <a:r>
              <a:rPr lang="de-DE" b="0" dirty="0" smtClean="0"/>
              <a:t> </a:t>
            </a:r>
            <a:r>
              <a:rPr lang="de-DE" b="0" dirty="0" err="1" smtClean="0"/>
              <a:t>hopefully</a:t>
            </a:r>
            <a:r>
              <a:rPr lang="de-DE" b="0" dirty="0" smtClean="0"/>
              <a:t> last) </a:t>
            </a:r>
            <a:r>
              <a:rPr lang="de-DE" b="0" dirty="0" err="1" smtClean="0"/>
              <a:t>recirculation</a:t>
            </a:r>
            <a:r>
              <a:rPr lang="de-DE" b="0" dirty="0" smtClean="0"/>
              <a:t> in WG</a:t>
            </a:r>
          </a:p>
          <a:p>
            <a:pPr lvl="1"/>
            <a:r>
              <a:rPr lang="de-DE" dirty="0" smtClean="0"/>
              <a:t>Form </a:t>
            </a:r>
            <a:r>
              <a:rPr lang="de-DE" dirty="0" smtClean="0"/>
              <a:t>SA </a:t>
            </a:r>
            <a:r>
              <a:rPr lang="de-DE" dirty="0" err="1" smtClean="0"/>
              <a:t>ballot</a:t>
            </a:r>
            <a:r>
              <a:rPr lang="de-DE" dirty="0" smtClean="0"/>
              <a:t> </a:t>
            </a:r>
            <a:r>
              <a:rPr lang="de-DE" dirty="0" err="1" smtClean="0"/>
              <a:t>pool</a:t>
            </a:r>
            <a:endParaRPr lang="de-DE"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526</Words>
  <Application>Microsoft Office PowerPoint</Application>
  <PresentationFormat>Bildschirmpräsentation (4:3)</PresentationFormat>
  <Paragraphs>92</Paragraphs>
  <Slides>7</Slides>
  <Notes>6</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7</vt:i4>
      </vt:variant>
    </vt:vector>
  </HeadingPairs>
  <TitlesOfParts>
    <vt:vector size="14"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Closing Slides July 2020 Virtual Meeting</vt:lpstr>
      <vt:lpstr>PowerPoint-Präsentation</vt:lpstr>
      <vt:lpstr>PowerPoint-Präsentation</vt:lpstr>
      <vt:lpstr>PowerPoint-Präsentation</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5556</cp:revision>
  <cp:lastPrinted>2014-11-04T15:04:57Z</cp:lastPrinted>
  <dcterms:created xsi:type="dcterms:W3CDTF">2007-04-17T18:10:23Z</dcterms:created>
  <dcterms:modified xsi:type="dcterms:W3CDTF">2020-07-17T13:57:03Z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