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3" r:id="rId2"/>
    <p:sldId id="264" r:id="rId3"/>
    <p:sldId id="282" r:id="rId4"/>
    <p:sldId id="294" r:id="rId5"/>
    <p:sldId id="293" r:id="rId6"/>
    <p:sldId id="295" r:id="rId7"/>
    <p:sldId id="296" r:id="rId8"/>
    <p:sldId id="297" r:id="rId9"/>
    <p:sldId id="298" r:id="rId10"/>
    <p:sldId id="279" r:id="rId11"/>
    <p:sldId id="29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0" d="100"/>
          <a:sy n="70" d="100"/>
        </p:scale>
        <p:origin x="-1386" y="-18"/>
      </p:cViewPr>
      <p:guideLst>
        <p:guide orient="horz" pos="2160"/>
        <p:guide pos="2880"/>
      </p:guideLst>
    </p:cSldViewPr>
  </p:slideViewPr>
  <p:notesTextViewPr>
    <p:cViewPr>
      <p:scale>
        <a:sx n="1" d="1"/>
        <a:sy n="1" d="1"/>
      </p:scale>
      <p:origin x="0" y="0"/>
    </p:cViewPr>
  </p:notesTextViewPr>
  <p:sorterViewPr>
    <p:cViewPr>
      <p:scale>
        <a:sx n="150" d="100"/>
        <a:sy n="150" d="100"/>
      </p:scale>
      <p:origin x="0" y="1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Tree>
    <p:extLst>
      <p:ext uri="{BB962C8B-B14F-4D97-AF65-F5344CB8AC3E}">
        <p14:creationId xmlns:p14="http://schemas.microsoft.com/office/powerpoint/2010/main" val="6785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15-20-0194-00-0jre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158-04-0jre-draft-par-for-japanese-rate-extention.docx" TargetMode="External"/><Relationship Id="rId2" Type="http://schemas.openxmlformats.org/officeDocument/2006/relationships/hyperlink" Target="https://mentor.ieee.org/802.15/dcn/20/15-20-0189-01-0jre-ig-jre-minutes-from-july-virtual-plenary-session.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159-04-0jre-draft-csd-for-japanese-rate-extension.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July plenary 2020 Closing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[17th July,2020]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IG JRE </a:t>
            </a:r>
            <a:r>
              <a:rPr lang="en-US" altLang="ja-JP" sz="1600" b="1" dirty="0" smtClean="0">
                <a:ea typeface="ＭＳ Ｐゴシック" charset="-128"/>
              </a:rPr>
              <a:t>closing report from Virtual July plenary sessions,2020]</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
        <p:nvSpPr>
          <p:cNvPr id="9" name="Inhaltsplatzhalter 5"/>
          <p:cNvSpPr>
            <a:spLocks noGrp="1"/>
          </p:cNvSpPr>
          <p:nvPr/>
        </p:nvSpPr>
        <p:spPr bwMode="auto">
          <a:xfrm>
            <a:off x="0" y="1124744"/>
            <a:ext cx="9144000" cy="5733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1400" dirty="0"/>
              <a:t>IG JRE minutes from July Virtual Plenary </a:t>
            </a:r>
            <a:r>
              <a:rPr lang="en-US" sz="1400" dirty="0" smtClean="0"/>
              <a:t>Session 2020 can be found at</a:t>
            </a:r>
          </a:p>
          <a:p>
            <a:pPr marL="0" indent="0">
              <a:buNone/>
            </a:pPr>
            <a:r>
              <a:rPr lang="en-GB" sz="1400" dirty="0" smtClean="0">
                <a:hlinkClick r:id="rId2"/>
              </a:rPr>
              <a:t>https</a:t>
            </a:r>
            <a:r>
              <a:rPr lang="en-GB" sz="1400" dirty="0">
                <a:hlinkClick r:id="rId2"/>
              </a:rPr>
              <a:t>://</a:t>
            </a:r>
            <a:r>
              <a:rPr lang="en-GB" sz="1400" dirty="0" smtClean="0">
                <a:hlinkClick r:id="rId2"/>
              </a:rPr>
              <a:t>mentor.ieee.org/802.15/dcn/20/15-20-0189-01-0jre-ig-jre-minutes-from-july-virtual-plenary-session.docx</a:t>
            </a:r>
            <a:endParaRPr lang="en-GB" sz="1400" dirty="0" smtClean="0"/>
          </a:p>
          <a:p>
            <a:pPr marL="0" indent="0">
              <a:buNone/>
            </a:pPr>
            <a:endParaRPr lang="en-GB" sz="1400" dirty="0"/>
          </a:p>
          <a:p>
            <a:r>
              <a:rPr lang="en-GB" sz="1400" dirty="0" smtClean="0"/>
              <a:t>PAR can be found at </a:t>
            </a:r>
          </a:p>
          <a:p>
            <a:pPr marL="0" indent="0">
              <a:buNone/>
            </a:pPr>
            <a:r>
              <a:rPr lang="en-GB" sz="1400" dirty="0" smtClean="0">
                <a:hlinkClick r:id="rId3"/>
              </a:rPr>
              <a:t>https</a:t>
            </a:r>
            <a:r>
              <a:rPr lang="en-GB" sz="1400" dirty="0">
                <a:hlinkClick r:id="rId3"/>
              </a:rPr>
              <a:t>://</a:t>
            </a:r>
            <a:r>
              <a:rPr lang="en-GB" sz="1400" dirty="0" smtClean="0">
                <a:hlinkClick r:id="rId3"/>
              </a:rPr>
              <a:t>mentor.ieee.org/802.15/dcn/20/15-20-0158-04-0jre-draft-par-for-japanese-rate-extention.docx</a:t>
            </a:r>
            <a:endParaRPr lang="en-GB" sz="1400" dirty="0" smtClean="0"/>
          </a:p>
          <a:p>
            <a:pPr marL="0" indent="0">
              <a:buNone/>
            </a:pPr>
            <a:endParaRPr lang="en-GB" sz="1400" dirty="0" smtClean="0"/>
          </a:p>
          <a:p>
            <a:r>
              <a:rPr lang="en-GB" sz="1400" dirty="0" smtClean="0"/>
              <a:t>CSD can be found at </a:t>
            </a:r>
          </a:p>
          <a:p>
            <a:pPr marL="0" indent="0">
              <a:buNone/>
            </a:pPr>
            <a:r>
              <a:rPr lang="en-GB" sz="1400" dirty="0" smtClean="0">
                <a:hlinkClick r:id="rId4"/>
              </a:rPr>
              <a:t>https</a:t>
            </a:r>
            <a:r>
              <a:rPr lang="en-GB" sz="1400" dirty="0">
                <a:hlinkClick r:id="rId4"/>
              </a:rPr>
              <a:t>://</a:t>
            </a:r>
            <a:r>
              <a:rPr lang="en-GB" sz="1400" dirty="0" smtClean="0">
                <a:hlinkClick r:id="rId4"/>
              </a:rPr>
              <a:t>mentor.ieee.org/802.15/dcn/20/15-20-0159-04-0jre-draft-csd-for-japanese-rate-extension.docx</a:t>
            </a:r>
            <a:endParaRPr lang="en-GB" sz="1400" dirty="0" smtClean="0"/>
          </a:p>
        </p:txBody>
      </p:sp>
    </p:spTree>
    <p:extLst>
      <p:ext uri="{BB962C8B-B14F-4D97-AF65-F5344CB8AC3E}">
        <p14:creationId xmlns:p14="http://schemas.microsoft.com/office/powerpoint/2010/main" val="1818648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Virtual July Plenary </a:t>
            </a:r>
            <a:br>
              <a:rPr lang="en-US" altLang="ja-JP" dirty="0" smtClean="0"/>
            </a:br>
            <a:r>
              <a:rPr lang="en-US" altLang="ja-JP" dirty="0" smtClean="0"/>
              <a:t>Closing report </a:t>
            </a:r>
            <a:br>
              <a:rPr lang="en-US" altLang="ja-JP" dirty="0" smtClean="0"/>
            </a:br>
            <a:r>
              <a:rPr lang="en-US" altLang="ja-JP" dirty="0" smtClean="0"/>
              <a:t>on</a:t>
            </a:r>
            <a:br>
              <a:rPr lang="en-US" altLang="ja-JP" dirty="0" smtClean="0"/>
            </a:br>
            <a:r>
              <a:rPr lang="en-US" altLang="ja-JP" dirty="0" smtClean="0"/>
              <a:t>July 17th,2020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a:t>
            </a:r>
            <a:r>
              <a:rPr lang="en-US" altLang="ja-JP" dirty="0" smtClean="0"/>
              <a:t>is </a:t>
            </a:r>
            <a:r>
              <a:rPr lang="en-US" altLang="ja-JP" dirty="0" smtClean="0"/>
              <a:t>Kunal Shah/Phil </a:t>
            </a:r>
            <a:r>
              <a:rPr lang="en-US" altLang="ja-JP" dirty="0" smtClean="0"/>
              <a:t>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JRE </a:t>
            </a:r>
            <a:r>
              <a:rPr kumimoji="1" lang="en-US" altLang="ja-JP" b="1" dirty="0" smtClean="0"/>
              <a:t>sessions in July Plenary</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80212405"/>
              </p:ext>
            </p:extLst>
          </p:nvPr>
        </p:nvGraphicFramePr>
        <p:xfrm>
          <a:off x="467544" y="1844824"/>
          <a:ext cx="8299693" cy="3540240"/>
        </p:xfrm>
        <a:graphic>
          <a:graphicData uri="http://schemas.openxmlformats.org/drawingml/2006/table">
            <a:tbl>
              <a:tblPr firstRow="1" bandRow="1">
                <a:tableStyleId>{93296810-A885-4BE3-A3E7-6D5BEEA58F35}</a:tableStyleId>
              </a:tblPr>
              <a:tblGrid>
                <a:gridCol w="1037462"/>
                <a:gridCol w="1452446"/>
                <a:gridCol w="1452446"/>
                <a:gridCol w="1602892"/>
                <a:gridCol w="1302001"/>
                <a:gridCol w="1452446"/>
              </a:tblGrid>
              <a:tr h="370840">
                <a:tc>
                  <a:txBody>
                    <a:bodyPr/>
                    <a:lstStyle/>
                    <a:p>
                      <a:endParaRPr kumimoji="1" lang="ja-JP" altLang="en-US" dirty="0"/>
                    </a:p>
                  </a:txBody>
                  <a:tcPr/>
                </a:tc>
                <a:tc>
                  <a:txBody>
                    <a:bodyPr/>
                    <a:lstStyle/>
                    <a:p>
                      <a:pPr algn="ctr"/>
                      <a:r>
                        <a:rPr kumimoji="1" lang="en-US" altLang="ja-JP" dirty="0" smtClean="0"/>
                        <a:t>Monday</a:t>
                      </a:r>
                    </a:p>
                    <a:p>
                      <a:pPr algn="ctr"/>
                      <a:r>
                        <a:rPr kumimoji="1" lang="en-US" altLang="ja-JP" dirty="0" smtClean="0"/>
                        <a:t>13</a:t>
                      </a:r>
                      <a:r>
                        <a:rPr kumimoji="1" lang="en-US" altLang="ja-JP" baseline="30000" dirty="0" smtClean="0"/>
                        <a:t>th</a:t>
                      </a:r>
                      <a:r>
                        <a:rPr kumimoji="1" lang="en-US" altLang="ja-JP" baseline="0" dirty="0" smtClean="0"/>
                        <a:t> July</a:t>
                      </a:r>
                      <a:endParaRPr kumimoji="1" lang="ja-JP" altLang="en-US" dirty="0"/>
                    </a:p>
                  </a:txBody>
                  <a:tcPr anchor="ctr"/>
                </a:tc>
                <a:tc>
                  <a:txBody>
                    <a:bodyPr/>
                    <a:lstStyle/>
                    <a:p>
                      <a:pPr algn="ctr"/>
                      <a:r>
                        <a:rPr kumimoji="1" lang="en-US" altLang="ja-JP" dirty="0" smtClean="0"/>
                        <a:t>Tuesday</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14</a:t>
                      </a:r>
                      <a:r>
                        <a:rPr kumimoji="1" lang="en-US" altLang="ja-JP" baseline="30000" dirty="0" smtClean="0"/>
                        <a:t>th</a:t>
                      </a:r>
                      <a:r>
                        <a:rPr kumimoji="1" lang="en-US" altLang="ja-JP" baseline="0" dirty="0" smtClean="0"/>
                        <a:t> July</a:t>
                      </a:r>
                      <a:endParaRPr kumimoji="1" lang="ja-JP" altLang="en-US" dirty="0" smtClean="0"/>
                    </a:p>
                  </a:txBody>
                  <a:tcPr anchor="ctr"/>
                </a:tc>
                <a:tc>
                  <a:txBody>
                    <a:bodyPr/>
                    <a:lstStyle/>
                    <a:p>
                      <a:pPr algn="ctr"/>
                      <a:r>
                        <a:rPr kumimoji="1" lang="en-US" altLang="ja-JP" dirty="0" smtClean="0"/>
                        <a:t>Wednesday</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15</a:t>
                      </a:r>
                      <a:r>
                        <a:rPr kumimoji="1" lang="en-US" altLang="ja-JP" baseline="30000" dirty="0" smtClean="0"/>
                        <a:t>th</a:t>
                      </a:r>
                      <a:r>
                        <a:rPr kumimoji="1" lang="en-US" altLang="ja-JP" baseline="0" dirty="0" smtClean="0"/>
                        <a:t> July</a:t>
                      </a:r>
                      <a:endParaRPr kumimoji="1" lang="ja-JP" altLang="en-US" dirty="0" smtClean="0"/>
                    </a:p>
                  </a:txBody>
                  <a:tcPr anchor="ctr"/>
                </a:tc>
                <a:tc>
                  <a:txBody>
                    <a:bodyPr/>
                    <a:lstStyle/>
                    <a:p>
                      <a:pPr algn="ctr"/>
                      <a:r>
                        <a:rPr kumimoji="1" lang="en-US" altLang="ja-JP" dirty="0" smtClean="0"/>
                        <a:t>Thursday</a:t>
                      </a:r>
                    </a:p>
                    <a:p>
                      <a:pPr algn="ctr"/>
                      <a:r>
                        <a:rPr kumimoji="1" lang="en-US" altLang="ja-JP" dirty="0" smtClean="0"/>
                        <a:t>16th July</a:t>
                      </a:r>
                    </a:p>
                  </a:txBody>
                  <a:tcPr anchor="ctr"/>
                </a:tc>
                <a:tc>
                  <a:txBody>
                    <a:bodyPr/>
                    <a:lstStyle/>
                    <a:p>
                      <a:pPr algn="ctr"/>
                      <a:r>
                        <a:rPr kumimoji="1" lang="en-US" altLang="ja-JP" dirty="0" smtClean="0"/>
                        <a:t>Friday</a:t>
                      </a:r>
                    </a:p>
                    <a:p>
                      <a:pPr algn="ctr"/>
                      <a:r>
                        <a:rPr kumimoji="1" lang="en-US" altLang="ja-JP" dirty="0" smtClean="0"/>
                        <a:t>17th July</a:t>
                      </a:r>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strike="dblStrike" baseline="0" dirty="0" smtClean="0">
                          <a:solidFill>
                            <a:srgbClr val="FF0000"/>
                          </a:solidFill>
                        </a:rPr>
                        <a:t>IG-JRE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strike="dblStrike" baseline="0" dirty="0" smtClean="0">
                          <a:solidFill>
                            <a:srgbClr val="FF0000"/>
                          </a:solidFill>
                        </a:rPr>
                        <a:t>(Cancelled)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PM3</a:t>
                      </a:r>
                      <a:endParaRPr kumimoji="1" lang="ja-JP" altLang="en-US" dirty="0"/>
                    </a:p>
                  </a:txBody>
                  <a:tcPr anchor="ctr"/>
                </a:tc>
                <a:tc>
                  <a:txBody>
                    <a:bodyPr/>
                    <a:lstStyle/>
                    <a:p>
                      <a:pPr algn="ctr"/>
                      <a:endParaRPr kumimoji="1" lang="en-US" altLang="ja-JP" dirty="0" smtClean="0">
                        <a:solidFill>
                          <a:schemeClr val="tx1"/>
                        </a:solidFill>
                      </a:endParaRPr>
                    </a:p>
                  </a:txBody>
                  <a:tcPr anchor="ctr"/>
                </a:tc>
                <a:tc>
                  <a:txBody>
                    <a:bodyPr/>
                    <a:lstStyle/>
                    <a:p>
                      <a:pPr algn="ctr"/>
                      <a:r>
                        <a:rPr kumimoji="1" lang="en-US" altLang="ja-JP" u="none" dirty="0" smtClean="0">
                          <a:solidFill>
                            <a:schemeClr val="tx1"/>
                          </a:solidFill>
                        </a:rPr>
                        <a:t>IG-JRE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IG-JRE</a:t>
                      </a: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日付プレースホルダー 3"/>
          <p:cNvSpPr>
            <a:spLocks noGrp="1"/>
          </p:cNvSpPr>
          <p:nvPr>
            <p:ph type="dt" sz="half" idx="10"/>
          </p:nvPr>
        </p:nvSpPr>
        <p:spPr>
          <a:xfrm>
            <a:off x="685800" y="378281"/>
            <a:ext cx="1600200" cy="215444"/>
          </a:xfrm>
        </p:spPr>
        <p:txBody>
          <a:bodyPr/>
          <a:lstStyle/>
          <a:p>
            <a:r>
              <a:rPr lang="en-US" altLang="ja-JP" dirty="0" smtClean="0"/>
              <a:t>&lt;July,2020&gt;</a:t>
            </a:r>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2" name="テキスト ボックス 1"/>
          <p:cNvSpPr txBox="1"/>
          <p:nvPr/>
        </p:nvSpPr>
        <p:spPr>
          <a:xfrm>
            <a:off x="286996" y="5534416"/>
            <a:ext cx="8640960"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We </a:t>
            </a:r>
            <a:r>
              <a:rPr kumimoji="1" lang="en-US" altLang="ja-JP" sz="2000" dirty="0">
                <a:latin typeface="Meiryo UI" panose="020B0604030504040204" pitchFamily="50" charset="-128"/>
                <a:ea typeface="Meiryo UI" panose="020B0604030504040204" pitchFamily="50" charset="-128"/>
              </a:rPr>
              <a:t>had 2 </a:t>
            </a:r>
            <a:r>
              <a:rPr kumimoji="1" lang="en-US" altLang="ja-JP" sz="2000" dirty="0" smtClean="0">
                <a:latin typeface="Meiryo UI" panose="020B0604030504040204" pitchFamily="50" charset="-128"/>
                <a:ea typeface="Meiryo UI" panose="020B0604030504040204" pitchFamily="50" charset="-128"/>
              </a:rPr>
              <a:t>sessions </a:t>
            </a:r>
            <a:r>
              <a:rPr kumimoji="1" lang="en-US" altLang="ja-JP" sz="2000" dirty="0">
                <a:latin typeface="Meiryo UI" panose="020B0604030504040204" pitchFamily="50" charset="-128"/>
                <a:ea typeface="Meiryo UI" panose="020B0604030504040204" pitchFamily="50" charset="-128"/>
              </a:rPr>
              <a:t>and cancelled 1 </a:t>
            </a:r>
            <a:r>
              <a:rPr kumimoji="1" lang="en-US" altLang="ja-JP" sz="2000" dirty="0" smtClean="0">
                <a:latin typeface="Meiryo UI" panose="020B0604030504040204" pitchFamily="50" charset="-128"/>
                <a:ea typeface="Meiryo UI" panose="020B0604030504040204" pitchFamily="50" charset="-128"/>
              </a:rPr>
              <a:t>session </a:t>
            </a:r>
            <a:r>
              <a:rPr kumimoji="1" lang="en-US" altLang="ja-JP" sz="2000" dirty="0">
                <a:latin typeface="Meiryo UI" panose="020B0604030504040204" pitchFamily="50" charset="-128"/>
                <a:ea typeface="Meiryo UI" panose="020B0604030504040204" pitchFamily="50" charset="-128"/>
              </a:rPr>
              <a:t>as it was </a:t>
            </a:r>
            <a:r>
              <a:rPr kumimoji="1" lang="en-US" altLang="ja-JP" sz="2000" dirty="0" smtClean="0">
                <a:latin typeface="Meiryo UI" panose="020B0604030504040204" pitchFamily="50" charset="-128"/>
                <a:ea typeface="Meiryo UI" panose="020B0604030504040204" pitchFamily="50" charset="-128"/>
              </a:rPr>
              <a:t>unnecessary.</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1383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323528" y="1700808"/>
            <a:ext cx="8496944" cy="4114800"/>
          </a:xfrm>
        </p:spPr>
        <p:txBody>
          <a:bodyPr/>
          <a:lstStyle/>
          <a:p>
            <a:r>
              <a:rPr lang="en-US" altLang="ja-JP" sz="3200" dirty="0" smtClean="0">
                <a:latin typeface="Meiryo UI" panose="020B0604030504040204" pitchFamily="50" charset="-128"/>
                <a:ea typeface="Meiryo UI" panose="020B0604030504040204" pitchFamily="50" charset="-128"/>
              </a:rPr>
              <a:t>Resolved </a:t>
            </a:r>
            <a:r>
              <a:rPr lang="en-US" altLang="ja-JP" sz="3200" dirty="0">
                <a:latin typeface="Meiryo UI" panose="020B0604030504040204" pitchFamily="50" charset="-128"/>
                <a:ea typeface="Meiryo UI" panose="020B0604030504040204" pitchFamily="50" charset="-128"/>
              </a:rPr>
              <a:t>the final comments for the PAR and </a:t>
            </a:r>
            <a:r>
              <a:rPr lang="en-US" altLang="ja-JP" sz="3200" dirty="0" smtClean="0">
                <a:latin typeface="Meiryo UI" panose="020B0604030504040204" pitchFamily="50" charset="-128"/>
                <a:ea typeface="Meiryo UI" panose="020B0604030504040204" pitchFamily="50" charset="-128"/>
              </a:rPr>
              <a:t>CSD.</a:t>
            </a:r>
          </a:p>
          <a:p>
            <a:endParaRPr lang="en-US" altLang="ja-JP" sz="3200" dirty="0" smtClean="0">
              <a:latin typeface="Meiryo UI" panose="020B0604030504040204" pitchFamily="50" charset="-128"/>
              <a:ea typeface="Meiryo UI" panose="020B0604030504040204" pitchFamily="50" charset="-128"/>
            </a:endParaRPr>
          </a:p>
          <a:p>
            <a:r>
              <a:rPr lang="en-US" altLang="ja-JP" sz="3200" dirty="0" smtClean="0">
                <a:latin typeface="Meiryo UI" panose="020B0604030504040204" pitchFamily="50" charset="-128"/>
                <a:ea typeface="Meiryo UI" panose="020B0604030504040204" pitchFamily="50" charset="-128"/>
              </a:rPr>
              <a:t>The Motion was made and approved</a:t>
            </a:r>
            <a:r>
              <a:rPr lang="en-US" altLang="ja-JP" sz="3200" dirty="0" smtClean="0">
                <a:latin typeface="Meiryo UI" panose="020B0604030504040204" pitchFamily="50" charset="-128"/>
                <a:ea typeface="Meiryo UI" panose="020B0604030504040204" pitchFamily="50" charset="-128"/>
              </a:rPr>
              <a:t>.</a:t>
            </a:r>
          </a:p>
          <a:p>
            <a:pPr marL="0" indent="0">
              <a:buNone/>
            </a:pPr>
            <a:r>
              <a:rPr lang="en-US" altLang="ja-JP" sz="3200" dirty="0" smtClean="0">
                <a:latin typeface="Meiryo UI" panose="020B0604030504040204" pitchFamily="50" charset="-128"/>
                <a:ea typeface="Meiryo UI" panose="020B0604030504040204" pitchFamily="50" charset="-128"/>
              </a:rPr>
              <a:t>   (See next slide)</a:t>
            </a:r>
          </a:p>
          <a:p>
            <a:pPr marL="0" indent="0">
              <a:buNone/>
            </a:pPr>
            <a:endParaRPr lang="en-US" altLang="ja-JP" sz="3200" dirty="0">
              <a:latin typeface="Meiryo UI" panose="020B0604030504040204" pitchFamily="50" charset="-128"/>
              <a:ea typeface="Meiryo UI" panose="020B0604030504040204" pitchFamily="50" charset="-128"/>
            </a:endParaRPr>
          </a:p>
          <a:p>
            <a:r>
              <a:rPr lang="en-US" altLang="ja-JP" sz="3200" dirty="0">
                <a:latin typeface="Meiryo UI" panose="020B0604030504040204" pitchFamily="50" charset="-128"/>
                <a:ea typeface="Meiryo UI" panose="020B0604030504040204" pitchFamily="50" charset="-128"/>
              </a:rPr>
              <a:t>Minutes </a:t>
            </a:r>
            <a:r>
              <a:rPr lang="en-US" altLang="ja-JP" sz="3200" dirty="0" smtClean="0">
                <a:latin typeface="Meiryo UI" panose="020B0604030504040204" pitchFamily="50" charset="-128"/>
                <a:ea typeface="Meiryo UI" panose="020B0604030504040204" pitchFamily="50" charset="-128"/>
              </a:rPr>
              <a:t>posted</a:t>
            </a:r>
          </a:p>
          <a:p>
            <a:pPr marL="0" indent="0">
              <a:buNone/>
            </a:pPr>
            <a:r>
              <a:rPr lang="en-US" altLang="ja-JP" sz="3200" dirty="0" smtClean="0">
                <a:latin typeface="Meiryo UI" panose="020B0604030504040204" pitchFamily="50" charset="-128"/>
                <a:ea typeface="Meiryo UI" panose="020B0604030504040204" pitchFamily="50" charset="-128"/>
              </a:rPr>
              <a:t>(Document15-20-0189-00-0jre)</a:t>
            </a:r>
            <a:endParaRPr lang="en-US" altLang="ja-JP" sz="3200" dirty="0" smtClean="0">
              <a:latin typeface="Meiryo UI" panose="020B0604030504040204" pitchFamily="50" charset="-128"/>
              <a:ea typeface="Meiryo UI" panose="020B0604030504040204" pitchFamily="50" charset="-128"/>
            </a:endParaRPr>
          </a:p>
          <a:p>
            <a:endParaRPr kumimoji="1" lang="ja-JP" altLang="en-US" sz="32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4202394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Approved Motion by IG:</a:t>
            </a:r>
            <a:endParaRPr kumimoji="1" lang="ja-JP" altLang="en-US" dirty="0"/>
          </a:p>
        </p:txBody>
      </p:sp>
      <p:sp>
        <p:nvSpPr>
          <p:cNvPr id="3" name="コンテンツ プレースホルダー 2"/>
          <p:cNvSpPr>
            <a:spLocks noGrp="1"/>
          </p:cNvSpPr>
          <p:nvPr>
            <p:ph idx="1"/>
          </p:nvPr>
        </p:nvSpPr>
        <p:spPr>
          <a:xfrm>
            <a:off x="683568" y="1556792"/>
            <a:ext cx="7772400" cy="4824536"/>
          </a:xfrm>
        </p:spPr>
        <p:txBody>
          <a:bodyPr/>
          <a:lstStyle/>
          <a:p>
            <a:pPr marL="0" indent="0">
              <a:buNone/>
            </a:pPr>
            <a:r>
              <a:rPr lang="en-US" altLang="ja-JP" sz="2800" dirty="0">
                <a:latin typeface="Meiryo UI" panose="020B0604030504040204" pitchFamily="50" charset="-128"/>
                <a:ea typeface="Meiryo UI" panose="020B0604030504040204" pitchFamily="50" charset="-128"/>
              </a:rPr>
              <a:t>Request that PAR and CSD contained in document PAR (</a:t>
            </a:r>
            <a:r>
              <a:rPr lang="en-US" altLang="ja-JP" sz="2800" dirty="0" smtClean="0">
                <a:latin typeface="Meiryo UI" panose="020B0604030504040204" pitchFamily="50" charset="-128"/>
                <a:ea typeface="Meiryo UI" panose="020B0604030504040204" pitchFamily="50" charset="-128"/>
              </a:rPr>
              <a:t>15-20-0158-04-0jre) </a:t>
            </a:r>
            <a:r>
              <a:rPr lang="en-US" altLang="ja-JP" sz="2800" dirty="0">
                <a:latin typeface="Meiryo UI" panose="020B0604030504040204" pitchFamily="50" charset="-128"/>
                <a:ea typeface="Meiryo UI" panose="020B0604030504040204" pitchFamily="50" charset="-128"/>
              </a:rPr>
              <a:t>and CSD  (</a:t>
            </a:r>
            <a:r>
              <a:rPr lang="en-US" altLang="ja-JP" sz="2800" dirty="0" smtClean="0">
                <a:latin typeface="Meiryo UI" panose="020B0604030504040204" pitchFamily="50" charset="-128"/>
                <a:ea typeface="Meiryo UI" panose="020B0604030504040204" pitchFamily="50" charset="-128"/>
              </a:rPr>
              <a:t>15-20-0159-04-0jre) </a:t>
            </a:r>
            <a:r>
              <a:rPr lang="en-US" altLang="ja-JP" sz="2800" dirty="0">
                <a:latin typeface="Meiryo UI" panose="020B0604030504040204" pitchFamily="50" charset="-128"/>
                <a:ea typeface="Meiryo UI" panose="020B0604030504040204" pitchFamily="50" charset="-128"/>
              </a:rPr>
              <a:t>, respectively, be approved for submission to the WG for its approval and that EC be requested to forward PAR to </a:t>
            </a:r>
            <a:r>
              <a:rPr lang="en-US" altLang="ja-JP" sz="2800" dirty="0" err="1">
                <a:latin typeface="Meiryo UI" panose="020B0604030504040204" pitchFamily="50" charset="-128"/>
                <a:ea typeface="Meiryo UI" panose="020B0604030504040204" pitchFamily="50" charset="-128"/>
              </a:rPr>
              <a:t>NesCom</a:t>
            </a:r>
            <a:r>
              <a:rPr lang="en-US" altLang="ja-JP" sz="2800" dirty="0">
                <a:latin typeface="Meiryo UI" panose="020B0604030504040204" pitchFamily="50" charset="-128"/>
                <a:ea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endParaRPr>
          </a:p>
          <a:p>
            <a:r>
              <a:rPr lang="en-US" altLang="ja-JP" sz="2800" dirty="0"/>
              <a:t>Moved : Kunal </a:t>
            </a:r>
            <a:r>
              <a:rPr lang="en-US" altLang="ja-JP" sz="2800" dirty="0" smtClean="0"/>
              <a:t>Shah (</a:t>
            </a:r>
            <a:r>
              <a:rPr lang="en-US" altLang="ja-JP" sz="2800" dirty="0" err="1" smtClean="0"/>
              <a:t>Itron</a:t>
            </a:r>
            <a:r>
              <a:rPr lang="en-US" altLang="ja-JP" sz="2800" dirty="0" smtClean="0"/>
              <a:t>) </a:t>
            </a:r>
          </a:p>
          <a:p>
            <a:r>
              <a:rPr lang="en-US" altLang="ja-JP" sz="2800" dirty="0"/>
              <a:t>S</a:t>
            </a:r>
            <a:r>
              <a:rPr lang="en-US" altLang="ja-JP" sz="2800" dirty="0" smtClean="0"/>
              <a:t>econd</a:t>
            </a:r>
            <a:r>
              <a:rPr lang="en-US" altLang="ja-JP" sz="2800" dirty="0"/>
              <a:t>: Hiroshi Harada </a:t>
            </a:r>
            <a:r>
              <a:rPr lang="en-US" altLang="ja-JP" sz="2800" dirty="0" smtClean="0"/>
              <a:t>(Kyoto University)</a:t>
            </a:r>
            <a:endParaRPr lang="en-US" altLang="ja-JP" sz="2800" dirty="0"/>
          </a:p>
          <a:p>
            <a:r>
              <a:rPr lang="en-US" altLang="ja-JP" sz="2800" dirty="0" smtClean="0"/>
              <a:t>Approved by unanimous consent</a:t>
            </a:r>
            <a:endParaRPr lang="en-US" altLang="ja-JP" sz="2800" dirty="0"/>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endParaRPr kumimoji="1" lang="ja-JP" altLang="en-US" sz="28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3966842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to WG:</a:t>
            </a:r>
            <a:endParaRPr kumimoji="1" lang="ja-JP" altLang="en-US" dirty="0"/>
          </a:p>
        </p:txBody>
      </p:sp>
      <p:sp>
        <p:nvSpPr>
          <p:cNvPr id="3" name="コンテンツ プレースホルダー 2"/>
          <p:cNvSpPr>
            <a:spLocks noGrp="1"/>
          </p:cNvSpPr>
          <p:nvPr>
            <p:ph idx="1"/>
          </p:nvPr>
        </p:nvSpPr>
        <p:spPr>
          <a:xfrm>
            <a:off x="179512" y="1556792"/>
            <a:ext cx="8784976" cy="4824536"/>
          </a:xfrm>
        </p:spPr>
        <p:txBody>
          <a:bodyPr/>
          <a:lstStyle/>
          <a:p>
            <a:pPr marL="0" indent="0">
              <a:buNone/>
            </a:pPr>
            <a:r>
              <a:rPr lang="en-US" altLang="ja-JP" sz="2400" dirty="0" smtClean="0">
                <a:latin typeface="Meiryo UI" panose="020B0604030504040204" pitchFamily="50" charset="-128"/>
                <a:ea typeface="Meiryo UI" panose="020B0604030504040204" pitchFamily="50" charset="-128"/>
              </a:rPr>
              <a:t>Request </a:t>
            </a:r>
            <a:r>
              <a:rPr lang="en-US" altLang="ja-JP" sz="2400" dirty="0">
                <a:latin typeface="Meiryo UI" panose="020B0604030504040204" pitchFamily="50" charset="-128"/>
                <a:ea typeface="Meiryo UI" panose="020B0604030504040204" pitchFamily="50" charset="-128"/>
              </a:rPr>
              <a:t>that the PAR and CSD contained in documents </a:t>
            </a:r>
            <a:r>
              <a:rPr lang="en-US" altLang="ja-JP" sz="2400" dirty="0" smtClean="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15-20-0158-04-0jre</a:t>
            </a:r>
            <a:r>
              <a:rPr lang="en-US" altLang="ja-JP" sz="2400" dirty="0" smtClean="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and </a:t>
            </a:r>
            <a:r>
              <a:rPr lang="en-US" altLang="ja-JP" sz="2400" dirty="0" smtClean="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15-20-0159-04-0jre</a:t>
            </a:r>
            <a:r>
              <a:rPr lang="en-US" altLang="ja-JP" sz="2400" dirty="0" smtClean="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respectively, be approved by the IEEE 802.15 WG and that the EC be requested to forward the PAR to </a:t>
            </a:r>
            <a:r>
              <a:rPr lang="en-US" altLang="ja-JP" sz="2400" dirty="0" err="1">
                <a:latin typeface="Meiryo UI" panose="020B0604030504040204" pitchFamily="50" charset="-128"/>
                <a:ea typeface="Meiryo UI" panose="020B0604030504040204" pitchFamily="50" charset="-128"/>
              </a:rPr>
              <a:t>NesCom</a:t>
            </a:r>
            <a:r>
              <a:rPr lang="en-US" altLang="ja-JP" sz="2400" dirty="0">
                <a:latin typeface="Meiryo UI" panose="020B0604030504040204" pitchFamily="50" charset="-128"/>
                <a:ea typeface="Meiryo UI" panose="020B0604030504040204" pitchFamily="50" charset="-128"/>
              </a:rPr>
              <a:t>. The 802.15 working group chair and technical editor are authorized to make additional modifications to the PAR and CSD as needed to reflect EC discussion at its closing meeting</a:t>
            </a:r>
            <a:r>
              <a:rPr lang="en-US" altLang="ja-JP" sz="2400" dirty="0" smtClean="0">
                <a:latin typeface="Meiryo UI" panose="020B0604030504040204" pitchFamily="50" charset="-128"/>
                <a:ea typeface="Meiryo UI" panose="020B0604030504040204" pitchFamily="50" charset="-128"/>
              </a:rPr>
              <a:t>.</a:t>
            </a:r>
          </a:p>
          <a:p>
            <a:pPr marL="0" indent="0">
              <a:buNone/>
            </a:pPr>
            <a:endParaRPr lang="en-US" altLang="ja-JP" sz="2400" dirty="0">
              <a:latin typeface="Meiryo UI" panose="020B0604030504040204" pitchFamily="50" charset="-128"/>
              <a:ea typeface="Meiryo UI" panose="020B0604030504040204" pitchFamily="50" charset="-128"/>
            </a:endParaRPr>
          </a:p>
          <a:p>
            <a:r>
              <a:rPr lang="en-US" altLang="ja-JP" sz="2400" dirty="0"/>
              <a:t>Moved : </a:t>
            </a:r>
            <a:r>
              <a:rPr lang="en-US" altLang="ja-JP" sz="2400" dirty="0" smtClean="0"/>
              <a:t>Takashi </a:t>
            </a:r>
            <a:r>
              <a:rPr lang="en-US" altLang="ja-JP" sz="2400" dirty="0" err="1" smtClean="0"/>
              <a:t>Kuramochi</a:t>
            </a:r>
            <a:r>
              <a:rPr lang="en-US" altLang="ja-JP" sz="2400" dirty="0" smtClean="0"/>
              <a:t> (Lapis Semiconductor) </a:t>
            </a:r>
          </a:p>
          <a:p>
            <a:r>
              <a:rPr lang="en-US" altLang="ja-JP" sz="2400" dirty="0"/>
              <a:t>S</a:t>
            </a:r>
            <a:r>
              <a:rPr lang="en-US" altLang="ja-JP" sz="2400" dirty="0" smtClean="0"/>
              <a:t>econd</a:t>
            </a:r>
            <a:r>
              <a:rPr lang="en-US" altLang="ja-JP" sz="2400" dirty="0"/>
              <a:t>: </a:t>
            </a:r>
            <a:endParaRPr lang="en-US" altLang="ja-JP" sz="2400" dirty="0" smtClean="0"/>
          </a:p>
          <a:p>
            <a:r>
              <a:rPr lang="en-US" altLang="ja-JP" sz="2400" dirty="0" smtClean="0"/>
              <a:t>Approve   </a:t>
            </a:r>
            <a:r>
              <a:rPr lang="en-US" altLang="ja-JP" sz="2400" dirty="0"/>
              <a:t>/ Disapprove </a:t>
            </a:r>
            <a:r>
              <a:rPr lang="en-US" altLang="ja-JP" sz="2400" dirty="0" smtClean="0"/>
              <a:t>  </a:t>
            </a:r>
            <a:r>
              <a:rPr lang="en-US" altLang="ja-JP" sz="2400" dirty="0"/>
              <a:t>/ Abstain </a:t>
            </a:r>
            <a:r>
              <a:rPr lang="en-US" altLang="ja-JP" sz="2400" dirty="0" smtClean="0"/>
              <a:t> </a:t>
            </a:r>
            <a:endParaRPr lang="en-US" altLang="ja-JP" sz="24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3570484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
        <p:nvSpPr>
          <p:cNvPr id="7" name="コンテンツ プレースホルダー 6"/>
          <p:cNvSpPr>
            <a:spLocks noGrp="1"/>
          </p:cNvSpPr>
          <p:nvPr>
            <p:ph idx="1"/>
          </p:nvPr>
        </p:nvSpPr>
        <p:spPr/>
        <p:txBody>
          <a:bodyPr/>
          <a:lstStyle/>
          <a:p>
            <a:r>
              <a:rPr kumimoji="1" lang="en-US" altLang="ja-JP" sz="4000" dirty="0" smtClean="0"/>
              <a:t>Start Technical Discussion</a:t>
            </a:r>
            <a:endParaRPr kumimoji="1" lang="ja-JP" altLang="en-US" sz="4000" dirty="0"/>
          </a:p>
        </p:txBody>
      </p:sp>
    </p:spTree>
    <p:extLst>
      <p:ext uri="{BB962C8B-B14F-4D97-AF65-F5344CB8AC3E}">
        <p14:creationId xmlns:p14="http://schemas.microsoft.com/office/powerpoint/2010/main" val="1731424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4704"/>
            <a:ext cx="9144000" cy="1066800"/>
          </a:xfrm>
        </p:spPr>
        <p:txBody>
          <a:bodyPr/>
          <a:lstStyle/>
          <a:p>
            <a:r>
              <a:rPr lang="en-US" altLang="ja-JP" dirty="0"/>
              <a:t>JRE conference call </a:t>
            </a:r>
            <a:r>
              <a:rPr lang="en-US" altLang="ja-JP" dirty="0" smtClean="0"/>
              <a:t/>
            </a:r>
            <a:br>
              <a:rPr lang="en-US" altLang="ja-JP" dirty="0" smtClean="0"/>
            </a:br>
            <a:r>
              <a:rPr lang="en-US" altLang="ja-JP" dirty="0" smtClean="0"/>
              <a:t>provisionally </a:t>
            </a:r>
            <a:r>
              <a:rPr lang="en-US" altLang="ja-JP" dirty="0"/>
              <a:t>scheduled</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2831634819"/>
              </p:ext>
            </p:extLst>
          </p:nvPr>
        </p:nvGraphicFramePr>
        <p:xfrm>
          <a:off x="395536" y="2060848"/>
          <a:ext cx="8280920" cy="173850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Friday</a:t>
                      </a:r>
                    </a:p>
                    <a:p>
                      <a:r>
                        <a:rPr kumimoji="1" lang="en-US" altLang="ja-JP" sz="1600" dirty="0" smtClean="0">
                          <a:latin typeface="+mn-ea"/>
                          <a:ea typeface="+mn-ea"/>
                        </a:rPr>
                        <a:t>July 31</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15:00</a:t>
                      </a:r>
                    </a:p>
                  </a:txBody>
                  <a:tcPr/>
                </a:tc>
              </a:tr>
            </a:tbl>
          </a:graphicData>
        </a:graphic>
      </p:graphicFrame>
    </p:spTree>
    <p:extLst>
      <p:ext uri="{BB962C8B-B14F-4D97-AF65-F5344CB8AC3E}">
        <p14:creationId xmlns:p14="http://schemas.microsoft.com/office/powerpoint/2010/main" val="4176937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1575</TotalTime>
  <Words>505</Words>
  <Application>Microsoft Office PowerPoint</Application>
  <PresentationFormat>画面に合わせる (4:3)</PresentationFormat>
  <Paragraphs>136</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15-20-xxxx-00-jre0-ig-jre-call-for-contributions</vt:lpstr>
      <vt:lpstr>PowerPoint プレゼンテーション</vt:lpstr>
      <vt:lpstr>IEEE 802.15 IG JRE Virtual July Plenary  Closing report  on July 17th,2020</vt:lpstr>
      <vt:lpstr>Administrative Items</vt:lpstr>
      <vt:lpstr>IG JRE sessions in July Plenary</vt:lpstr>
      <vt:lpstr>Accomplishments:</vt:lpstr>
      <vt:lpstr>Approved Motion by IG:</vt:lpstr>
      <vt:lpstr>Motion to WG:</vt:lpstr>
      <vt:lpstr>Next steps</vt:lpstr>
      <vt:lpstr>JRE conference call  provisionally scheduled</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167</cp:revision>
  <cp:lastPrinted>1998-02-10T13:28:06Z</cp:lastPrinted>
  <dcterms:created xsi:type="dcterms:W3CDTF">2020-02-10T05:27:43Z</dcterms:created>
  <dcterms:modified xsi:type="dcterms:W3CDTF">2020-07-17T08:21:39Z</dcterms:modified>
</cp:coreProperties>
</file>