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69" r:id="rId2"/>
    <p:sldId id="372" r:id="rId3"/>
    <p:sldId id="379" r:id="rId4"/>
    <p:sldId id="381" r:id="rId5"/>
    <p:sldId id="382" r:id="rId6"/>
    <p:sldId id="383" r:id="rId7"/>
    <p:sldId id="378" r:id="rId8"/>
    <p:sldId id="384" r:id="rId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0" autoAdjust="0"/>
    <p:restoredTop sz="94660"/>
  </p:normalViewPr>
  <p:slideViewPr>
    <p:cSldViewPr>
      <p:cViewPr varScale="1">
        <p:scale>
          <a:sx n="63" d="100"/>
          <a:sy n="63" d="100"/>
        </p:scale>
        <p:origin x="724"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686800" y="685800"/>
            <a:ext cx="25908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914400" y="685800"/>
            <a:ext cx="75692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Apurva Mody, BAE Systems</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Apurva Mody, BAE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a:t>Textmasterformat bearbeiten</a:t>
            </a:r>
          </a:p>
          <a:p>
            <a:pPr lvl="1"/>
            <a:r>
              <a:rPr lang="de-DE" altLang="en-US" dirty="0"/>
              <a:t>Zweite Ebene</a:t>
            </a:r>
          </a:p>
          <a:p>
            <a:pPr lvl="2"/>
            <a:r>
              <a:rPr lang="de-DE" altLang="en-US" dirty="0"/>
              <a:t>Dritte Ebene</a:t>
            </a:r>
          </a:p>
          <a:p>
            <a:pPr lvl="3"/>
            <a:r>
              <a:rPr lang="de-DE" altLang="en-US" dirty="0"/>
              <a:t>Vierte Ebene</a:t>
            </a:r>
          </a:p>
          <a:p>
            <a:pPr lvl="4"/>
            <a:r>
              <a:rPr lang="de-DE" altLang="en-US" dirty="0"/>
              <a:t>Fünfte Ebene</a:t>
            </a:r>
            <a:endParaRPr lang="en-US" altLang="en-US" dirty="0"/>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a:t>July 2020</a:t>
            </a:r>
            <a:endParaRPr lang="en-US" altLang="en-US" sz="1400" dirty="0"/>
          </a:p>
        </p:txBody>
      </p:sp>
      <p:sp>
        <p:nvSpPr>
          <p:cNvPr id="1029" name="Rectangle 5"/>
          <p:cNvSpPr>
            <a:spLocks noGrp="1" noChangeArrowheads="1"/>
          </p:cNvSpPr>
          <p:nvPr>
            <p:ph type="ftr" sz="quarter" idx="3"/>
          </p:nvPr>
        </p:nvSpPr>
        <p:spPr bwMode="auto">
          <a:xfrm>
            <a:off x="7315200" y="6475413"/>
            <a:ext cx="41656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Apurva Mody, A5 Systems, </a:t>
            </a:r>
            <a:r>
              <a:rPr lang="en-US" altLang="en-US" dirty="0" err="1"/>
              <a:t>WhiteSpace</a:t>
            </a:r>
            <a:r>
              <a:rPr lang="en-US" altLang="en-US" dirty="0"/>
              <a:t> Alliance</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a:t>
            </a:fld>
            <a:endParaRPr lang="en-US" altLang="en-US"/>
          </a:p>
        </p:txBody>
      </p:sp>
      <p:sp>
        <p:nvSpPr>
          <p:cNvPr id="1031" name="Rectangle 7"/>
          <p:cNvSpPr>
            <a:spLocks noChangeArrowheads="1"/>
          </p:cNvSpPr>
          <p:nvPr/>
        </p:nvSpPr>
        <p:spPr bwMode="auto">
          <a:xfrm>
            <a:off x="4943872" y="394156"/>
            <a:ext cx="63337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a:t>
            </a:r>
            <a:r>
              <a:rPr lang="en-US" sz="1400" b="1" i="0" kern="1200" dirty="0">
                <a:solidFill>
                  <a:schemeClr val="tx1"/>
                </a:solidFill>
                <a:effectLst/>
                <a:latin typeface="Times New Roman" pitchFamily="18" charset="0"/>
                <a:ea typeface="+mn-ea"/>
                <a:cs typeface="+mn-cs"/>
              </a:rPr>
              <a:t>15-20-0192-02-0000</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22/dcn/19/22-19-0028-01-0003-updated-csd-for-p802-22-3-transfer-of-project-to-ieee-802-15-wg.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0/15-20-0197-00-0022-802-15-22-3-par-extensio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9376" y="2492896"/>
            <a:ext cx="11712624" cy="1066800"/>
          </a:xfrm>
        </p:spPr>
        <p:txBody>
          <a:bodyPr/>
          <a:lstStyle/>
          <a:p>
            <a:r>
              <a:rPr lang="en-US" sz="4800" dirty="0">
                <a:effectLst>
                  <a:outerShdw blurRad="38100" dist="38100" dir="2700000" algn="tl">
                    <a:srgbClr val="000000">
                      <a:alpha val="43137"/>
                    </a:srgbClr>
                  </a:outerShdw>
                </a:effectLst>
                <a:latin typeface="+mn-lt"/>
              </a:rPr>
              <a:t>TG22 Spectrum Sharing Closing Report</a:t>
            </a:r>
            <a:br>
              <a:rPr lang="en-US" sz="4800" dirty="0">
                <a:effectLst>
                  <a:outerShdw blurRad="38100" dist="38100" dir="2700000" algn="tl">
                    <a:srgbClr val="000000">
                      <a:alpha val="43137"/>
                    </a:srgbClr>
                  </a:outerShdw>
                </a:effectLst>
                <a:latin typeface="+mn-lt"/>
              </a:rPr>
            </a:br>
            <a:r>
              <a:rPr lang="en-US" sz="4800" dirty="0">
                <a:effectLst>
                  <a:outerShdw blurRad="38100" dist="38100" dir="2700000" algn="tl">
                    <a:srgbClr val="000000">
                      <a:alpha val="43137"/>
                    </a:srgbClr>
                  </a:outerShdw>
                </a:effectLst>
                <a:latin typeface="+mn-lt"/>
              </a:rPr>
              <a:t>Virtual Meeting </a:t>
            </a:r>
            <a:br>
              <a:rPr lang="en-US" sz="4800" dirty="0">
                <a:effectLst>
                  <a:outerShdw blurRad="38100" dist="38100" dir="2700000" algn="tl">
                    <a:srgbClr val="000000">
                      <a:alpha val="43137"/>
                    </a:srgbClr>
                  </a:outerShdw>
                </a:effectLst>
                <a:latin typeface="+mn-lt"/>
              </a:rPr>
            </a:br>
            <a:br>
              <a:rPr lang="en-US" sz="4800" dirty="0">
                <a:effectLst>
                  <a:outerShdw blurRad="38100" dist="38100" dir="2700000" algn="tl">
                    <a:srgbClr val="000000">
                      <a:alpha val="43137"/>
                    </a:srgbClr>
                  </a:outerShdw>
                </a:effectLst>
                <a:latin typeface="+mn-lt"/>
              </a:rPr>
            </a:br>
            <a:r>
              <a:rPr lang="en-US" sz="4000" dirty="0">
                <a:effectLst>
                  <a:outerShdw blurRad="38100" dist="38100" dir="2700000" algn="tl">
                    <a:srgbClr val="000000">
                      <a:alpha val="43137"/>
                    </a:srgbClr>
                  </a:outerShdw>
                </a:effectLst>
                <a:latin typeface="+mn-lt"/>
              </a:rPr>
              <a:t>Apurva N. Mody</a:t>
            </a:r>
            <a:br>
              <a:rPr lang="en-US" sz="4000" dirty="0">
                <a:effectLst>
                  <a:outerShdw blurRad="38100" dist="38100" dir="2700000" algn="tl">
                    <a:srgbClr val="000000">
                      <a:alpha val="43137"/>
                    </a:srgbClr>
                  </a:outerShdw>
                </a:effectLst>
                <a:latin typeface="+mn-lt"/>
              </a:rPr>
            </a:br>
            <a:r>
              <a:rPr lang="en-US" sz="4000" dirty="0">
                <a:effectLst>
                  <a:outerShdw blurRad="38100" dist="38100" dir="2700000" algn="tl">
                    <a:srgbClr val="000000">
                      <a:alpha val="43137"/>
                    </a:srgbClr>
                  </a:outerShdw>
                </a:effectLst>
                <a:latin typeface="+mn-lt"/>
              </a:rPr>
              <a:t>Chair, TG22</a:t>
            </a:r>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5" name="Fußzeilenplatzhalter 4"/>
          <p:cNvSpPr>
            <a:spLocks noGrp="1"/>
          </p:cNvSpPr>
          <p:nvPr>
            <p:ph type="ftr" sz="quarter" idx="11"/>
          </p:nvPr>
        </p:nvSpPr>
        <p:spPr/>
        <p:txBody>
          <a:bodyPr/>
          <a:lstStyle/>
          <a:p>
            <a:pPr>
              <a:defRPr/>
            </a:pPr>
            <a:r>
              <a:rPr lang="en-US" altLang="en-US" dirty="0"/>
              <a:t>Apurva Mody, A5 Systems, </a:t>
            </a:r>
            <a:r>
              <a:rPr lang="en-US" altLang="en-US" dirty="0" err="1"/>
              <a:t>WhiteSpace</a:t>
            </a:r>
            <a:r>
              <a:rPr lang="en-US" altLang="en-US" dirty="0"/>
              <a:t> Alliance</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1</a:t>
            </a:fld>
            <a:endParaRPr lang="en-US" altLang="en-US"/>
          </a:p>
        </p:txBody>
      </p:sp>
    </p:spTree>
    <p:extLst>
      <p:ext uri="{BB962C8B-B14F-4D97-AF65-F5344CB8AC3E}">
        <p14:creationId xmlns:p14="http://schemas.microsoft.com/office/powerpoint/2010/main" val="234761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TG22 Spectrum Sharing Opening Report</a:t>
            </a:r>
          </a:p>
        </p:txBody>
      </p:sp>
      <p:sp>
        <p:nvSpPr>
          <p:cNvPr id="3" name="Inhaltsplatzhalter 2"/>
          <p:cNvSpPr>
            <a:spLocks noGrp="1"/>
          </p:cNvSpPr>
          <p:nvPr>
            <p:ph idx="1"/>
          </p:nvPr>
        </p:nvSpPr>
        <p:spPr>
          <a:xfrm>
            <a:off x="623392" y="1772816"/>
            <a:ext cx="11233248" cy="4114800"/>
          </a:xfrm>
        </p:spPr>
        <p:txBody>
          <a:bodyPr/>
          <a:lstStyle/>
          <a:p>
            <a:pPr marL="0" indent="0">
              <a:buNone/>
            </a:pPr>
            <a:r>
              <a:rPr lang="en-US" sz="2400" dirty="0"/>
              <a:t>Accomplishments:</a:t>
            </a:r>
          </a:p>
          <a:p>
            <a:r>
              <a:rPr lang="en-US" sz="2400" dirty="0"/>
              <a:t>Sponsor Ballot on Draft 5 Completed</a:t>
            </a:r>
          </a:p>
          <a:p>
            <a:r>
              <a:rPr lang="en-US" sz="2400" dirty="0"/>
              <a:t>Addressed and Resolved the Comments</a:t>
            </a:r>
          </a:p>
          <a:p>
            <a:r>
              <a:rPr lang="en-US" sz="2400" dirty="0"/>
              <a:t>Started the Sponsor Ballot Re-circ on Draft 6 – The Sponsor Ballot Re-circ on Draft 6 ended on July 15</a:t>
            </a:r>
            <a:r>
              <a:rPr lang="en-US" sz="2400" baseline="30000" dirty="0"/>
              <a:t>th</a:t>
            </a:r>
            <a:r>
              <a:rPr lang="en-US" sz="2400" dirty="0"/>
              <a:t> 2020. </a:t>
            </a:r>
          </a:p>
          <a:p>
            <a:pPr lvl="1"/>
            <a:endParaRPr lang="en-US" sz="2400" dirty="0"/>
          </a:p>
          <a:p>
            <a:pPr lvl="1"/>
            <a:endParaRPr lang="en-US" sz="2400" dirty="0"/>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2</a:t>
            </a:fld>
            <a:endParaRPr lang="en-US" altLang="en-US"/>
          </a:p>
        </p:txBody>
      </p:sp>
      <p:sp>
        <p:nvSpPr>
          <p:cNvPr id="7" name="Fußzeilenplatzhalter 4">
            <a:extLst>
              <a:ext uri="{FF2B5EF4-FFF2-40B4-BE49-F238E27FC236}">
                <a16:creationId xmlns:a16="http://schemas.microsoft.com/office/drawing/2014/main" id="{8B8CD617-231E-4CE7-974E-C5EAA9447D4E}"/>
              </a:ext>
            </a:extLst>
          </p:cNvPr>
          <p:cNvSpPr>
            <a:spLocks noGrp="1"/>
          </p:cNvSpPr>
          <p:nvPr>
            <p:ph type="ftr" sz="quarter" idx="11"/>
          </p:nvPr>
        </p:nvSpPr>
        <p:spPr>
          <a:xfrm>
            <a:off x="8300392"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Tree>
    <p:extLst>
      <p:ext uri="{BB962C8B-B14F-4D97-AF65-F5344CB8AC3E}">
        <p14:creationId xmlns:p14="http://schemas.microsoft.com/office/powerpoint/2010/main" val="4060849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712" y="728360"/>
            <a:ext cx="10369152" cy="1066800"/>
          </a:xfrm>
        </p:spPr>
        <p:txBody>
          <a:bodyPr/>
          <a:lstStyle/>
          <a:p>
            <a:r>
              <a:rPr lang="en-US" sz="3200" dirty="0"/>
              <a:t>TG22 Spectrum Sharing Closing Report</a:t>
            </a:r>
            <a:br>
              <a:rPr lang="en-US" sz="3200" dirty="0">
                <a:solidFill>
                  <a:srgbClr val="006600"/>
                </a:solidFill>
                <a:latin typeface="Arial Narrow" panose="020B0606020202030204" pitchFamily="34" charset="0"/>
              </a:rPr>
            </a:br>
            <a:r>
              <a:rPr lang="en-US" sz="3200" dirty="0">
                <a:solidFill>
                  <a:srgbClr val="006600"/>
                </a:solidFill>
                <a:latin typeface="Arial Narrow" panose="020B0606020202030204" pitchFamily="34" charset="0"/>
              </a:rPr>
              <a:t>CRG for IEEE P802.15.22.3 Sponsor Ballot</a:t>
            </a:r>
            <a:endParaRPr lang="en-US" sz="3200" dirty="0"/>
          </a:p>
        </p:txBody>
      </p:sp>
      <p:sp>
        <p:nvSpPr>
          <p:cNvPr id="3" name="Content Placeholder 2"/>
          <p:cNvSpPr>
            <a:spLocks noGrp="1"/>
          </p:cNvSpPr>
          <p:nvPr>
            <p:ph idx="1"/>
          </p:nvPr>
        </p:nvSpPr>
        <p:spPr>
          <a:xfrm>
            <a:off x="695400" y="1988840"/>
            <a:ext cx="10945216" cy="4114800"/>
          </a:xfrm>
        </p:spPr>
        <p:txBody>
          <a:bodyPr/>
          <a:lstStyle/>
          <a:p>
            <a:pPr marL="0" indent="0">
              <a:buNone/>
            </a:pPr>
            <a:r>
              <a:rPr lang="en-US" sz="2000" i="1" dirty="0"/>
              <a:t>Move that 802.15 WG approve the formation of a Comment Resolution Group (CRG) for the SA balloting of the P802.15.22.3 D06 with the following membership: Apurva Mody (Chair), Oliver Holland, Roger Hislop, Gianfranco Miele, Ranga Reddy, Mike Cotton, Harry </a:t>
            </a:r>
            <a:r>
              <a:rPr lang="en-US" sz="2000" i="1" dirty="0" err="1"/>
              <a:t>Bims</a:t>
            </a:r>
            <a:r>
              <a:rPr lang="en-US" sz="2000" i="1" dirty="0"/>
              <a:t>, Douglas Boulware. The 802.15.22.3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000" dirty="0"/>
              <a:t>Mover: Mike Cotton</a:t>
            </a:r>
          </a:p>
          <a:p>
            <a:pPr marL="0" indent="0">
              <a:buNone/>
            </a:pPr>
            <a:r>
              <a:rPr lang="en-US" sz="2000" dirty="0"/>
              <a:t>Second: Oliver Holland</a:t>
            </a:r>
            <a:br>
              <a:rPr lang="en-US" sz="2000" dirty="0"/>
            </a:br>
            <a:endParaRPr lang="en-US" sz="2000" dirty="0"/>
          </a:p>
          <a:p>
            <a:pPr marL="0" indent="0">
              <a:buNone/>
            </a:pPr>
            <a:r>
              <a:rPr lang="en-US" sz="2000" dirty="0"/>
              <a:t>Working Group Stats: Approve  / Disapprove  / Abstain </a:t>
            </a:r>
          </a:p>
          <a:p>
            <a:pPr marL="0" indent="0">
              <a:buNone/>
            </a:pPr>
            <a:r>
              <a:rPr lang="en-US" sz="2000" dirty="0"/>
              <a:t>Task Group Stats: Approve 5 / Disapprove 0 / Abstain 1</a:t>
            </a:r>
          </a:p>
          <a:p>
            <a:pPr marL="0" indent="0">
              <a:buNone/>
            </a:pPr>
            <a:endParaRPr lang="en-US" sz="2000" dirty="0"/>
          </a:p>
        </p:txBody>
      </p:sp>
      <p:sp>
        <p:nvSpPr>
          <p:cNvPr id="6" name="Date Placeholder 5"/>
          <p:cNvSpPr>
            <a:spLocks noGrp="1"/>
          </p:cNvSpPr>
          <p:nvPr>
            <p:ph type="dt" sz="quarter" idx="12"/>
          </p:nvPr>
        </p:nvSpPr>
        <p:spPr>
          <a:xfrm>
            <a:off x="5845437" y="6475413"/>
            <a:ext cx="602730" cy="184666"/>
          </a:xfrm>
        </p:spPr>
        <p:txBody>
          <a:bodyPr/>
          <a:lstStyle/>
          <a:p>
            <a:pPr>
              <a:defRPr/>
            </a:pPr>
            <a:r>
              <a:rPr lang="en-US"/>
              <a:t>July 2019</a:t>
            </a:r>
          </a:p>
        </p:txBody>
      </p:sp>
      <p:sp>
        <p:nvSpPr>
          <p:cNvPr id="7" name="Fußzeilenplatzhalter 4">
            <a:extLst>
              <a:ext uri="{FF2B5EF4-FFF2-40B4-BE49-F238E27FC236}">
                <a16:creationId xmlns:a16="http://schemas.microsoft.com/office/drawing/2014/main" id="{3AAA59A8-E3DA-4E2C-9A66-AF5106AAD350}"/>
              </a:ext>
            </a:extLst>
          </p:cNvPr>
          <p:cNvSpPr>
            <a:spLocks noGrp="1"/>
          </p:cNvSpPr>
          <p:nvPr>
            <p:ph type="ftr" sz="quarter" idx="11"/>
          </p:nvPr>
        </p:nvSpPr>
        <p:spPr>
          <a:xfrm>
            <a:off x="8300392"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
        <p:nvSpPr>
          <p:cNvPr id="8" name="Datumsplatzhalter 3">
            <a:extLst>
              <a:ext uri="{FF2B5EF4-FFF2-40B4-BE49-F238E27FC236}">
                <a16:creationId xmlns:a16="http://schemas.microsoft.com/office/drawing/2014/main" id="{BE023A99-8559-4569-8FBB-9DE2601A80A7}"/>
              </a:ext>
            </a:extLst>
          </p:cNvPr>
          <p:cNvSpPr>
            <a:spLocks noGrp="1"/>
          </p:cNvSpPr>
          <p:nvPr>
            <p:ph type="dt" sz="half" idx="10"/>
          </p:nvPr>
        </p:nvSpPr>
        <p:spPr>
          <a:xfrm>
            <a:off x="914400" y="378281"/>
            <a:ext cx="2133600" cy="215444"/>
          </a:xfrm>
        </p:spPr>
        <p:txBody>
          <a:bodyPr/>
          <a:lstStyle/>
          <a:p>
            <a:pPr>
              <a:defRPr/>
            </a:pPr>
            <a:r>
              <a:rPr lang="en-US" altLang="en-US" dirty="0"/>
              <a:t>July 2020</a:t>
            </a:r>
          </a:p>
        </p:txBody>
      </p:sp>
    </p:spTree>
    <p:extLst>
      <p:ext uri="{BB962C8B-B14F-4D97-AF65-F5344CB8AC3E}">
        <p14:creationId xmlns:p14="http://schemas.microsoft.com/office/powerpoint/2010/main" val="348130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TG22 Spectrum Sharing Closing Report</a:t>
            </a:r>
            <a:br>
              <a:rPr lang="en-US" dirty="0">
                <a:solidFill>
                  <a:srgbClr val="006600"/>
                </a:solidFill>
                <a:latin typeface="Arial Narrow" panose="020B0606020202030204" pitchFamily="34" charset="0"/>
              </a:rPr>
            </a:br>
            <a:r>
              <a:rPr lang="en-US" dirty="0">
                <a:solidFill>
                  <a:srgbClr val="006600"/>
                </a:solidFill>
                <a:latin typeface="Arial Narrow" panose="020B0606020202030204" pitchFamily="34" charset="0"/>
              </a:rPr>
              <a:t>Goals for the Meeting</a:t>
            </a:r>
            <a:endParaRPr lang="en-US" dirty="0"/>
          </a:p>
        </p:txBody>
      </p:sp>
      <p:sp>
        <p:nvSpPr>
          <p:cNvPr id="3" name="Content Placeholder 2"/>
          <p:cNvSpPr>
            <a:spLocks noGrp="1"/>
          </p:cNvSpPr>
          <p:nvPr>
            <p:ph idx="1"/>
          </p:nvPr>
        </p:nvSpPr>
        <p:spPr>
          <a:xfrm>
            <a:off x="623392" y="1981200"/>
            <a:ext cx="11089232" cy="4114800"/>
          </a:xfrm>
        </p:spPr>
        <p:txBody>
          <a:bodyPr/>
          <a:lstStyle/>
          <a:p>
            <a:r>
              <a:rPr lang="en-US" sz="2800" dirty="0"/>
              <a:t>Comment Resolution on Draft 6 and Issue Draft 7 for Re-circ</a:t>
            </a:r>
          </a:p>
          <a:p>
            <a:r>
              <a:rPr lang="en-US" sz="2800" dirty="0"/>
              <a:t>Motion for conditional approval to forward Draft 7 to the </a:t>
            </a:r>
            <a:r>
              <a:rPr lang="en-US" sz="2800" dirty="0" err="1"/>
              <a:t>RevCom</a:t>
            </a:r>
            <a:endParaRPr lang="en-US" sz="2800" dirty="0"/>
          </a:p>
        </p:txBody>
      </p:sp>
      <p:sp>
        <p:nvSpPr>
          <p:cNvPr id="4" name="Date Placeholder 3"/>
          <p:cNvSpPr>
            <a:spLocks noGrp="1"/>
          </p:cNvSpPr>
          <p:nvPr>
            <p:ph type="dt" sz="half" idx="10"/>
          </p:nvPr>
        </p:nvSpPr>
        <p:spPr/>
        <p:txBody>
          <a:bodyPr/>
          <a:lstStyle/>
          <a:p>
            <a:pPr>
              <a:defRPr/>
            </a:pPr>
            <a:r>
              <a:rPr lang="en-US" altLang="en-US" dirty="0"/>
              <a:t>July 2020</a:t>
            </a:r>
          </a:p>
        </p:txBody>
      </p:sp>
      <p:sp>
        <p:nvSpPr>
          <p:cNvPr id="6" name="Slide Number Placehold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4</a:t>
            </a:fld>
            <a:endParaRPr lang="en-US" altLang="en-US"/>
          </a:p>
        </p:txBody>
      </p:sp>
      <p:sp>
        <p:nvSpPr>
          <p:cNvPr id="7" name="Fußzeilenplatzhalter 4">
            <a:extLst>
              <a:ext uri="{FF2B5EF4-FFF2-40B4-BE49-F238E27FC236}">
                <a16:creationId xmlns:a16="http://schemas.microsoft.com/office/drawing/2014/main" id="{8A0B0373-6A2A-4248-9013-30DAB9E45A0F}"/>
              </a:ext>
            </a:extLst>
          </p:cNvPr>
          <p:cNvSpPr>
            <a:spLocks noGrp="1"/>
          </p:cNvSpPr>
          <p:nvPr>
            <p:ph type="ftr" sz="quarter" idx="11"/>
          </p:nvPr>
        </p:nvSpPr>
        <p:spPr>
          <a:xfrm>
            <a:off x="8228384"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Tree>
    <p:extLst>
      <p:ext uri="{BB962C8B-B14F-4D97-AF65-F5344CB8AC3E}">
        <p14:creationId xmlns:p14="http://schemas.microsoft.com/office/powerpoint/2010/main" val="349844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Status of the 802.15.22.3 Sponsor Ballot Re-circ on Draft 6 – Ended on July 15</a:t>
            </a:r>
            <a:r>
              <a:rPr lang="en-US" baseline="30000" dirty="0"/>
              <a:t>th</a:t>
            </a:r>
            <a:r>
              <a:rPr lang="en-US" dirty="0"/>
              <a:t> 2020</a:t>
            </a:r>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5</a:t>
            </a:fld>
            <a:endParaRPr lang="en-US" altLang="en-US"/>
          </a:p>
        </p:txBody>
      </p:sp>
      <p:sp>
        <p:nvSpPr>
          <p:cNvPr id="7" name="Fußzeilenplatzhalter 4">
            <a:extLst>
              <a:ext uri="{FF2B5EF4-FFF2-40B4-BE49-F238E27FC236}">
                <a16:creationId xmlns:a16="http://schemas.microsoft.com/office/drawing/2014/main" id="{8B8CD617-231E-4CE7-974E-C5EAA9447D4E}"/>
              </a:ext>
            </a:extLst>
          </p:cNvPr>
          <p:cNvSpPr>
            <a:spLocks noGrp="1"/>
          </p:cNvSpPr>
          <p:nvPr>
            <p:ph type="ftr" sz="quarter" idx="11"/>
          </p:nvPr>
        </p:nvSpPr>
        <p:spPr>
          <a:xfrm>
            <a:off x="8228384"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pic>
        <p:nvPicPr>
          <p:cNvPr id="9" name="Picture 8">
            <a:extLst>
              <a:ext uri="{FF2B5EF4-FFF2-40B4-BE49-F238E27FC236}">
                <a16:creationId xmlns:a16="http://schemas.microsoft.com/office/drawing/2014/main" id="{AE7454EB-CBA4-44D0-A8B1-5500BA932E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7488" y="1772817"/>
            <a:ext cx="9073008" cy="3672408"/>
          </a:xfrm>
          <a:prstGeom prst="rect">
            <a:avLst/>
          </a:prstGeom>
        </p:spPr>
      </p:pic>
      <p:sp>
        <p:nvSpPr>
          <p:cNvPr id="10" name="TextBox 9">
            <a:extLst>
              <a:ext uri="{FF2B5EF4-FFF2-40B4-BE49-F238E27FC236}">
                <a16:creationId xmlns:a16="http://schemas.microsoft.com/office/drawing/2014/main" id="{0DFA9FF8-EAA9-48EB-9813-14328C9E3487}"/>
              </a:ext>
            </a:extLst>
          </p:cNvPr>
          <p:cNvSpPr txBox="1"/>
          <p:nvPr/>
        </p:nvSpPr>
        <p:spPr>
          <a:xfrm>
            <a:off x="407368" y="5445224"/>
            <a:ext cx="11377264" cy="923330"/>
          </a:xfrm>
          <a:prstGeom prst="rect">
            <a:avLst/>
          </a:prstGeom>
          <a:noFill/>
        </p:spPr>
        <p:txBody>
          <a:bodyPr wrap="square" rtlCol="0">
            <a:spAutoFit/>
          </a:bodyPr>
          <a:lstStyle/>
          <a:p>
            <a:pPr marL="285750" indent="-285750">
              <a:buFont typeface="Arial" panose="020B0604020202020204" pitchFamily="34" charset="0"/>
              <a:buChar char="•"/>
            </a:pPr>
            <a:r>
              <a:rPr lang="en-US" sz="1800" dirty="0">
                <a:latin typeface="+mn-lt"/>
              </a:rPr>
              <a:t>The Ballot Resolution Committee addressed and resolved the </a:t>
            </a:r>
            <a:r>
              <a:rPr lang="en-US" sz="1800" b="1" dirty="0">
                <a:latin typeface="+mn-lt"/>
              </a:rPr>
              <a:t>three new comments</a:t>
            </a:r>
            <a:r>
              <a:rPr lang="en-US" sz="1800" dirty="0">
                <a:latin typeface="+mn-lt"/>
              </a:rPr>
              <a:t> from the Sponsor Ballot Re-circ on Draft 6. There is </a:t>
            </a:r>
            <a:r>
              <a:rPr lang="en-US" sz="1800" b="1" dirty="0">
                <a:latin typeface="+mn-lt"/>
              </a:rPr>
              <a:t>one MBS Comment</a:t>
            </a:r>
            <a:r>
              <a:rPr lang="en-US" sz="1800" dirty="0">
                <a:latin typeface="+mn-lt"/>
              </a:rPr>
              <a:t>. Draft 7 is being prepared for a 10 Day Sponsor Ballot Re-circ #2.</a:t>
            </a:r>
          </a:p>
        </p:txBody>
      </p:sp>
    </p:spTree>
    <p:extLst>
      <p:ext uri="{BB962C8B-B14F-4D97-AF65-F5344CB8AC3E}">
        <p14:creationId xmlns:p14="http://schemas.microsoft.com/office/powerpoint/2010/main" val="3409904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802.15.22.3 Sponsor Ballot History</a:t>
            </a:r>
          </a:p>
        </p:txBody>
      </p:sp>
      <p:sp>
        <p:nvSpPr>
          <p:cNvPr id="4" name="Datumsplatzhalter 3"/>
          <p:cNvSpPr>
            <a:spLocks noGrp="1"/>
          </p:cNvSpPr>
          <p:nvPr>
            <p:ph type="dt" sz="half" idx="10"/>
          </p:nvPr>
        </p:nvSpPr>
        <p:spPr/>
        <p:txBody>
          <a:bodyPr/>
          <a:lstStyle/>
          <a:p>
            <a:pPr>
              <a:defRPr/>
            </a:pPr>
            <a:r>
              <a:rPr lang="en-US" altLang="en-US" dirty="0"/>
              <a:t>July 2020</a:t>
            </a:r>
          </a:p>
        </p:txBody>
      </p:sp>
      <p:sp>
        <p:nvSpPr>
          <p:cNvPr id="6" name="Foliennummernplatzhalter 5"/>
          <p:cNvSpPr>
            <a:spLocks noGrp="1"/>
          </p:cNvSpPr>
          <p:nvPr>
            <p:ph type="sldNum" sz="quarter" idx="12"/>
          </p:nvPr>
        </p:nvSpPr>
        <p:spPr>
          <a:xfrm>
            <a:off x="5930396" y="6475413"/>
            <a:ext cx="432811" cy="184666"/>
          </a:xfrm>
        </p:spPr>
        <p:txBody>
          <a:bodyPr/>
          <a:lstStyle/>
          <a:p>
            <a:pPr>
              <a:defRPr/>
            </a:pPr>
            <a:r>
              <a:rPr lang="en-US" altLang="en-US"/>
              <a:t>Slide </a:t>
            </a:r>
            <a:fld id="{D9B19BB7-5E5C-4FE2-8325-CBE2EDC1721D}" type="slidenum">
              <a:rPr lang="en-US" altLang="en-US" smtClean="0"/>
              <a:pPr>
                <a:defRPr/>
              </a:pPr>
              <a:t>6</a:t>
            </a:fld>
            <a:endParaRPr lang="en-US" altLang="en-US"/>
          </a:p>
        </p:txBody>
      </p:sp>
      <p:sp>
        <p:nvSpPr>
          <p:cNvPr id="7" name="Fußzeilenplatzhalter 4">
            <a:extLst>
              <a:ext uri="{FF2B5EF4-FFF2-40B4-BE49-F238E27FC236}">
                <a16:creationId xmlns:a16="http://schemas.microsoft.com/office/drawing/2014/main" id="{8B8CD617-231E-4CE7-974E-C5EAA9447D4E}"/>
              </a:ext>
            </a:extLst>
          </p:cNvPr>
          <p:cNvSpPr>
            <a:spLocks noGrp="1"/>
          </p:cNvSpPr>
          <p:nvPr>
            <p:ph type="ftr" sz="quarter" idx="11"/>
          </p:nvPr>
        </p:nvSpPr>
        <p:spPr>
          <a:xfrm>
            <a:off x="8228384"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graphicFrame>
        <p:nvGraphicFramePr>
          <p:cNvPr id="8" name="Table 7">
            <a:extLst>
              <a:ext uri="{FF2B5EF4-FFF2-40B4-BE49-F238E27FC236}">
                <a16:creationId xmlns:a16="http://schemas.microsoft.com/office/drawing/2014/main" id="{BF3DE1B2-1DEC-4788-A61E-91244B2F0263}"/>
              </a:ext>
            </a:extLst>
          </p:cNvPr>
          <p:cNvGraphicFramePr>
            <a:graphicFrameLocks noGrp="1"/>
          </p:cNvGraphicFramePr>
          <p:nvPr>
            <p:extLst>
              <p:ext uri="{D42A27DB-BD31-4B8C-83A1-F6EECF244321}">
                <p14:modId xmlns:p14="http://schemas.microsoft.com/office/powerpoint/2010/main" val="3066502359"/>
              </p:ext>
            </p:extLst>
          </p:nvPr>
        </p:nvGraphicFramePr>
        <p:xfrm>
          <a:off x="314153" y="2250674"/>
          <a:ext cx="11542487" cy="2834510"/>
        </p:xfrm>
        <a:graphic>
          <a:graphicData uri="http://schemas.openxmlformats.org/drawingml/2006/table">
            <a:tbl>
              <a:tblPr firstRow="1" bandRow="1">
                <a:tableStyleId>{5C22544A-7EE6-4342-B048-85BDC9FD1C3A}</a:tableStyleId>
              </a:tblPr>
              <a:tblGrid>
                <a:gridCol w="1677392">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224136">
                  <a:extLst>
                    <a:ext uri="{9D8B030D-6E8A-4147-A177-3AD203B41FA5}">
                      <a16:colId xmlns:a16="http://schemas.microsoft.com/office/drawing/2014/main" val="20004"/>
                    </a:ext>
                  </a:extLst>
                </a:gridCol>
                <a:gridCol w="1296144">
                  <a:extLst>
                    <a:ext uri="{9D8B030D-6E8A-4147-A177-3AD203B41FA5}">
                      <a16:colId xmlns:a16="http://schemas.microsoft.com/office/drawing/2014/main" val="20005"/>
                    </a:ext>
                  </a:extLst>
                </a:gridCol>
                <a:gridCol w="1379136">
                  <a:extLst>
                    <a:ext uri="{9D8B030D-6E8A-4147-A177-3AD203B41FA5}">
                      <a16:colId xmlns:a16="http://schemas.microsoft.com/office/drawing/2014/main" val="1131107642"/>
                    </a:ext>
                  </a:extLst>
                </a:gridCol>
                <a:gridCol w="1717207">
                  <a:extLst>
                    <a:ext uri="{9D8B030D-6E8A-4147-A177-3AD203B41FA5}">
                      <a16:colId xmlns:a16="http://schemas.microsoft.com/office/drawing/2014/main" val="1429406997"/>
                    </a:ext>
                  </a:extLst>
                </a:gridCol>
              </a:tblGrid>
              <a:tr h="822854">
                <a:tc>
                  <a:txBody>
                    <a:bodyPr/>
                    <a:lstStyle/>
                    <a:p>
                      <a:pPr algn="ctr"/>
                      <a:r>
                        <a:rPr lang="en-US" sz="1600" b="1" dirty="0"/>
                        <a:t>IEEE</a:t>
                      </a:r>
                      <a:r>
                        <a:rPr lang="en-US" sz="1600" b="1" baseline="0" dirty="0"/>
                        <a:t> Sponsor Ballot</a:t>
                      </a:r>
                      <a:endParaRPr lang="en-US" sz="1600" b="1" dirty="0"/>
                    </a:p>
                  </a:txBody>
                  <a:tcPr marT="45714" marB="45714"/>
                </a:tc>
                <a:tc>
                  <a:txBody>
                    <a:bodyPr/>
                    <a:lstStyle/>
                    <a:p>
                      <a:pPr algn="ctr"/>
                      <a:r>
                        <a:rPr lang="en-US" sz="1800" dirty="0"/>
                        <a:t>Launch Date</a:t>
                      </a:r>
                    </a:p>
                  </a:txBody>
                  <a:tcPr marT="45714" marB="45714"/>
                </a:tc>
                <a:tc>
                  <a:txBody>
                    <a:bodyPr/>
                    <a:lstStyle/>
                    <a:p>
                      <a:pPr algn="ctr"/>
                      <a:r>
                        <a:rPr lang="en-US" sz="1600" b="1" dirty="0"/>
                        <a:t># of Comments Received</a:t>
                      </a:r>
                    </a:p>
                  </a:txBody>
                  <a:tcPr marT="45714" marB="45714"/>
                </a:tc>
                <a:tc>
                  <a:txBody>
                    <a:bodyPr/>
                    <a:lstStyle/>
                    <a:p>
                      <a:pPr algn="ctr"/>
                      <a:r>
                        <a:rPr lang="en-US" sz="1600" b="1" dirty="0"/>
                        <a:t>Comment Resolution Status</a:t>
                      </a:r>
                    </a:p>
                  </a:txBody>
                  <a:tcPr marT="45714" marB="45714"/>
                </a:tc>
                <a:tc>
                  <a:txBody>
                    <a:bodyPr/>
                    <a:lstStyle/>
                    <a:p>
                      <a:pPr algn="ctr"/>
                      <a:r>
                        <a:rPr lang="en-US" sz="1600" b="1" dirty="0"/>
                        <a:t>Response Ratio</a:t>
                      </a:r>
                    </a:p>
                  </a:txBody>
                  <a:tcPr marT="45714" marB="45714"/>
                </a:tc>
                <a:tc>
                  <a:txBody>
                    <a:bodyPr/>
                    <a:lstStyle/>
                    <a:p>
                      <a:pPr algn="ctr"/>
                      <a:r>
                        <a:rPr lang="en-US" sz="1600" b="1" dirty="0"/>
                        <a:t>Approval Ratio</a:t>
                      </a:r>
                    </a:p>
                  </a:txBody>
                  <a:tcPr marT="45714" marB="45714"/>
                </a:tc>
                <a:tc>
                  <a:txBody>
                    <a:bodyPr/>
                    <a:lstStyle/>
                    <a:p>
                      <a:pPr algn="ctr"/>
                      <a:r>
                        <a:rPr lang="en-US" sz="1600" b="1" dirty="0"/>
                        <a:t>Abstentions</a:t>
                      </a:r>
                    </a:p>
                  </a:txBody>
                  <a:tcPr marT="45714" marB="45714"/>
                </a:tc>
                <a:tc>
                  <a:txBody>
                    <a:bodyPr/>
                    <a:lstStyle/>
                    <a:p>
                      <a:pPr algn="ctr"/>
                      <a:r>
                        <a:rPr lang="en-US" sz="1600" b="1" dirty="0"/>
                        <a:t>Draft Status</a:t>
                      </a:r>
                    </a:p>
                  </a:txBody>
                  <a:tcPr marT="45714" marB="45714"/>
                </a:tc>
                <a:extLst>
                  <a:ext uri="{0D108BD9-81ED-4DB2-BD59-A6C34878D82A}">
                    <a16:rowId xmlns:a16="http://schemas.microsoft.com/office/drawing/2014/main" val="10000"/>
                  </a:ext>
                </a:extLst>
              </a:tr>
              <a:tr h="822854">
                <a:tc>
                  <a:txBody>
                    <a:bodyPr/>
                    <a:lstStyle/>
                    <a:p>
                      <a:pPr algn="ctr"/>
                      <a:r>
                        <a:rPr lang="en-US" sz="1600" dirty="0"/>
                        <a:t>Sponsor Ballot 1</a:t>
                      </a:r>
                      <a:endParaRPr lang="en-US" sz="1600" baseline="0" dirty="0"/>
                    </a:p>
                    <a:p>
                      <a:pPr algn="ctr"/>
                      <a:r>
                        <a:rPr lang="en-US" sz="1200" b="1" baseline="0" dirty="0"/>
                        <a:t>(P802.15.22.3 Draft v5.0)</a:t>
                      </a:r>
                      <a:endParaRPr lang="en-US" sz="1200" b="1" dirty="0"/>
                    </a:p>
                  </a:txBody>
                  <a:tcPr marT="45714" marB="45714"/>
                </a:tc>
                <a:tc>
                  <a:txBody>
                    <a:bodyPr/>
                    <a:lstStyle/>
                    <a:p>
                      <a:pPr algn="ctr"/>
                      <a:r>
                        <a:rPr lang="en-US" sz="1600" dirty="0"/>
                        <a:t>July 19</a:t>
                      </a:r>
                      <a:r>
                        <a:rPr lang="en-US" sz="1600" baseline="30000" dirty="0"/>
                        <a:t>th</a:t>
                      </a:r>
                      <a:r>
                        <a:rPr lang="en-US" sz="1600" dirty="0"/>
                        <a:t> 2019</a:t>
                      </a:r>
                    </a:p>
                  </a:txBody>
                  <a:tcPr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282</a:t>
                      </a:r>
                    </a:p>
                  </a:txBody>
                  <a:tcPr marT="45714" marB="45714"/>
                </a:tc>
                <a:tc>
                  <a:txBody>
                    <a:bodyPr/>
                    <a:lstStyle/>
                    <a:p>
                      <a:pPr algn="ctr"/>
                      <a:r>
                        <a:rPr lang="en-US" sz="1200" b="1" dirty="0"/>
                        <a:t>Comments were addressed and Resolved</a:t>
                      </a:r>
                    </a:p>
                  </a:txBody>
                  <a:tcPr marT="45714" marB="45714"/>
                </a:tc>
                <a:tc>
                  <a:txBody>
                    <a:bodyPr/>
                    <a:lstStyle/>
                    <a:p>
                      <a:pPr algn="ctr"/>
                      <a:r>
                        <a:rPr lang="en-US" sz="1800" b="0" dirty="0">
                          <a:solidFill>
                            <a:schemeClr val="tx1"/>
                          </a:solidFill>
                        </a:rPr>
                        <a:t>85%</a:t>
                      </a:r>
                    </a:p>
                  </a:txBody>
                  <a:tcPr marT="45714" marB="45714"/>
                </a:tc>
                <a:tc>
                  <a:txBody>
                    <a:bodyPr/>
                    <a:lstStyle/>
                    <a:p>
                      <a:pPr marL="0" algn="ctr" defTabSz="914400" rtl="0" eaLnBrk="1" latinLnBrk="0" hangingPunct="1"/>
                      <a:r>
                        <a:rPr lang="en-US" sz="1800" b="1" kern="1200" dirty="0">
                          <a:solidFill>
                            <a:srgbClr val="00B0F0"/>
                          </a:solidFill>
                          <a:latin typeface="+mn-lt"/>
                          <a:ea typeface="+mn-ea"/>
                          <a:cs typeface="+mn-cs"/>
                        </a:rPr>
                        <a:t>90%</a:t>
                      </a:r>
                    </a:p>
                  </a:txBody>
                  <a:tcPr marT="45714" marB="45714"/>
                </a:tc>
                <a:tc>
                  <a:txBody>
                    <a:bodyPr/>
                    <a:lstStyle/>
                    <a:p>
                      <a:pPr algn="ctr"/>
                      <a:r>
                        <a:rPr lang="en-US" sz="1800" b="0" dirty="0"/>
                        <a:t>7%</a:t>
                      </a:r>
                    </a:p>
                  </a:txBody>
                  <a:tcPr marT="45714" marB="45714"/>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 </a:t>
                      </a:r>
                      <a:r>
                        <a:rPr lang="en-US" sz="1200" b="1" dirty="0"/>
                        <a:t>P802.15.22.3 Draft v6.0 was Prepared </a:t>
                      </a:r>
                      <a:endParaRPr lang="en-US" sz="1200" dirty="0"/>
                    </a:p>
                  </a:txBody>
                  <a:tcPr marT="45714" marB="45714"/>
                </a:tc>
                <a:extLst>
                  <a:ext uri="{0D108BD9-81ED-4DB2-BD59-A6C34878D82A}">
                    <a16:rowId xmlns:a16="http://schemas.microsoft.com/office/drawing/2014/main" val="10001"/>
                  </a:ext>
                </a:extLst>
              </a:tr>
              <a:tr h="822854">
                <a:tc>
                  <a:txBody>
                    <a:bodyPr/>
                    <a:lstStyle/>
                    <a:p>
                      <a:pPr algn="ctr"/>
                      <a:r>
                        <a:rPr lang="en-US" sz="1600" dirty="0"/>
                        <a:t>Sponsor Ballot Re-circ #1</a:t>
                      </a:r>
                      <a:endParaRPr lang="en-US" sz="1600" baseline="0" dirty="0"/>
                    </a:p>
                    <a:p>
                      <a:pPr algn="ctr"/>
                      <a:r>
                        <a:rPr lang="en-US" sz="1200" b="1" baseline="0" dirty="0"/>
                        <a:t>(P802.15.22.3 Draft v6.0)</a:t>
                      </a:r>
                      <a:endParaRPr lang="en-US" sz="1200" b="1" dirty="0"/>
                    </a:p>
                    <a:p>
                      <a:pPr algn="ctr"/>
                      <a:endParaRPr lang="en-US" sz="1600" b="1" dirty="0"/>
                    </a:p>
                  </a:txBody>
                  <a:tcPr marT="45714" marB="45714"/>
                </a:tc>
                <a:tc>
                  <a:txBody>
                    <a:bodyPr/>
                    <a:lstStyle/>
                    <a:p>
                      <a:pPr algn="ctr"/>
                      <a:r>
                        <a:rPr lang="en-US" sz="1600" dirty="0"/>
                        <a:t>June 30</a:t>
                      </a:r>
                      <a:r>
                        <a:rPr lang="en-US" sz="1600" baseline="30000" dirty="0"/>
                        <a:t>th</a:t>
                      </a:r>
                      <a:r>
                        <a:rPr lang="en-US" sz="1600" dirty="0"/>
                        <a:t> </a:t>
                      </a:r>
                      <a:r>
                        <a:rPr lang="en-US" sz="1600" baseline="0" dirty="0"/>
                        <a:t> 2020</a:t>
                      </a:r>
                      <a:endParaRPr lang="en-US" sz="1600" dirty="0"/>
                    </a:p>
                  </a:txBody>
                  <a:tcPr marT="45714" marB="45714"/>
                </a:tc>
                <a:tc>
                  <a:txBody>
                    <a:bodyPr/>
                    <a:lstStyle/>
                    <a:p>
                      <a:pPr algn="ctr"/>
                      <a:r>
                        <a:rPr lang="en-US" sz="1600" b="1" dirty="0"/>
                        <a:t>3</a:t>
                      </a:r>
                      <a:endParaRPr lang="en-US" sz="1600" dirty="0"/>
                    </a:p>
                  </a:txBody>
                  <a:tcPr marT="45714" marB="4571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a:t>Comments were addressed and Resolved</a:t>
                      </a:r>
                    </a:p>
                  </a:txBody>
                  <a:tcPr marT="45714" marB="45714"/>
                </a:tc>
                <a:tc>
                  <a:txBody>
                    <a:bodyPr/>
                    <a:lstStyle/>
                    <a:p>
                      <a:pPr algn="ctr"/>
                      <a:r>
                        <a:rPr lang="en-US" sz="1800" b="0" dirty="0">
                          <a:solidFill>
                            <a:schemeClr val="tx1"/>
                          </a:solidFill>
                        </a:rPr>
                        <a:t>86%</a:t>
                      </a:r>
                    </a:p>
                  </a:txBody>
                  <a:tcPr marT="45714" marB="45714"/>
                </a:tc>
                <a:tc>
                  <a:txBody>
                    <a:bodyPr/>
                    <a:lstStyle/>
                    <a:p>
                      <a:pPr marL="0" algn="ctr" defTabSz="914400" rtl="0" eaLnBrk="1" latinLnBrk="0" hangingPunct="1"/>
                      <a:r>
                        <a:rPr lang="en-US" sz="1800" b="1" kern="1200" dirty="0">
                          <a:solidFill>
                            <a:srgbClr val="00B0F0"/>
                          </a:solidFill>
                          <a:latin typeface="+mn-lt"/>
                          <a:ea typeface="+mn-ea"/>
                          <a:cs typeface="+mn-cs"/>
                        </a:rPr>
                        <a:t>90%</a:t>
                      </a:r>
                    </a:p>
                  </a:txBody>
                  <a:tcPr marT="45714" marB="45714"/>
                </a:tc>
                <a:tc>
                  <a:txBody>
                    <a:bodyPr/>
                    <a:lstStyle/>
                    <a:p>
                      <a:pPr algn="ctr"/>
                      <a:r>
                        <a:rPr lang="en-US" sz="1800" dirty="0"/>
                        <a:t>7%</a:t>
                      </a:r>
                    </a:p>
                  </a:txBody>
                  <a:tcPr marT="45714" marB="45714"/>
                </a:tc>
                <a:tc>
                  <a:txBody>
                    <a:bodyPr/>
                    <a:lstStyle/>
                    <a:p>
                      <a:pPr algn="ctr"/>
                      <a:r>
                        <a:rPr lang="en-US" sz="1200" b="1" dirty="0"/>
                        <a:t>P802.15.22.3 Draft v7.0 is being Prepared </a:t>
                      </a:r>
                      <a:endParaRPr lang="en-US" sz="1200" dirty="0"/>
                    </a:p>
                  </a:txBody>
                  <a:tcPr marT="45714" marB="45714"/>
                </a:tc>
                <a:extLst>
                  <a:ext uri="{0D108BD9-81ED-4DB2-BD59-A6C34878D82A}">
                    <a16:rowId xmlns:a16="http://schemas.microsoft.com/office/drawing/2014/main" val="10002"/>
                  </a:ext>
                </a:extLst>
              </a:tr>
            </a:tbl>
          </a:graphicData>
        </a:graphic>
      </p:graphicFrame>
      <p:sp>
        <p:nvSpPr>
          <p:cNvPr id="3" name="TextBox 2">
            <a:extLst>
              <a:ext uri="{FF2B5EF4-FFF2-40B4-BE49-F238E27FC236}">
                <a16:creationId xmlns:a16="http://schemas.microsoft.com/office/drawing/2014/main" id="{55F01563-B432-4107-9304-066380FA8A05}"/>
              </a:ext>
            </a:extLst>
          </p:cNvPr>
          <p:cNvSpPr txBox="1"/>
          <p:nvPr/>
        </p:nvSpPr>
        <p:spPr>
          <a:xfrm>
            <a:off x="346345" y="1700808"/>
            <a:ext cx="4320480" cy="461665"/>
          </a:xfrm>
          <a:prstGeom prst="rect">
            <a:avLst/>
          </a:prstGeom>
          <a:noFill/>
        </p:spPr>
        <p:txBody>
          <a:bodyPr wrap="square" rtlCol="0">
            <a:spAutoFit/>
          </a:bodyPr>
          <a:lstStyle/>
          <a:p>
            <a:r>
              <a:rPr lang="en-US" sz="2400" dirty="0">
                <a:latin typeface="+mn-lt"/>
              </a:rPr>
              <a:t>Ballot Group Members: 80</a:t>
            </a:r>
          </a:p>
        </p:txBody>
      </p:sp>
    </p:spTree>
    <p:extLst>
      <p:ext uri="{BB962C8B-B14F-4D97-AF65-F5344CB8AC3E}">
        <p14:creationId xmlns:p14="http://schemas.microsoft.com/office/powerpoint/2010/main" val="2368400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922040"/>
            <a:ext cx="11665296" cy="1066800"/>
          </a:xfrm>
        </p:spPr>
        <p:txBody>
          <a:bodyPr/>
          <a:lstStyle/>
          <a:p>
            <a:r>
              <a:rPr lang="en-US" sz="3200" dirty="0">
                <a:solidFill>
                  <a:srgbClr val="006600"/>
                </a:solidFill>
                <a:latin typeface="Arial Narrow" panose="020B0606020202030204" pitchFamily="34" charset="0"/>
              </a:rPr>
              <a:t>IEEE P802.15.22.3 Spectrum Characterization and Occupancy Sensing Conditional Approval to Forward to </a:t>
            </a:r>
            <a:r>
              <a:rPr lang="en-US" sz="3200" dirty="0" err="1">
                <a:solidFill>
                  <a:srgbClr val="006600"/>
                </a:solidFill>
                <a:latin typeface="Arial Narrow" panose="020B0606020202030204" pitchFamily="34" charset="0"/>
              </a:rPr>
              <a:t>RevCom</a:t>
            </a:r>
            <a:endParaRPr lang="en-US" sz="3200" dirty="0"/>
          </a:p>
        </p:txBody>
      </p:sp>
      <p:sp>
        <p:nvSpPr>
          <p:cNvPr id="3" name="Content Placeholder 2"/>
          <p:cNvSpPr>
            <a:spLocks noGrp="1"/>
          </p:cNvSpPr>
          <p:nvPr>
            <p:ph idx="1"/>
          </p:nvPr>
        </p:nvSpPr>
        <p:spPr>
          <a:xfrm>
            <a:off x="623392" y="2122512"/>
            <a:ext cx="11305256" cy="4114800"/>
          </a:xfrm>
        </p:spPr>
        <p:txBody>
          <a:bodyPr/>
          <a:lstStyle/>
          <a:p>
            <a:pPr marL="0" indent="0">
              <a:buNone/>
            </a:pPr>
            <a:r>
              <a:rPr lang="en-US" sz="2400" dirty="0"/>
              <a:t>Motion</a:t>
            </a:r>
          </a:p>
          <a:p>
            <a:r>
              <a:rPr lang="en-US" sz="2400" dirty="0"/>
              <a:t>Conditional Approval to send 802.15.22.3 D07 to SA </a:t>
            </a:r>
            <a:r>
              <a:rPr lang="en-US" sz="2400" dirty="0" err="1"/>
              <a:t>RevCom</a:t>
            </a:r>
            <a:br>
              <a:rPr lang="en-US" sz="2400" dirty="0"/>
            </a:br>
            <a:r>
              <a:rPr lang="en-US" sz="2400" dirty="0"/>
              <a:t>Confirm the CSD for 802.15.22.3 in </a:t>
            </a:r>
            <a:r>
              <a:rPr lang="en-US" sz="2400" dirty="0">
                <a:hlinkClick r:id="rId2"/>
              </a:rPr>
              <a:t>https://mentor.ieee.org/802.22/dcn/19/22-19-0028-01-0003-updated-csd-for-p802-22-3-transfer-of-project-to-ieee-802-15-wg.docx</a:t>
            </a:r>
            <a:r>
              <a:rPr lang="en-US" sz="2400" dirty="0"/>
              <a:t> </a:t>
            </a:r>
          </a:p>
          <a:p>
            <a:pPr marL="0" indent="0">
              <a:buNone/>
            </a:pPr>
            <a:r>
              <a:rPr lang="en-US" sz="2400" dirty="0"/>
              <a:t>Mover: Mike Cotton</a:t>
            </a:r>
          </a:p>
          <a:p>
            <a:pPr marL="0" indent="0">
              <a:buNone/>
            </a:pPr>
            <a:r>
              <a:rPr lang="en-US" sz="2400" dirty="0"/>
              <a:t>Second: Oliver Holland</a:t>
            </a:r>
            <a:br>
              <a:rPr lang="en-US" sz="2400" dirty="0"/>
            </a:br>
            <a:endParaRPr lang="en-US" sz="2400" dirty="0"/>
          </a:p>
          <a:p>
            <a:pPr marL="0" indent="0">
              <a:buNone/>
            </a:pPr>
            <a:r>
              <a:rPr lang="en-US" sz="2400" dirty="0"/>
              <a:t>Working Group Stats: Approve  / Disapprove  / Abstain </a:t>
            </a:r>
          </a:p>
          <a:p>
            <a:pPr marL="0" indent="0">
              <a:buNone/>
            </a:pPr>
            <a:r>
              <a:rPr lang="en-US" sz="2400" dirty="0"/>
              <a:t>Task Group Stats: Approve 5 / Disapprove 0 / Abstain 1</a:t>
            </a:r>
          </a:p>
          <a:p>
            <a:pPr marL="0" indent="0">
              <a:buNone/>
            </a:pPr>
            <a:endParaRPr lang="en-US" sz="2400" dirty="0"/>
          </a:p>
        </p:txBody>
      </p:sp>
      <p:sp>
        <p:nvSpPr>
          <p:cNvPr id="6" name="Date Placeholder 5"/>
          <p:cNvSpPr>
            <a:spLocks noGrp="1"/>
          </p:cNvSpPr>
          <p:nvPr>
            <p:ph type="dt" sz="quarter" idx="12"/>
          </p:nvPr>
        </p:nvSpPr>
        <p:spPr>
          <a:xfrm>
            <a:off x="5845437" y="6475413"/>
            <a:ext cx="602730" cy="184666"/>
          </a:xfrm>
        </p:spPr>
        <p:txBody>
          <a:bodyPr/>
          <a:lstStyle/>
          <a:p>
            <a:pPr>
              <a:defRPr/>
            </a:pPr>
            <a:r>
              <a:rPr lang="en-US"/>
              <a:t>July 2019</a:t>
            </a:r>
          </a:p>
        </p:txBody>
      </p:sp>
      <p:sp>
        <p:nvSpPr>
          <p:cNvPr id="7" name="Fußzeilenplatzhalter 4">
            <a:extLst>
              <a:ext uri="{FF2B5EF4-FFF2-40B4-BE49-F238E27FC236}">
                <a16:creationId xmlns:a16="http://schemas.microsoft.com/office/drawing/2014/main" id="{D681801D-2581-408F-B1C8-AC4A51EEE64C}"/>
              </a:ext>
            </a:extLst>
          </p:cNvPr>
          <p:cNvSpPr>
            <a:spLocks noGrp="1"/>
          </p:cNvSpPr>
          <p:nvPr>
            <p:ph type="ftr" sz="quarter" idx="11"/>
          </p:nvPr>
        </p:nvSpPr>
        <p:spPr>
          <a:xfrm>
            <a:off x="8300392"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
        <p:nvSpPr>
          <p:cNvPr id="8" name="Datumsplatzhalter 3">
            <a:extLst>
              <a:ext uri="{FF2B5EF4-FFF2-40B4-BE49-F238E27FC236}">
                <a16:creationId xmlns:a16="http://schemas.microsoft.com/office/drawing/2014/main" id="{0857958F-EAC1-479A-B82E-E6DEB228E263}"/>
              </a:ext>
            </a:extLst>
          </p:cNvPr>
          <p:cNvSpPr>
            <a:spLocks noGrp="1"/>
          </p:cNvSpPr>
          <p:nvPr>
            <p:ph type="dt" sz="half" idx="10"/>
          </p:nvPr>
        </p:nvSpPr>
        <p:spPr>
          <a:xfrm>
            <a:off x="914400" y="378281"/>
            <a:ext cx="2133600" cy="215444"/>
          </a:xfrm>
        </p:spPr>
        <p:txBody>
          <a:bodyPr/>
          <a:lstStyle/>
          <a:p>
            <a:pPr>
              <a:defRPr/>
            </a:pPr>
            <a:r>
              <a:rPr lang="en-US" altLang="en-US" dirty="0"/>
              <a:t>July 2020</a:t>
            </a:r>
          </a:p>
        </p:txBody>
      </p:sp>
    </p:spTree>
    <p:extLst>
      <p:ext uri="{BB962C8B-B14F-4D97-AF65-F5344CB8AC3E}">
        <p14:creationId xmlns:p14="http://schemas.microsoft.com/office/powerpoint/2010/main" val="1719613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922040"/>
            <a:ext cx="11665296" cy="1066800"/>
          </a:xfrm>
        </p:spPr>
        <p:txBody>
          <a:bodyPr/>
          <a:lstStyle/>
          <a:p>
            <a:r>
              <a:rPr lang="en-US" sz="3200" dirty="0">
                <a:solidFill>
                  <a:srgbClr val="006600"/>
                </a:solidFill>
                <a:latin typeface="Arial Narrow" panose="020B0606020202030204" pitchFamily="34" charset="0"/>
              </a:rPr>
              <a:t>IEEE P802.15.22.3 Spectrum Characterization and Occupancy Sensing One Year PAR Extension</a:t>
            </a:r>
            <a:endParaRPr lang="en-US" sz="3200" dirty="0"/>
          </a:p>
        </p:txBody>
      </p:sp>
      <p:sp>
        <p:nvSpPr>
          <p:cNvPr id="3" name="Content Placeholder 2"/>
          <p:cNvSpPr>
            <a:spLocks noGrp="1"/>
          </p:cNvSpPr>
          <p:nvPr>
            <p:ph idx="1"/>
          </p:nvPr>
        </p:nvSpPr>
        <p:spPr>
          <a:xfrm>
            <a:off x="623392" y="2122512"/>
            <a:ext cx="11305256" cy="4114800"/>
          </a:xfrm>
        </p:spPr>
        <p:txBody>
          <a:bodyPr/>
          <a:lstStyle/>
          <a:p>
            <a:pPr marL="0" indent="0">
              <a:buNone/>
            </a:pPr>
            <a:r>
              <a:rPr lang="en-US" sz="2400" dirty="0"/>
              <a:t>Motion</a:t>
            </a:r>
          </a:p>
          <a:p>
            <a:r>
              <a:rPr lang="en-US" sz="2400" dirty="0"/>
              <a:t>Approve One Year PAR Extension on 802.15.22.3 </a:t>
            </a:r>
            <a:br>
              <a:rPr lang="en-US" sz="2400" dirty="0"/>
            </a:br>
            <a:r>
              <a:rPr lang="en-US" sz="2400" dirty="0">
                <a:hlinkClick r:id="rId2"/>
              </a:rPr>
              <a:t>https://mentor.ieee.org/802.15/dcn/20/15-20-0197-00-0022-802-15-22-3-par-extension.pdf</a:t>
            </a:r>
            <a:r>
              <a:rPr lang="en-US" sz="2400" dirty="0"/>
              <a:t> </a:t>
            </a:r>
          </a:p>
          <a:p>
            <a:pPr marL="0" indent="0">
              <a:buNone/>
            </a:pPr>
            <a:endParaRPr lang="en-US" sz="2400" dirty="0"/>
          </a:p>
          <a:p>
            <a:pPr marL="0" indent="0">
              <a:buNone/>
            </a:pPr>
            <a:r>
              <a:rPr lang="en-US" sz="2400" dirty="0"/>
              <a:t>Mover: Mike Cotton</a:t>
            </a:r>
          </a:p>
          <a:p>
            <a:pPr marL="0" indent="0">
              <a:buNone/>
            </a:pPr>
            <a:r>
              <a:rPr lang="en-US" sz="2400" dirty="0"/>
              <a:t>Second: Oliver Holland</a:t>
            </a:r>
            <a:br>
              <a:rPr lang="en-US" sz="2400" dirty="0"/>
            </a:br>
            <a:endParaRPr lang="en-US" sz="2400" dirty="0"/>
          </a:p>
          <a:p>
            <a:pPr marL="0" indent="0">
              <a:buNone/>
            </a:pPr>
            <a:r>
              <a:rPr lang="en-US" sz="2400" dirty="0"/>
              <a:t>Working Group Stats: Approve  / Disapprove  / Abstain </a:t>
            </a:r>
          </a:p>
          <a:p>
            <a:pPr marL="0" indent="0">
              <a:buNone/>
            </a:pPr>
            <a:endParaRPr lang="en-US" sz="2400" dirty="0"/>
          </a:p>
        </p:txBody>
      </p:sp>
      <p:sp>
        <p:nvSpPr>
          <p:cNvPr id="6" name="Date Placeholder 5"/>
          <p:cNvSpPr>
            <a:spLocks noGrp="1"/>
          </p:cNvSpPr>
          <p:nvPr>
            <p:ph type="dt" sz="quarter" idx="12"/>
          </p:nvPr>
        </p:nvSpPr>
        <p:spPr>
          <a:xfrm>
            <a:off x="5845437" y="6475413"/>
            <a:ext cx="602730" cy="184666"/>
          </a:xfrm>
        </p:spPr>
        <p:txBody>
          <a:bodyPr/>
          <a:lstStyle/>
          <a:p>
            <a:pPr>
              <a:defRPr/>
            </a:pPr>
            <a:r>
              <a:rPr lang="en-US"/>
              <a:t>July 2019</a:t>
            </a:r>
          </a:p>
        </p:txBody>
      </p:sp>
      <p:sp>
        <p:nvSpPr>
          <p:cNvPr id="7" name="Fußzeilenplatzhalter 4">
            <a:extLst>
              <a:ext uri="{FF2B5EF4-FFF2-40B4-BE49-F238E27FC236}">
                <a16:creationId xmlns:a16="http://schemas.microsoft.com/office/drawing/2014/main" id="{D681801D-2581-408F-B1C8-AC4A51EEE64C}"/>
              </a:ext>
            </a:extLst>
          </p:cNvPr>
          <p:cNvSpPr>
            <a:spLocks noGrp="1"/>
          </p:cNvSpPr>
          <p:nvPr>
            <p:ph type="ftr" sz="quarter" idx="11"/>
          </p:nvPr>
        </p:nvSpPr>
        <p:spPr>
          <a:xfrm>
            <a:off x="8300392" y="6475413"/>
            <a:ext cx="3124200" cy="184150"/>
          </a:xfrm>
        </p:spPr>
        <p:txBody>
          <a:bodyPr/>
          <a:lstStyle/>
          <a:p>
            <a:pPr>
              <a:defRPr/>
            </a:pPr>
            <a:r>
              <a:rPr lang="en-US" altLang="en-US" dirty="0"/>
              <a:t>Apurva Mody, A5 Systems, </a:t>
            </a:r>
            <a:r>
              <a:rPr lang="en-US" altLang="en-US" dirty="0" err="1"/>
              <a:t>WhiteSpace</a:t>
            </a:r>
            <a:r>
              <a:rPr lang="en-US" altLang="en-US" dirty="0"/>
              <a:t> Alliance</a:t>
            </a:r>
          </a:p>
        </p:txBody>
      </p:sp>
      <p:sp>
        <p:nvSpPr>
          <p:cNvPr id="8" name="Datumsplatzhalter 3">
            <a:extLst>
              <a:ext uri="{FF2B5EF4-FFF2-40B4-BE49-F238E27FC236}">
                <a16:creationId xmlns:a16="http://schemas.microsoft.com/office/drawing/2014/main" id="{0857958F-EAC1-479A-B82E-E6DEB228E263}"/>
              </a:ext>
            </a:extLst>
          </p:cNvPr>
          <p:cNvSpPr>
            <a:spLocks noGrp="1"/>
          </p:cNvSpPr>
          <p:nvPr>
            <p:ph type="dt" sz="half" idx="10"/>
          </p:nvPr>
        </p:nvSpPr>
        <p:spPr>
          <a:xfrm>
            <a:off x="914400" y="378281"/>
            <a:ext cx="2133600" cy="215444"/>
          </a:xfrm>
        </p:spPr>
        <p:txBody>
          <a:bodyPr/>
          <a:lstStyle/>
          <a:p>
            <a:pPr>
              <a:defRPr/>
            </a:pPr>
            <a:r>
              <a:rPr lang="en-US" altLang="en-US" dirty="0"/>
              <a:t>July 2020</a:t>
            </a:r>
          </a:p>
        </p:txBody>
      </p:sp>
    </p:spTree>
    <p:extLst>
      <p:ext uri="{BB962C8B-B14F-4D97-AF65-F5344CB8AC3E}">
        <p14:creationId xmlns:p14="http://schemas.microsoft.com/office/powerpoint/2010/main" val="3013084165"/>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3298</TotalTime>
  <Words>623</Words>
  <Application>Microsoft Office PowerPoint</Application>
  <PresentationFormat>Widescreen</PresentationFormat>
  <Paragraphs>83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Arial Narrow</vt:lpstr>
      <vt:lpstr>Times New Roman</vt:lpstr>
      <vt:lpstr>IEEE-P802_15_Rbt</vt:lpstr>
      <vt:lpstr>TG22 Spectrum Sharing Closing Report Virtual Meeting   Apurva N. Mody Chair, TG22</vt:lpstr>
      <vt:lpstr>TG22 Spectrum Sharing Opening Report</vt:lpstr>
      <vt:lpstr>TG22 Spectrum Sharing Closing Report CRG for IEEE P802.15.22.3 Sponsor Ballot</vt:lpstr>
      <vt:lpstr>TG22 Spectrum Sharing Closing Report Goals for the Meeting</vt:lpstr>
      <vt:lpstr>Status of the 802.15.22.3 Sponsor Ballot Re-circ on Draft 6 – Ended on July 15th 2020</vt:lpstr>
      <vt:lpstr>802.15.22.3 Sponsor Ballot History</vt:lpstr>
      <vt:lpstr>IEEE P802.15.22.3 Spectrum Characterization and Occupancy Sensing Conditional Approval to Forward to RevCom</vt:lpstr>
      <vt:lpstr>IEEE P802.15.22.3 Spectrum Characterization and Occupancy Sensing One Year PAR Extension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apurva_mody apurva_mody</cp:lastModifiedBy>
  <cp:revision>719</cp:revision>
  <cp:lastPrinted>1998-02-10T13:28:06Z</cp:lastPrinted>
  <dcterms:created xsi:type="dcterms:W3CDTF">2018-03-02T09:48:16Z</dcterms:created>
  <dcterms:modified xsi:type="dcterms:W3CDTF">2020-07-17T14:49:13Z</dcterms:modified>
</cp:coreProperties>
</file>