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3" r:id="rId2"/>
    <p:sldId id="265" r:id="rId3"/>
    <p:sldId id="266" r:id="rId4"/>
    <p:sldId id="264" r:id="rId5"/>
    <p:sldId id="268" r:id="rId6"/>
    <p:sldId id="267" r:id="rId7"/>
    <p:sldId id="269" r:id="rId8"/>
    <p:sldId id="273" r:id="rId9"/>
    <p:sldId id="27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9E0ED0A-1F35-477A-BCE5-BABBF8CA8092}" type="slidenum">
              <a:rPr lang="en-US" altLang="ja-JP"/>
              <a:pPr/>
              <a:t>‹#›</a:t>
            </a:fld>
            <a:endParaRPr lang="en-US" altLang="ja-JP"/>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Tree>
    <p:extLst>
      <p:ext uri="{BB962C8B-B14F-4D97-AF65-F5344CB8AC3E}">
        <p14:creationId xmlns:p14="http://schemas.microsoft.com/office/powerpoint/2010/main" val="40849729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ー 5"/>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139DE49-7362-4038-B685-70C5447B7687}" type="slidenum">
              <a:rPr lang="en-US" altLang="ja-JP"/>
              <a:pPr/>
              <a:t>‹#›</a:t>
            </a:fld>
            <a:endParaRPr lang="en-US" altLang="ja-JP"/>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Tree>
    <p:extLst>
      <p:ext uri="{BB962C8B-B14F-4D97-AF65-F5344CB8AC3E}">
        <p14:creationId xmlns:p14="http://schemas.microsoft.com/office/powerpoint/2010/main" val="32673463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atin typeface="+mn-lt"/>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atin typeface="+mn-ea"/>
                <a:ea typeface="+mn-ea"/>
              </a:defRPr>
            </a:lvl1pPr>
            <a:lvl2pPr>
              <a:defRPr sz="2000">
                <a:latin typeface="+mn-ea"/>
                <a:ea typeface="+mn-ea"/>
              </a:defRPr>
            </a:lvl2pPr>
            <a:lvl3pPr>
              <a:defRPr sz="1800">
                <a:latin typeface="+mn-ea"/>
                <a:ea typeface="+mn-ea"/>
              </a:defRPr>
            </a:lvl3pPr>
            <a:lvl4pPr>
              <a:defRPr sz="1600">
                <a:latin typeface="+mn-ea"/>
                <a:ea typeface="+mn-ea"/>
              </a:defRPr>
            </a:lvl4pPr>
            <a:lvl5pPr>
              <a:defRPr sz="1600">
                <a:latin typeface="+mn-ea"/>
                <a:ea typeface="+mn-ea"/>
              </a:defRPr>
            </a:lvl5pPr>
            <a:lvl6pPr>
              <a:defRPr sz="1600"/>
            </a:lvl6pPr>
            <a:lvl7pPr>
              <a:defRPr sz="1600"/>
            </a:lvl7pPr>
            <a:lvl8pPr>
              <a:defRPr sz="1600"/>
            </a:lvl8pPr>
            <a:lvl9pPr>
              <a:defRPr sz="16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atin typeface="+mn-ea"/>
                <a:ea typeface="+mn-ea"/>
              </a:defRPr>
            </a:lvl1pPr>
            <a:lvl2pPr>
              <a:defRPr sz="2000">
                <a:latin typeface="+mn-ea"/>
                <a:ea typeface="+mn-ea"/>
              </a:defRPr>
            </a:lvl2pPr>
            <a:lvl3pPr>
              <a:defRPr sz="1800">
                <a:latin typeface="+mn-ea"/>
                <a:ea typeface="+mn-ea"/>
              </a:defRPr>
            </a:lvl3pPr>
            <a:lvl4pPr>
              <a:defRPr sz="1600">
                <a:latin typeface="+mn-ea"/>
                <a:ea typeface="+mn-ea"/>
              </a:defRPr>
            </a:lvl4pPr>
            <a:lvl5pPr>
              <a:defRPr sz="1600">
                <a:latin typeface="+mn-ea"/>
                <a:ea typeface="+mn-ea"/>
              </a:defRPr>
            </a:lvl5pPr>
            <a:lvl6pPr>
              <a:defRPr sz="1600"/>
            </a:lvl6pPr>
            <a:lvl7pPr>
              <a:defRPr sz="1600"/>
            </a:lvl7pPr>
            <a:lvl8pPr>
              <a:defRPr sz="1600"/>
            </a:lvl8pPr>
            <a:lvl9pPr>
              <a:defRPr sz="16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8" name="フッター プレースホルダー 7"/>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24B54619-9AB7-408F-95F8-F27E25D6619A}" type="slidenum">
              <a:rPr lang="en-US" altLang="ja-JP"/>
              <a:pPr/>
              <a:t>‹#›</a:t>
            </a:fld>
            <a:endParaRPr lang="en-US" altLang="ja-JP"/>
          </a:p>
        </p:txBody>
      </p:sp>
      <p:sp>
        <p:nvSpPr>
          <p:cNvPr id="10"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Tree>
    <p:extLst>
      <p:ext uri="{BB962C8B-B14F-4D97-AF65-F5344CB8AC3E}">
        <p14:creationId xmlns:p14="http://schemas.microsoft.com/office/powerpoint/2010/main" val="17543983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6"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フッター プレースホルダー 5"/>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E0158891-2652-4E3E-998B-202BBA7A977D}" type="slidenum">
              <a:rPr lang="en-US" altLang="ja-JP"/>
              <a:pPr/>
              <a:t>‹#›</a:t>
            </a:fld>
            <a:endParaRPr lang="en-US" altLang="ja-JP"/>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Tree>
    <p:extLst>
      <p:ext uri="{BB962C8B-B14F-4D97-AF65-F5344CB8AC3E}">
        <p14:creationId xmlns:p14="http://schemas.microsoft.com/office/powerpoint/2010/main" val="29919825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latin typeface="+mn-lt"/>
                <a:ea typeface="ＭＳ Ｐゴシック" charset="-128"/>
              </a:rPr>
              <a:t>doc.: IEEE 802. </a:t>
            </a:r>
            <a:r>
              <a:rPr lang="en-US" altLang="ja-JP" sz="1400" b="1" dirty="0" smtClean="0">
                <a:latin typeface="+mn-lt"/>
                <a:ea typeface="ＭＳ Ｐゴシック" charset="-128"/>
              </a:rPr>
              <a:t>15-20-0190-00-0jre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0/15-20-0118-03-0jre-ig-jre-minutes-from-conference-call.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dirty="0" smtClean="0">
                <a:solidFill>
                  <a:srgbClr val="FF0000"/>
                </a:solidFill>
                <a:ea typeface="ＭＳ Ｐゴシック" charset="-128"/>
              </a:rPr>
              <a:t>Discussion for Japanese </a:t>
            </a:r>
            <a:r>
              <a:rPr lang="en-US" altLang="ja-JP" sz="1600" dirty="0" smtClean="0">
                <a:solidFill>
                  <a:srgbClr val="FF0000"/>
                </a:solidFill>
                <a:ea typeface="ＭＳ Ｐゴシック" charset="-128"/>
              </a:rPr>
              <a:t>Rate Extension Interest Group Motion</a:t>
            </a:r>
            <a:r>
              <a:rPr lang="en-US" altLang="ja-JP" sz="1600" b="1" dirty="0">
                <a:ea typeface="ＭＳ Ｐゴシック" charset="-128"/>
              </a:rPr>
              <a:t>]</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a:t>
            </a:r>
            <a:r>
              <a:rPr lang="en-US" altLang="ja-JP" sz="1600" dirty="0" smtClean="0">
                <a:solidFill>
                  <a:srgbClr val="FF0000"/>
                </a:solidFill>
                <a:ea typeface="ＭＳ Ｐゴシック" charset="-128"/>
              </a:rPr>
              <a:t>15</a:t>
            </a:r>
            <a:r>
              <a:rPr lang="en-US" altLang="ja-JP" sz="1600" baseline="30000" dirty="0" smtClean="0">
                <a:solidFill>
                  <a:srgbClr val="FF0000"/>
                </a:solidFill>
                <a:ea typeface="ＭＳ Ｐゴシック" charset="-128"/>
              </a:rPr>
              <a:t>th</a:t>
            </a:r>
            <a:r>
              <a:rPr lang="en-US" altLang="ja-JP" sz="1600" dirty="0" smtClean="0">
                <a:solidFill>
                  <a:srgbClr val="FF0000"/>
                </a:solidFill>
                <a:ea typeface="ＭＳ Ｐゴシック" charset="-128"/>
              </a:rPr>
              <a:t> July,2020</a:t>
            </a:r>
            <a:r>
              <a:rPr lang="en-US" altLang="ja-JP" sz="1600" b="1"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dirty="0">
                <a:solidFill>
                  <a:srgbClr val="FF0000"/>
                </a:solidFill>
                <a:ea typeface="ＭＳ Ｐゴシック" charset="-128"/>
              </a:rPr>
              <a:t>Japanese Rate Extension </a:t>
            </a:r>
            <a:r>
              <a:rPr lang="en-US" altLang="ja-JP" sz="1600" dirty="0" smtClean="0">
                <a:solidFill>
                  <a:srgbClr val="FF0000"/>
                </a:solidFill>
                <a:ea typeface="ＭＳ Ｐゴシック" charset="-128"/>
              </a:rPr>
              <a:t>Interest </a:t>
            </a:r>
            <a:r>
              <a:rPr lang="en-US" altLang="ja-JP" sz="1600" dirty="0">
                <a:solidFill>
                  <a:srgbClr val="FF0000"/>
                </a:solidFill>
                <a:ea typeface="ＭＳ Ｐゴシック" charset="-128"/>
              </a:rPr>
              <a:t>Group Motion</a:t>
            </a:r>
            <a:r>
              <a:rPr lang="en-US" altLang="ja-JP" sz="1600" b="1" dirty="0">
                <a:ea typeface="ＭＳ Ｐゴシック" charset="-128"/>
              </a:rPr>
              <a:t>]</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a:t>
            </a:r>
            <a:r>
              <a:rPr lang="en-US" altLang="ja-JP" sz="1600" dirty="0">
                <a:ea typeface="ＭＳ Ｐゴシック" charset="-128"/>
              </a:rPr>
              <a:t>[</a:t>
            </a:r>
            <a:r>
              <a:rPr lang="en-US" altLang="ja-JP" sz="1600" dirty="0">
                <a:solidFill>
                  <a:srgbClr val="FF0000"/>
                </a:solidFill>
                <a:ea typeface="ＭＳ Ｐゴシック" charset="-128"/>
              </a:rPr>
              <a:t>Discussion for </a:t>
            </a:r>
            <a:r>
              <a:rPr lang="en-US" altLang="ja-JP" sz="1600" dirty="0" smtClean="0">
                <a:solidFill>
                  <a:srgbClr val="FF0000"/>
                </a:solidFill>
                <a:ea typeface="ＭＳ Ｐゴシック" charset="-128"/>
              </a:rPr>
              <a:t>the </a:t>
            </a:r>
            <a:r>
              <a:rPr lang="en-US" altLang="ja-JP" sz="1600" dirty="0" smtClean="0">
                <a:solidFill>
                  <a:srgbClr val="FF0000"/>
                </a:solidFill>
                <a:ea typeface="ＭＳ Ｐゴシック" charset="-128"/>
              </a:rPr>
              <a:t>Motion</a:t>
            </a:r>
            <a:r>
              <a:rPr lang="en-US" altLang="ja-JP" sz="1600" dirty="0">
                <a:solidFill>
                  <a:srgbClr val="FF0000"/>
                </a:solidFill>
                <a:ea typeface="ＭＳ Ｐゴシック" charset="-128"/>
              </a:rPr>
              <a:t>: </a:t>
            </a:r>
            <a:r>
              <a:rPr lang="en-US" altLang="ja-JP" sz="1600" dirty="0" smtClean="0">
                <a:solidFill>
                  <a:srgbClr val="FF0000"/>
                </a:solidFill>
              </a:rPr>
              <a:t>Request </a:t>
            </a:r>
            <a:r>
              <a:rPr lang="en-US" altLang="ja-JP" sz="1600" dirty="0">
                <a:solidFill>
                  <a:srgbClr val="FF0000"/>
                </a:solidFill>
              </a:rPr>
              <a:t>that PAR and CSD contained in document </a:t>
            </a:r>
            <a:r>
              <a:rPr lang="da-DK" altLang="ja-JP" sz="1600" dirty="0">
                <a:solidFill>
                  <a:srgbClr val="FF0000"/>
                </a:solidFill>
              </a:rPr>
              <a:t>PAR (15-20-0158-04-0jre-igjre) and CSD  (15-20-0159-04-0jre-igjre-draft-csd) , respectively, be approved for submission to the WG for its approval and that EC be requested to forward PAR to NesCom</a:t>
            </a:r>
            <a:r>
              <a:rPr lang="da-DK" altLang="ja-JP" sz="1600" dirty="0" smtClean="0">
                <a:solidFill>
                  <a:srgbClr val="FF0000"/>
                </a:solidFill>
              </a:rPr>
              <a:t>.</a:t>
            </a:r>
            <a:r>
              <a:rPr lang="en-US" altLang="ja-JP" sz="1600" dirty="0" smtClean="0">
                <a:solidFill>
                  <a:srgbClr val="FF0000"/>
                </a:solidFill>
                <a:ea typeface="ＭＳ Ｐゴシック" charset="-128"/>
              </a:rPr>
              <a:t> </a:t>
            </a:r>
            <a:r>
              <a:rPr lang="en-US" altLang="ja-JP" sz="1600" dirty="0" smtClean="0">
                <a:ea typeface="ＭＳ Ｐゴシック" charset="-128"/>
              </a:rPr>
              <a:t>]</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930225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lstStyle/>
          <a:p>
            <a:r>
              <a:rPr lang="en-US" altLang="ja-JP" dirty="0" smtClean="0"/>
              <a:t>Japanese Rate </a:t>
            </a:r>
            <a:r>
              <a:rPr lang="en-US" altLang="ja-JP" dirty="0"/>
              <a:t>Extension </a:t>
            </a:r>
            <a:r>
              <a:rPr lang="en-US" altLang="ja-JP" dirty="0" smtClean="0"/>
              <a:t/>
            </a:r>
            <a:br>
              <a:rPr lang="en-US" altLang="ja-JP" dirty="0" smtClean="0"/>
            </a:br>
            <a:r>
              <a:rPr lang="en-US" altLang="ja-JP" dirty="0" smtClean="0"/>
              <a:t>Interest </a:t>
            </a:r>
            <a:r>
              <a:rPr lang="en-US" altLang="ja-JP" dirty="0"/>
              <a:t>Group Motion</a:t>
            </a:r>
            <a:endParaRPr kumimoji="1" lang="ja-JP" altLang="en-US" dirty="0"/>
          </a:p>
        </p:txBody>
      </p:sp>
      <p:sp>
        <p:nvSpPr>
          <p:cNvPr id="2" name="日付プレースホルダー 1"/>
          <p:cNvSpPr>
            <a:spLocks noGrp="1"/>
          </p:cNvSpPr>
          <p:nvPr>
            <p:ph type="dt" sz="half" idx="2"/>
          </p:nvPr>
        </p:nvSpPr>
        <p:spPr>
          <a:xfrm>
            <a:off x="685800" y="378281"/>
            <a:ext cx="1600200" cy="215444"/>
          </a:xfrm>
        </p:spPr>
        <p:txBody>
          <a:bodyPr/>
          <a:lstStyle/>
          <a:p>
            <a:r>
              <a:rPr lang="en-US" altLang="ja-JP" dirty="0"/>
              <a:t>&lt;July,2020&gt;</a:t>
            </a:r>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
        <p:nvSpPr>
          <p:cNvPr id="6" name="テキスト ボックス 5"/>
          <p:cNvSpPr txBox="1"/>
          <p:nvPr/>
        </p:nvSpPr>
        <p:spPr>
          <a:xfrm>
            <a:off x="323528" y="3645024"/>
            <a:ext cx="8568952" cy="2677656"/>
          </a:xfrm>
          <a:prstGeom prst="rect">
            <a:avLst/>
          </a:prstGeom>
          <a:noFill/>
        </p:spPr>
        <p:txBody>
          <a:bodyPr wrap="square" rtlCol="0">
            <a:spAutoFit/>
          </a:bodyPr>
          <a:lstStyle/>
          <a:p>
            <a:pPr algn="ctr"/>
            <a:r>
              <a:rPr lang="en-US" altLang="ja-JP" sz="2800" dirty="0">
                <a:latin typeface="+mn-lt"/>
                <a:ea typeface="Meiryo UI" panose="020B0604030504040204" pitchFamily="50" charset="-128"/>
              </a:rPr>
              <a:t>Request that PAR and CSD contained in document PAR (15-20-0158-04-0jre-igjre) and CSD  (15-20-0159-04-0jre-igjre-draft-csd) , respectively, be approved for submission to the WG for its approval and that EC be requested to forward PAR to </a:t>
            </a:r>
            <a:r>
              <a:rPr lang="en-US" altLang="ja-JP" sz="2800" dirty="0" err="1">
                <a:latin typeface="+mn-lt"/>
                <a:ea typeface="Meiryo UI" panose="020B0604030504040204" pitchFamily="50" charset="-128"/>
              </a:rPr>
              <a:t>NesCom</a:t>
            </a:r>
            <a:r>
              <a:rPr lang="en-US" altLang="ja-JP" sz="2800" dirty="0">
                <a:latin typeface="+mn-lt"/>
                <a:ea typeface="Meiryo UI" panose="020B0604030504040204" pitchFamily="50" charset="-128"/>
              </a:rPr>
              <a:t>. </a:t>
            </a:r>
            <a:endParaRPr kumimoji="1" lang="ja-JP" altLang="en-US" sz="2800" dirty="0">
              <a:latin typeface="+mn-lt"/>
              <a:ea typeface="Meiryo UI" panose="020B0604030504040204" pitchFamily="50" charset="-128"/>
            </a:endParaRPr>
          </a:p>
        </p:txBody>
      </p:sp>
    </p:spTree>
    <p:extLst>
      <p:ext uri="{BB962C8B-B14F-4D97-AF65-F5344CB8AC3E}">
        <p14:creationId xmlns:p14="http://schemas.microsoft.com/office/powerpoint/2010/main" val="1322954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Purpose</a:t>
            </a:r>
            <a:endParaRPr kumimoji="1" lang="ja-JP" altLang="en-US" dirty="0"/>
          </a:p>
        </p:txBody>
      </p:sp>
      <p:sp>
        <p:nvSpPr>
          <p:cNvPr id="3" name="コンテンツ プレースホルダー 2"/>
          <p:cNvSpPr>
            <a:spLocks noGrp="1"/>
          </p:cNvSpPr>
          <p:nvPr>
            <p:ph idx="1"/>
          </p:nvPr>
        </p:nvSpPr>
        <p:spPr>
          <a:xfrm>
            <a:off x="467544" y="1981200"/>
            <a:ext cx="8208912" cy="4114800"/>
          </a:xfrm>
        </p:spPr>
        <p:txBody>
          <a:bodyPr/>
          <a:lstStyle/>
          <a:p>
            <a:pPr marL="0" indent="0">
              <a:buNone/>
            </a:pPr>
            <a:r>
              <a:rPr lang="en-US" altLang="ja-JP" dirty="0"/>
              <a:t>The purpose of this standard is to utilize higher data rate wireless communication for battery powered devices, to provide a global solution initially targeting smart utility and municipal applications requiring secure, high data rate operated in </a:t>
            </a:r>
            <a:r>
              <a:rPr lang="en-US" altLang="ja-JP" dirty="0" smtClean="0"/>
              <a:t>Japan.</a:t>
            </a:r>
            <a:endParaRPr kumimoji="1" lang="ja-JP" altLang="en-US" dirty="0"/>
          </a:p>
        </p:txBody>
      </p:sp>
      <p:sp>
        <p:nvSpPr>
          <p:cNvPr id="4" name="日付プレースホルダー 3"/>
          <p:cNvSpPr>
            <a:spLocks noGrp="1"/>
          </p:cNvSpPr>
          <p:nvPr>
            <p:ph type="dt" sz="half" idx="2"/>
          </p:nvPr>
        </p:nvSpPr>
        <p:spPr>
          <a:xfrm>
            <a:off x="685800" y="378281"/>
            <a:ext cx="1600200" cy="215444"/>
          </a:xfrm>
        </p:spPr>
        <p:txBody>
          <a:bodyPr/>
          <a:lstStyle/>
          <a:p>
            <a:r>
              <a:rPr lang="en-US" altLang="ja-JP" dirty="0"/>
              <a:t>&lt;July,2020&gt;</a:t>
            </a:r>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99948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Scope of </a:t>
            </a:r>
            <a:r>
              <a:rPr lang="en-US" altLang="ja-JP" dirty="0" smtClean="0"/>
              <a:t>amendment</a:t>
            </a:r>
            <a:endParaRPr kumimoji="1" lang="ja-JP" altLang="en-US" dirty="0"/>
          </a:p>
        </p:txBody>
      </p:sp>
      <p:sp>
        <p:nvSpPr>
          <p:cNvPr id="3" name="コンテンツ プレースホルダー 2"/>
          <p:cNvSpPr>
            <a:spLocks noGrp="1"/>
          </p:cNvSpPr>
          <p:nvPr>
            <p:ph idx="1"/>
          </p:nvPr>
        </p:nvSpPr>
        <p:spPr>
          <a:xfrm>
            <a:off x="-23958" y="1988840"/>
            <a:ext cx="9144000" cy="3754760"/>
          </a:xfrm>
        </p:spPr>
        <p:txBody>
          <a:bodyPr/>
          <a:lstStyle/>
          <a:p>
            <a:r>
              <a:rPr lang="en-US" altLang="ja-JP" dirty="0" smtClean="0"/>
              <a:t>The </a:t>
            </a:r>
            <a:r>
              <a:rPr lang="en-US" altLang="ja-JP" dirty="0"/>
              <a:t>higher data rate extension to SUN FSK PHY in IEEE </a:t>
            </a:r>
            <a:r>
              <a:rPr lang="en-US" altLang="ja-JP" dirty="0" err="1"/>
              <a:t>Std</a:t>
            </a:r>
            <a:r>
              <a:rPr lang="en-US" altLang="ja-JP" dirty="0"/>
              <a:t> </a:t>
            </a:r>
            <a:r>
              <a:rPr lang="en-US" altLang="ja-JP" dirty="0" smtClean="0"/>
              <a:t>802.15.4</a:t>
            </a:r>
          </a:p>
          <a:p>
            <a:r>
              <a:rPr kumimoji="1" lang="en-US" altLang="ja-JP" dirty="0" smtClean="0"/>
              <a:t>Frequency bands of operation: </a:t>
            </a:r>
            <a:r>
              <a:rPr lang="en-US" altLang="ja-JP" dirty="0" smtClean="0"/>
              <a:t>unlicensed </a:t>
            </a:r>
            <a:r>
              <a:rPr lang="en-US" altLang="ja-JP" dirty="0"/>
              <a:t>spectrum in Japan </a:t>
            </a:r>
            <a:endParaRPr lang="en-US" altLang="ja-JP" dirty="0" smtClean="0"/>
          </a:p>
          <a:p>
            <a:r>
              <a:rPr lang="en-US" altLang="ja-JP" dirty="0" smtClean="0"/>
              <a:t>Channel plan: based on Japanese regulation </a:t>
            </a:r>
          </a:p>
          <a:p>
            <a:pPr marL="0" indent="0">
              <a:buNone/>
            </a:pPr>
            <a:endParaRPr kumimoji="1" lang="en-US" altLang="ja-JP" dirty="0" smtClean="0"/>
          </a:p>
          <a:p>
            <a:endParaRPr kumimoji="1" lang="en-US" altLang="ja-JP" dirty="0" smtClean="0"/>
          </a:p>
          <a:p>
            <a:endParaRPr kumimoji="1" lang="ja-JP" altLang="en-US" dirty="0"/>
          </a:p>
        </p:txBody>
      </p:sp>
      <p:sp>
        <p:nvSpPr>
          <p:cNvPr id="4" name="日付プレースホルダー 3"/>
          <p:cNvSpPr>
            <a:spLocks noGrp="1"/>
          </p:cNvSpPr>
          <p:nvPr>
            <p:ph type="dt" sz="half" idx="2"/>
          </p:nvPr>
        </p:nvSpPr>
        <p:spPr>
          <a:xfrm>
            <a:off x="685800" y="378281"/>
            <a:ext cx="1600200" cy="215444"/>
          </a:xfrm>
        </p:spPr>
        <p:txBody>
          <a:bodyPr/>
          <a:lstStyle/>
          <a:p>
            <a:r>
              <a:rPr lang="en-US" altLang="ja-JP" dirty="0"/>
              <a:t>&lt;July,2020&gt;</a:t>
            </a:r>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3656529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496944" cy="1066800"/>
          </a:xfrm>
        </p:spPr>
        <p:txBody>
          <a:bodyPr/>
          <a:lstStyle/>
          <a:p>
            <a:r>
              <a:rPr lang="en-US" altLang="ja-JP" dirty="0"/>
              <a:t>Example: Obvious </a:t>
            </a:r>
            <a:r>
              <a:rPr lang="en-US" altLang="ja-JP" dirty="0" smtClean="0"/>
              <a:t>extensions for Japan</a:t>
            </a:r>
            <a:endParaRPr kumimoji="1" lang="ja-JP" altLang="en-US" dirty="0"/>
          </a:p>
        </p:txBody>
      </p:sp>
      <p:sp>
        <p:nvSpPr>
          <p:cNvPr id="4" name="日付プレースホルダー 3"/>
          <p:cNvSpPr>
            <a:spLocks noGrp="1"/>
          </p:cNvSpPr>
          <p:nvPr>
            <p:ph type="dt" sz="half" idx="2"/>
          </p:nvPr>
        </p:nvSpPr>
        <p:spPr>
          <a:xfrm>
            <a:off x="685800" y="378281"/>
            <a:ext cx="1600200" cy="215444"/>
          </a:xfrm>
        </p:spPr>
        <p:txBody>
          <a:bodyPr/>
          <a:lstStyle/>
          <a:p>
            <a:r>
              <a:rPr lang="en-US" altLang="ja-JP" dirty="0"/>
              <a:t>&lt;July,2020&gt;</a:t>
            </a:r>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5</a:t>
            </a:fld>
            <a:endParaRPr lang="en-US" altLang="ja-JP"/>
          </a:p>
        </p:txBody>
      </p:sp>
      <p:graphicFrame>
        <p:nvGraphicFramePr>
          <p:cNvPr id="7" name="コンテンツ プレースホルダー 6"/>
          <p:cNvGraphicFramePr>
            <a:graphicFrameLocks/>
          </p:cNvGraphicFramePr>
          <p:nvPr>
            <p:extLst>
              <p:ext uri="{D42A27DB-BD31-4B8C-83A1-F6EECF244321}">
                <p14:modId xmlns:p14="http://schemas.microsoft.com/office/powerpoint/2010/main" val="1972201285"/>
              </p:ext>
            </p:extLst>
          </p:nvPr>
        </p:nvGraphicFramePr>
        <p:xfrm>
          <a:off x="1110381" y="2276872"/>
          <a:ext cx="6918003" cy="3129692"/>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xmlns="" val="20000"/>
                    </a:ext>
                  </a:extLst>
                </a:gridCol>
                <a:gridCol w="957047">
                  <a:extLst>
                    <a:ext uri="{9D8B030D-6E8A-4147-A177-3AD203B41FA5}">
                      <a16:colId xmlns:a16="http://schemas.microsoft.com/office/drawing/2014/main" xmlns="" val="20001"/>
                    </a:ext>
                  </a:extLst>
                </a:gridCol>
                <a:gridCol w="789470">
                  <a:extLst>
                    <a:ext uri="{9D8B030D-6E8A-4147-A177-3AD203B41FA5}">
                      <a16:colId xmlns:a16="http://schemas.microsoft.com/office/drawing/2014/main" xmlns="" val="20002"/>
                    </a:ext>
                  </a:extLst>
                </a:gridCol>
                <a:gridCol w="789470">
                  <a:extLst>
                    <a:ext uri="{9D8B030D-6E8A-4147-A177-3AD203B41FA5}">
                      <a16:colId xmlns:a16="http://schemas.microsoft.com/office/drawing/2014/main" xmlns="" val="20003"/>
                    </a:ext>
                  </a:extLst>
                </a:gridCol>
                <a:gridCol w="789470">
                  <a:extLst>
                    <a:ext uri="{9D8B030D-6E8A-4147-A177-3AD203B41FA5}">
                      <a16:colId xmlns:a16="http://schemas.microsoft.com/office/drawing/2014/main" xmlns="" val="20004"/>
                    </a:ext>
                  </a:extLst>
                </a:gridCol>
                <a:gridCol w="789470">
                  <a:extLst>
                    <a:ext uri="{9D8B030D-6E8A-4147-A177-3AD203B41FA5}">
                      <a16:colId xmlns:a16="http://schemas.microsoft.com/office/drawing/2014/main" xmlns="" val="20005"/>
                    </a:ext>
                  </a:extLst>
                </a:gridCol>
                <a:gridCol w="789470">
                  <a:extLst>
                    <a:ext uri="{9D8B030D-6E8A-4147-A177-3AD203B41FA5}">
                      <a16:colId xmlns:a16="http://schemas.microsoft.com/office/drawing/2014/main" xmlns="" val="20007"/>
                    </a:ext>
                  </a:extLst>
                </a:gridCol>
                <a:gridCol w="789470">
                  <a:extLst>
                    <a:ext uri="{9D8B030D-6E8A-4147-A177-3AD203B41FA5}">
                      <a16:colId xmlns:a16="http://schemas.microsoft.com/office/drawing/2014/main" xmlns="" val="20009"/>
                    </a:ext>
                  </a:extLst>
                </a:gridCol>
              </a:tblGrid>
              <a:tr h="250533">
                <a:tc rowSpan="2">
                  <a:txBody>
                    <a:bodyPr/>
                    <a:lstStyle/>
                    <a:p>
                      <a:r>
                        <a:rPr kumimoji="1" lang="en-US" altLang="ja-JP" sz="1100" dirty="0"/>
                        <a:t>Frequency band</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6">
                  <a:txBody>
                    <a:bodyPr/>
                    <a:lstStyle/>
                    <a:p>
                      <a:r>
                        <a:rPr kumimoji="1" lang="en-US" altLang="ja-JP" sz="1100" dirty="0"/>
                        <a:t>Operating mode</a:t>
                      </a:r>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79485">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#2</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#3</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#4</a:t>
                      </a:r>
                      <a:endParaRPr kumimoji="1" lang="ja-JP" altLang="en-US" sz="1100" dirty="0"/>
                    </a:p>
                  </a:txBody>
                  <a:tcPr>
                    <a:lnR w="38100" cap="flat" cmpd="sng" algn="ctr">
                      <a:solidFill>
                        <a:schemeClr val="accent6"/>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en-US" altLang="ja-JP" sz="1100" b="1" dirty="0" smtClean="0">
                          <a:solidFill>
                            <a:schemeClr val="accent6"/>
                          </a:solidFill>
                        </a:rPr>
                        <a:t>#5</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T w="38100" cap="flat" cmpd="sng" algn="ctr">
                      <a:solidFill>
                        <a:schemeClr val="accent6"/>
                      </a:solidFill>
                      <a:prstDash val="solid"/>
                      <a:round/>
                      <a:headEnd type="none" w="med" len="med"/>
                      <a:tailEnd type="none" w="med" len="med"/>
                    </a:lnT>
                  </a:tcPr>
                </a:tc>
                <a:tc>
                  <a:txBody>
                    <a:bodyPr/>
                    <a:lstStyle/>
                    <a:p>
                      <a:r>
                        <a:rPr kumimoji="1" lang="en-US" altLang="ja-JP" sz="1100" b="1" dirty="0" smtClean="0">
                          <a:solidFill>
                            <a:schemeClr val="accent6"/>
                          </a:solidFill>
                        </a:rPr>
                        <a:t>#6</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xmlns="" val="10001"/>
                  </a:ext>
                </a:extLst>
              </a:tr>
              <a:tr h="541102">
                <a:tc rowSpan="5">
                  <a:txBody>
                    <a:bodyPr/>
                    <a:lstStyle/>
                    <a:p>
                      <a:r>
                        <a:rPr kumimoji="1" lang="en-US" altLang="ja-JP" sz="1100" dirty="0"/>
                        <a:t>920-928</a:t>
                      </a:r>
                    </a:p>
                    <a:p>
                      <a:r>
                        <a:rPr kumimoji="1" lang="en-US" altLang="ja-JP" sz="1100" dirty="0"/>
                        <a:t>MHz</a:t>
                      </a:r>
                    </a:p>
                    <a:p>
                      <a:endParaRPr kumimoji="1" lang="en-US" altLang="ja-JP" sz="1100" dirty="0"/>
                    </a:p>
                  </a:txBody>
                  <a:tcPr/>
                </a:tc>
                <a:tc>
                  <a:txBody>
                    <a:bodyPr/>
                    <a:lstStyle/>
                    <a:p>
                      <a:r>
                        <a:rPr kumimoji="1" lang="en-US" altLang="ja-JP" sz="1100" dirty="0"/>
                        <a:t>Data rate</a:t>
                      </a:r>
                    </a:p>
                    <a:p>
                      <a:r>
                        <a:rPr kumimoji="1" lang="en-US" altLang="ja-JP" sz="1100" dirty="0"/>
                        <a:t>(kb/s)</a:t>
                      </a:r>
                      <a:endParaRPr kumimoji="1" lang="ja-JP" altLang="en-US" sz="1100" dirty="0"/>
                    </a:p>
                  </a:txBody>
                  <a:tcPr/>
                </a:tc>
                <a:tc>
                  <a:txBody>
                    <a:bodyPr/>
                    <a:lstStyle/>
                    <a:p>
                      <a:r>
                        <a:rPr kumimoji="1" lang="en-US" altLang="ja-JP" sz="1100" dirty="0"/>
                        <a:t>50</a:t>
                      </a:r>
                      <a:endParaRPr kumimoji="1" lang="ja-JP" altLang="en-US" sz="1100" dirty="0"/>
                    </a:p>
                  </a:txBody>
                  <a:tcPr/>
                </a:tc>
                <a:tc>
                  <a:txBody>
                    <a:bodyPr/>
                    <a:lstStyle/>
                    <a:p>
                      <a:r>
                        <a:rPr kumimoji="1" lang="en-US" altLang="ja-JP" sz="1100" dirty="0"/>
                        <a:t>100</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dirty="0">
                          <a:solidFill>
                            <a:schemeClr val="accent6"/>
                          </a:solidFill>
                        </a:rPr>
                        <a:t>600</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a:solidFill>
                            <a:schemeClr val="accent6"/>
                          </a:solidFill>
                        </a:rPr>
                        <a:t>800</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xmlns="" val="10002"/>
                  </a:ext>
                </a:extLst>
              </a:tr>
              <a:tr h="388483">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100" dirty="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p>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2-FSK</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4-FSK</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xmlns="" val="10003"/>
                  </a:ext>
                </a:extLst>
              </a:tr>
              <a:tr h="541102">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0.33</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a:solidFill>
                            <a:schemeClr val="accent6"/>
                          </a:solidFill>
                        </a:rPr>
                        <a:t>0.4</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dirty="0">
                          <a:solidFill>
                            <a:schemeClr val="accent6"/>
                          </a:solidFill>
                        </a:rPr>
                        <a:t>0.33</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xmlns="" val="10004"/>
                  </a:ext>
                </a:extLst>
              </a:tr>
              <a:tr h="693720">
                <a:tc vMerge="1">
                  <a:txBody>
                    <a:bodyPr/>
                    <a:lstStyle/>
                    <a:p>
                      <a:endParaRPr kumimoji="1" lang="ja-JP" altLang="en-US" sz="1100" dirty="0"/>
                    </a:p>
                  </a:txBody>
                  <a:tcPr/>
                </a:tc>
                <a:tc>
                  <a:txBody>
                    <a:bodyPr/>
                    <a:lstStyle/>
                    <a:p>
                      <a:r>
                        <a:rPr kumimoji="1" lang="en-US" altLang="ja-JP" sz="1100" dirty="0"/>
                        <a:t>Channel </a:t>
                      </a:r>
                      <a:r>
                        <a:rPr kumimoji="1" lang="en-US" altLang="ja-JP" sz="1100" dirty="0" smtClean="0"/>
                        <a:t>spacing</a:t>
                      </a:r>
                    </a:p>
                    <a:p>
                      <a:r>
                        <a:rPr kumimoji="1" lang="en-US" altLang="ja-JP" sz="1100" dirty="0" smtClean="0"/>
                        <a:t>(kHz)</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tc>
                <a:tc>
                  <a:txBody>
                    <a:bodyPr/>
                    <a:lstStyle/>
                    <a:p>
                      <a:r>
                        <a:rPr kumimoji="1" lang="en-US" altLang="ja-JP" sz="1100" dirty="0"/>
                        <a:t>600</a:t>
                      </a:r>
                      <a:endParaRPr kumimoji="1" lang="ja-JP" altLang="en-US" sz="1100" dirty="0"/>
                    </a:p>
                  </a:txBody>
                  <a:tcPr/>
                </a:tc>
                <a:tc>
                  <a:txBody>
                    <a:bodyPr/>
                    <a:lstStyle/>
                    <a:p>
                      <a:r>
                        <a:rPr kumimoji="1" lang="en-US" altLang="ja-JP" sz="1100" dirty="0"/>
                        <a:t>600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dirty="0" smtClean="0">
                          <a:solidFill>
                            <a:schemeClr val="accent6"/>
                          </a:solidFill>
                        </a:rPr>
                        <a:t>1000</a:t>
                      </a:r>
                      <a:endParaRPr kumimoji="1" lang="en-US" altLang="ja-JP"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dirty="0" smtClean="0">
                          <a:solidFill>
                            <a:schemeClr val="accent6"/>
                          </a:solidFill>
                        </a:rPr>
                        <a:t>1000</a:t>
                      </a:r>
                      <a:endParaRPr kumimoji="1" lang="en-US" altLang="ja-JP"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xmlns="" val="10005"/>
                  </a:ext>
                </a:extLst>
              </a:tr>
              <a:tr h="388483">
                <a:tc vMerge="1">
                  <a:txBody>
                    <a:bodyPr/>
                    <a:lstStyle/>
                    <a:p>
                      <a:endParaRPr kumimoji="1" lang="ja-JP" altLang="en-US" sz="1100" dirty="0"/>
                    </a:p>
                  </a:txBody>
                  <a:tcPr/>
                </a:tc>
                <a:tc>
                  <a:txBody>
                    <a:bodyPr/>
                    <a:lstStyle/>
                    <a:p>
                      <a:r>
                        <a:rPr kumimoji="1" lang="en-US" altLang="ja-JP" sz="1100" dirty="0"/>
                        <a:t>Standard</a:t>
                      </a:r>
                      <a:endParaRPr kumimoji="1" lang="ja-JP" altLang="en-US" sz="1100" dirty="0"/>
                    </a:p>
                  </a:txBody>
                  <a:tcPr/>
                </a:tc>
                <a:tc gridSpan="4">
                  <a:txBody>
                    <a:bodyPr/>
                    <a:lstStyle/>
                    <a:p>
                      <a:r>
                        <a:rPr kumimoji="1" lang="en-US" altLang="ja-JP" sz="1100" dirty="0"/>
                        <a:t>802.15.4-2015</a:t>
                      </a:r>
                      <a:endParaRPr kumimoji="1" lang="ja-JP" altLang="en-US" sz="1100" dirty="0"/>
                    </a:p>
                  </a:txBody>
                  <a:tcPr>
                    <a:lnR w="38100" cap="flat" cmpd="sng" algn="ctr">
                      <a:solidFill>
                        <a:schemeClr val="accent6"/>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accent6"/>
                          </a:solidFill>
                        </a:rPr>
                        <a:t>Proposed</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490187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1"/>
            <a:ext cx="1600200" cy="215444"/>
          </a:xfrm>
        </p:spPr>
        <p:txBody>
          <a:bodyPr/>
          <a:lstStyle/>
          <a:p>
            <a:r>
              <a:rPr lang="en-US" altLang="ja-JP" dirty="0"/>
              <a:t>&lt;July,2020&gt;</a:t>
            </a:r>
          </a:p>
        </p:txBody>
      </p:sp>
      <p:sp>
        <p:nvSpPr>
          <p:cNvPr id="6" name="スライド番号プレースホルダー 5"/>
          <p:cNvSpPr>
            <a:spLocks noGrp="1"/>
          </p:cNvSpPr>
          <p:nvPr>
            <p:ph type="sldNum" sz="quarter" idx="12"/>
          </p:nvPr>
        </p:nvSpPr>
        <p:spPr/>
        <p:txBody>
          <a:bodyPr/>
          <a:lstStyle/>
          <a:p>
            <a:r>
              <a:rPr lang="en-US" altLang="ja-JP"/>
              <a:t>Slide </a:t>
            </a:r>
            <a:fld id="{B975468E-A4DB-4DCE-ACE8-57BD549F59C5}" type="slidenum">
              <a:rPr lang="en-US" altLang="ja-JP"/>
              <a:pPr/>
              <a:t>6</a:t>
            </a:fld>
            <a:endParaRPr lang="en-US" altLang="ja-JP"/>
          </a:p>
        </p:txBody>
      </p:sp>
      <p:sp>
        <p:nvSpPr>
          <p:cNvPr id="57346" name="Rectangle 2"/>
          <p:cNvSpPr>
            <a:spLocks noGrp="1" noChangeArrowheads="1"/>
          </p:cNvSpPr>
          <p:nvPr>
            <p:ph type="title"/>
          </p:nvPr>
        </p:nvSpPr>
        <p:spPr/>
        <p:txBody>
          <a:bodyPr/>
          <a:lstStyle/>
          <a:p>
            <a:r>
              <a:rPr lang="en-US" altLang="ja-JP" dirty="0" smtClean="0"/>
              <a:t>IG JRE Overview</a:t>
            </a:r>
            <a:endParaRPr lang="en-US" altLang="ja-JP" dirty="0"/>
          </a:p>
        </p:txBody>
      </p:sp>
      <p:sp>
        <p:nvSpPr>
          <p:cNvPr id="57347" name="Rectangle 3"/>
          <p:cNvSpPr>
            <a:spLocks noGrp="1" noChangeArrowheads="1"/>
          </p:cNvSpPr>
          <p:nvPr>
            <p:ph type="body" idx="1"/>
          </p:nvPr>
        </p:nvSpPr>
        <p:spPr/>
        <p:txBody>
          <a:bodyPr/>
          <a:lstStyle/>
          <a:p>
            <a:pPr marL="0" indent="0">
              <a:lnSpc>
                <a:spcPct val="80000"/>
              </a:lnSpc>
              <a:buNone/>
            </a:pPr>
            <a:r>
              <a:rPr lang="en-US" altLang="ja-JP" dirty="0"/>
              <a:t>IEEE 802.15 has formed a </a:t>
            </a:r>
            <a:r>
              <a:rPr lang="en-US" altLang="ja-JP" dirty="0" smtClean="0"/>
              <a:t>Japanese Rate Extension Interest Group </a:t>
            </a:r>
            <a:r>
              <a:rPr lang="en-US" altLang="ja-JP" dirty="0"/>
              <a:t>to explore </a:t>
            </a:r>
            <a:r>
              <a:rPr lang="en-US" altLang="ja-JP" dirty="0" smtClean="0"/>
              <a:t>the contributions which include technical studies and possible use cases and to develop draft PAR and CSD .</a:t>
            </a:r>
            <a:endParaRPr lang="en-US" altLang="ja-JP" dirty="0"/>
          </a:p>
        </p:txBody>
      </p:sp>
      <p:sp>
        <p:nvSpPr>
          <p:cNvPr id="7" name="フッター プレースホルダー 4"/>
          <p:cNvSpPr>
            <a:spLocks noGrp="1"/>
          </p:cNvSpPr>
          <p:nvPr>
            <p:ph type="ftr" sz="quarter" idx="11"/>
          </p:nvPr>
        </p:nvSpPr>
        <p:spPr>
          <a:xfrm>
            <a:off x="4860032" y="6475412"/>
            <a:ext cx="3750568" cy="193947"/>
          </a:xfrm>
        </p:spPr>
        <p:txBody>
          <a:bodyPr/>
          <a:lstStyle/>
          <a:p>
            <a:r>
              <a:rPr lang="en-US" altLang="ja-JP" dirty="0" smtClean="0"/>
              <a:t>Takashi </a:t>
            </a:r>
            <a:r>
              <a:rPr lang="en-US" altLang="ja-JP" dirty="0" err="1" smtClean="0"/>
              <a:t>Kuramochi</a:t>
            </a:r>
            <a:r>
              <a:rPr lang="en-US" altLang="ja-JP" dirty="0" smtClean="0"/>
              <a:t>, LAPIS SEMICONDUCTOR </a:t>
            </a:r>
            <a:endParaRPr lang="en-US" altLang="ja-JP" dirty="0"/>
          </a:p>
        </p:txBody>
      </p:sp>
    </p:spTree>
    <p:extLst>
      <p:ext uri="{BB962C8B-B14F-4D97-AF65-F5344CB8AC3E}">
        <p14:creationId xmlns:p14="http://schemas.microsoft.com/office/powerpoint/2010/main" val="3394744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1"/>
            <a:ext cx="1600200" cy="215444"/>
          </a:xfrm>
        </p:spPr>
        <p:txBody>
          <a:bodyPr/>
          <a:lstStyle/>
          <a:p>
            <a:r>
              <a:rPr lang="en-US" altLang="ja-JP" dirty="0"/>
              <a:t>&lt;July,2020&gt;</a:t>
            </a:r>
          </a:p>
        </p:txBody>
      </p:sp>
      <p:sp>
        <p:nvSpPr>
          <p:cNvPr id="6" name="スライド番号プレースホルダー 5"/>
          <p:cNvSpPr>
            <a:spLocks noGrp="1"/>
          </p:cNvSpPr>
          <p:nvPr>
            <p:ph type="sldNum" sz="quarter" idx="12"/>
          </p:nvPr>
        </p:nvSpPr>
        <p:spPr/>
        <p:txBody>
          <a:bodyPr/>
          <a:lstStyle/>
          <a:p>
            <a:r>
              <a:rPr lang="en-US" altLang="ja-JP"/>
              <a:t>Slide </a:t>
            </a:r>
            <a:fld id="{745A9AF1-8ABC-41AB-A58A-9F4A8FC0DDC0}" type="slidenum">
              <a:rPr lang="en-US" altLang="ja-JP"/>
              <a:pPr/>
              <a:t>7</a:t>
            </a:fld>
            <a:endParaRPr lang="en-US" altLang="ja-JP"/>
          </a:p>
        </p:txBody>
      </p:sp>
      <p:sp>
        <p:nvSpPr>
          <p:cNvPr id="58370" name="Rectangle 2"/>
          <p:cNvSpPr>
            <a:spLocks noGrp="1" noChangeArrowheads="1"/>
          </p:cNvSpPr>
          <p:nvPr>
            <p:ph type="title"/>
          </p:nvPr>
        </p:nvSpPr>
        <p:spPr/>
        <p:txBody>
          <a:bodyPr/>
          <a:lstStyle/>
          <a:p>
            <a:r>
              <a:rPr lang="en-US" altLang="ja-JP" dirty="0" smtClean="0"/>
              <a:t>IG JRE Meeting </a:t>
            </a:r>
            <a:r>
              <a:rPr lang="en-US" altLang="ja-JP" dirty="0"/>
              <a:t>Summary</a:t>
            </a:r>
          </a:p>
        </p:txBody>
      </p:sp>
      <p:sp>
        <p:nvSpPr>
          <p:cNvPr id="58371" name="Rectangle 3"/>
          <p:cNvSpPr>
            <a:spLocks noGrp="1" noChangeArrowheads="1"/>
          </p:cNvSpPr>
          <p:nvPr>
            <p:ph type="body" idx="1"/>
          </p:nvPr>
        </p:nvSpPr>
        <p:spPr>
          <a:xfrm>
            <a:off x="685800" y="1981200"/>
            <a:ext cx="8229600" cy="4114800"/>
          </a:xfrm>
        </p:spPr>
        <p:txBody>
          <a:bodyPr/>
          <a:lstStyle/>
          <a:p>
            <a:pPr>
              <a:buFontTx/>
              <a:buNone/>
            </a:pPr>
            <a:r>
              <a:rPr lang="en-US" altLang="ja-JP" dirty="0"/>
              <a:t>Formation   : </a:t>
            </a:r>
            <a:r>
              <a:rPr lang="en-US" altLang="ja-JP" dirty="0" smtClean="0"/>
              <a:t>Janulary,2020</a:t>
            </a:r>
            <a:r>
              <a:rPr lang="en-US" altLang="ja-JP" dirty="0"/>
              <a:t>, </a:t>
            </a:r>
            <a:r>
              <a:rPr lang="en-US" altLang="ja-JP" dirty="0" smtClean="0"/>
              <a:t>IRVINE</a:t>
            </a:r>
          </a:p>
          <a:p>
            <a:pPr>
              <a:buFontTx/>
              <a:buNone/>
            </a:pPr>
            <a:r>
              <a:rPr lang="en-US" altLang="ja-JP" dirty="0" smtClean="0"/>
              <a:t>1</a:t>
            </a:r>
            <a:r>
              <a:rPr lang="en-US" altLang="ja-JP" baseline="30000" dirty="0" smtClean="0"/>
              <a:t>st</a:t>
            </a:r>
            <a:r>
              <a:rPr lang="en-US" altLang="ja-JP" dirty="0" smtClean="0"/>
              <a:t>   Online meeting: 16</a:t>
            </a:r>
            <a:r>
              <a:rPr lang="en-US" altLang="ja-JP" baseline="30000" dirty="0" smtClean="0"/>
              <a:t>th</a:t>
            </a:r>
            <a:r>
              <a:rPr lang="en-US" altLang="ja-JP" dirty="0" smtClean="0"/>
              <a:t> April,2020</a:t>
            </a:r>
          </a:p>
          <a:p>
            <a:pPr>
              <a:buNone/>
            </a:pPr>
            <a:r>
              <a:rPr lang="en-US" altLang="ja-JP" dirty="0" smtClean="0"/>
              <a:t>2</a:t>
            </a:r>
            <a:r>
              <a:rPr lang="en-US" altLang="ja-JP" baseline="30000" dirty="0" smtClean="0"/>
              <a:t>nd</a:t>
            </a:r>
            <a:r>
              <a:rPr lang="en-US" altLang="ja-JP" dirty="0" smtClean="0"/>
              <a:t>  </a:t>
            </a:r>
            <a:r>
              <a:rPr lang="en-US" altLang="ja-JP" dirty="0"/>
              <a:t>Online </a:t>
            </a:r>
            <a:r>
              <a:rPr lang="en-US" altLang="ja-JP" dirty="0" smtClean="0"/>
              <a:t>meeting: 12</a:t>
            </a:r>
            <a:r>
              <a:rPr lang="en-US" altLang="ja-JP" baseline="30000" dirty="0" smtClean="0"/>
              <a:t>th</a:t>
            </a:r>
            <a:r>
              <a:rPr lang="en-US" altLang="ja-JP" dirty="0" smtClean="0"/>
              <a:t> May,2020</a:t>
            </a:r>
          </a:p>
          <a:p>
            <a:pPr>
              <a:buNone/>
            </a:pPr>
            <a:r>
              <a:rPr lang="en-US" altLang="ja-JP" dirty="0" smtClean="0"/>
              <a:t>3</a:t>
            </a:r>
            <a:r>
              <a:rPr lang="en-US" altLang="ja-JP" baseline="30000" dirty="0" smtClean="0"/>
              <a:t>rd</a:t>
            </a:r>
            <a:r>
              <a:rPr lang="en-US" altLang="ja-JP" dirty="0" smtClean="0"/>
              <a:t>  </a:t>
            </a:r>
            <a:r>
              <a:rPr lang="en-US" altLang="ja-JP" dirty="0"/>
              <a:t>Online meeting:  </a:t>
            </a:r>
            <a:r>
              <a:rPr lang="en-US" altLang="ja-JP" dirty="0" smtClean="0"/>
              <a:t>05</a:t>
            </a:r>
            <a:r>
              <a:rPr lang="en-US" altLang="ja-JP" baseline="30000" dirty="0" smtClean="0"/>
              <a:t>th</a:t>
            </a:r>
            <a:r>
              <a:rPr lang="en-US" altLang="ja-JP" dirty="0" smtClean="0"/>
              <a:t> June,2020  </a:t>
            </a:r>
            <a:endParaRPr lang="en-US" altLang="ja-JP" dirty="0"/>
          </a:p>
          <a:p>
            <a:pPr>
              <a:buNone/>
            </a:pPr>
            <a:r>
              <a:rPr lang="en-US" altLang="ja-JP" dirty="0" smtClean="0"/>
              <a:t>4</a:t>
            </a:r>
            <a:r>
              <a:rPr lang="en-US" altLang="ja-JP" baseline="30000" dirty="0" smtClean="0"/>
              <a:t>th</a:t>
            </a:r>
            <a:r>
              <a:rPr lang="en-US" altLang="ja-JP" dirty="0" smtClean="0"/>
              <a:t>  </a:t>
            </a:r>
            <a:r>
              <a:rPr lang="en-US" altLang="ja-JP" dirty="0"/>
              <a:t>Online meeting:  </a:t>
            </a:r>
            <a:r>
              <a:rPr lang="en-US" altLang="ja-JP" dirty="0" smtClean="0"/>
              <a:t>19</a:t>
            </a:r>
            <a:r>
              <a:rPr lang="en-US" altLang="ja-JP" baseline="30000" dirty="0" smtClean="0"/>
              <a:t>th</a:t>
            </a:r>
            <a:r>
              <a:rPr lang="en-US" altLang="ja-JP" dirty="0" smtClean="0"/>
              <a:t> June,2020</a:t>
            </a:r>
          </a:p>
          <a:p>
            <a:pPr>
              <a:buNone/>
            </a:pPr>
            <a:r>
              <a:rPr lang="en-US" altLang="ja-JP" dirty="0" smtClean="0"/>
              <a:t>5</a:t>
            </a:r>
            <a:r>
              <a:rPr lang="en-US" altLang="ja-JP" baseline="30000" dirty="0" smtClean="0"/>
              <a:t>th</a:t>
            </a:r>
            <a:r>
              <a:rPr lang="en-US" altLang="ja-JP" dirty="0" smtClean="0"/>
              <a:t>  </a:t>
            </a:r>
            <a:r>
              <a:rPr lang="en-US" altLang="ja-JP" dirty="0"/>
              <a:t>Online meeting:  </a:t>
            </a:r>
            <a:r>
              <a:rPr lang="en-US" altLang="ja-JP" dirty="0" smtClean="0"/>
              <a:t>03</a:t>
            </a:r>
            <a:r>
              <a:rPr lang="en-US" altLang="ja-JP" baseline="30000" dirty="0" smtClean="0"/>
              <a:t>th</a:t>
            </a:r>
            <a:r>
              <a:rPr lang="en-US" altLang="ja-JP" dirty="0" smtClean="0"/>
              <a:t> July,2020</a:t>
            </a:r>
          </a:p>
          <a:p>
            <a:pPr>
              <a:buNone/>
            </a:pPr>
            <a:r>
              <a:rPr lang="en-US" altLang="ja-JP" sz="1400" dirty="0" smtClean="0">
                <a:hlinkClick r:id="rId2"/>
              </a:rPr>
              <a:t>https</a:t>
            </a:r>
            <a:r>
              <a:rPr lang="en-US" altLang="ja-JP" sz="1400" dirty="0">
                <a:hlinkClick r:id="rId2"/>
              </a:rPr>
              <a:t>://</a:t>
            </a:r>
            <a:r>
              <a:rPr lang="en-US" altLang="ja-JP" sz="1400" dirty="0" smtClean="0">
                <a:hlinkClick r:id="rId2"/>
              </a:rPr>
              <a:t>mentor.ieee.org/802.15/dcn/20/15-20-0118-03-0jre-ig-jre-minutes-from-conference-call.docx</a:t>
            </a:r>
            <a:endParaRPr lang="en-US" altLang="ja-JP" sz="1400" dirty="0" smtClean="0"/>
          </a:p>
          <a:p>
            <a:pPr>
              <a:buNone/>
            </a:pPr>
            <a:endParaRPr lang="en-US" altLang="ja-JP" dirty="0"/>
          </a:p>
          <a:p>
            <a:pPr>
              <a:buNone/>
            </a:pPr>
            <a:r>
              <a:rPr lang="en-US" altLang="ja-JP" dirty="0" smtClean="0"/>
              <a:t>   </a:t>
            </a:r>
            <a:endParaRPr lang="en-US" altLang="ja-JP" dirty="0"/>
          </a:p>
          <a:p>
            <a:pPr>
              <a:buFontTx/>
              <a:buNone/>
            </a:pPr>
            <a:endParaRPr lang="en-US" altLang="ja-JP" dirty="0" smtClean="0"/>
          </a:p>
          <a:p>
            <a:pPr>
              <a:buFontTx/>
              <a:buNone/>
            </a:pPr>
            <a:endParaRPr lang="en-US" altLang="ja-JP" dirty="0"/>
          </a:p>
        </p:txBody>
      </p:sp>
      <p:sp>
        <p:nvSpPr>
          <p:cNvPr id="7" name="フッター プレースホルダー 4"/>
          <p:cNvSpPr>
            <a:spLocks noGrp="1"/>
          </p:cNvSpPr>
          <p:nvPr>
            <p:ph type="ftr" sz="quarter" idx="11"/>
          </p:nvPr>
        </p:nvSpPr>
        <p:spPr>
          <a:xfrm>
            <a:off x="4860032" y="6475412"/>
            <a:ext cx="3750568" cy="193947"/>
          </a:xfrm>
        </p:spPr>
        <p:txBody>
          <a:bodyPr/>
          <a:lstStyle/>
          <a:p>
            <a:r>
              <a:rPr lang="en-US" altLang="ja-JP" dirty="0" smtClean="0"/>
              <a:t>Takashi </a:t>
            </a:r>
            <a:r>
              <a:rPr lang="en-US" altLang="ja-JP" dirty="0" err="1" smtClean="0"/>
              <a:t>Kuramochi</a:t>
            </a:r>
            <a:r>
              <a:rPr lang="en-US" altLang="ja-JP" dirty="0" smtClean="0"/>
              <a:t>, LAPIS SEMICONDUCTOR </a:t>
            </a:r>
            <a:endParaRPr lang="en-US" altLang="ja-JP" dirty="0"/>
          </a:p>
        </p:txBody>
      </p:sp>
    </p:spTree>
    <p:extLst>
      <p:ext uri="{BB962C8B-B14F-4D97-AF65-F5344CB8AC3E}">
        <p14:creationId xmlns:p14="http://schemas.microsoft.com/office/powerpoint/2010/main" val="3625044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b="1" u="sng" dirty="0" smtClean="0"/>
              <a:t>Interests</a:t>
            </a:r>
            <a:endParaRPr kumimoji="1" lang="ja-JP" altLang="en-US" b="1" u="sng"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147424365"/>
              </p:ext>
            </p:extLst>
          </p:nvPr>
        </p:nvGraphicFramePr>
        <p:xfrm>
          <a:off x="467544" y="1556792"/>
          <a:ext cx="8208913" cy="4284764"/>
        </p:xfrm>
        <a:graphic>
          <a:graphicData uri="http://schemas.openxmlformats.org/drawingml/2006/table">
            <a:tbl>
              <a:tblPr firstRow="1" bandRow="1">
                <a:tableStyleId>{21E4AEA4-8DFA-4A89-87EB-49C32662AFE0}</a:tableStyleId>
              </a:tblPr>
              <a:tblGrid>
                <a:gridCol w="4320481"/>
                <a:gridCol w="3888432"/>
              </a:tblGrid>
              <a:tr h="389524">
                <a:tc>
                  <a:txBody>
                    <a:bodyPr/>
                    <a:lstStyle/>
                    <a:p>
                      <a:r>
                        <a:rPr kumimoji="1" lang="en-US" altLang="ja-JP" baseline="0" dirty="0" smtClean="0"/>
                        <a:t>Name</a:t>
                      </a:r>
                      <a:endParaRPr kumimoji="1" lang="ja-JP" altLang="en-US" dirty="0"/>
                    </a:p>
                  </a:txBody>
                  <a:tcPr/>
                </a:tc>
                <a:tc>
                  <a:txBody>
                    <a:bodyPr/>
                    <a:lstStyle/>
                    <a:p>
                      <a:r>
                        <a:rPr kumimoji="1" lang="en-US" altLang="ja-JP" dirty="0" smtClean="0"/>
                        <a:t>Affiliation</a:t>
                      </a:r>
                      <a:endParaRPr kumimoji="1" lang="ja-JP" altLang="en-US" dirty="0"/>
                    </a:p>
                  </a:txBody>
                  <a:tcPr/>
                </a:tc>
              </a:tr>
              <a:tr h="3895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Takashi </a:t>
                      </a:r>
                      <a:r>
                        <a:rPr kumimoji="1" lang="en-US" altLang="ja-JP" dirty="0" err="1" smtClean="0"/>
                        <a:t>Kuramochi</a:t>
                      </a:r>
                      <a:endParaRPr kumimoji="1" lang="ja-JP" altLang="en-US" dirty="0"/>
                    </a:p>
                  </a:txBody>
                  <a:tcPr/>
                </a:tc>
                <a:tc>
                  <a:txBody>
                    <a:bodyPr/>
                    <a:lstStyle/>
                    <a:p>
                      <a:r>
                        <a:rPr kumimoji="1" lang="en-US" altLang="ja-JP" dirty="0" smtClean="0"/>
                        <a:t>LAPIS</a:t>
                      </a:r>
                      <a:r>
                        <a:rPr kumimoji="1" lang="en-US" altLang="ja-JP" baseline="0" dirty="0" smtClean="0"/>
                        <a:t> Semiconductor</a:t>
                      </a:r>
                      <a:endParaRPr kumimoji="1" lang="ja-JP" altLang="en-US" dirty="0"/>
                    </a:p>
                  </a:txBody>
                  <a:tcPr/>
                </a:tc>
              </a:tr>
              <a:tr h="3895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800" kern="1200" dirty="0" smtClean="0">
                          <a:solidFill>
                            <a:schemeClr val="dk1"/>
                          </a:solidFill>
                          <a:effectLst/>
                          <a:latin typeface="+mn-lt"/>
                          <a:ea typeface="+mn-ea"/>
                          <a:cs typeface="+mn-cs"/>
                        </a:rPr>
                        <a:t>Hiroshi Harada</a:t>
                      </a:r>
                      <a:endParaRPr kumimoji="1" lang="ja-JP" altLang="en-US" dirty="0" smtClean="0"/>
                    </a:p>
                  </a:txBody>
                  <a:tcPr/>
                </a:tc>
                <a:tc>
                  <a:txBody>
                    <a:bodyPr/>
                    <a:lstStyle/>
                    <a:p>
                      <a:r>
                        <a:rPr kumimoji="1" lang="en-US" altLang="ja-JP" dirty="0" smtClean="0"/>
                        <a:t>NICT/KU</a:t>
                      </a:r>
                      <a:endParaRPr kumimoji="1" lang="ja-JP" altLang="en-US" dirty="0"/>
                    </a:p>
                  </a:txBody>
                  <a:tcPr/>
                </a:tc>
              </a:tr>
              <a:tr h="3895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800" kern="1200" dirty="0" smtClean="0">
                          <a:solidFill>
                            <a:schemeClr val="dk1"/>
                          </a:solidFill>
                          <a:effectLst/>
                          <a:latin typeface="+mn-lt"/>
                          <a:ea typeface="+mn-ea"/>
                          <a:cs typeface="+mn-cs"/>
                        </a:rPr>
                        <a:t>Phil Beecher</a:t>
                      </a:r>
                      <a:endParaRPr kumimoji="1" lang="ja-JP" altLang="en-US" dirty="0" smtClean="0"/>
                    </a:p>
                  </a:txBody>
                  <a:tcPr/>
                </a:tc>
                <a:tc>
                  <a:txBody>
                    <a:bodyPr/>
                    <a:lstStyle/>
                    <a:p>
                      <a:r>
                        <a:rPr kumimoji="1" lang="en-US" altLang="ja-JP" dirty="0" smtClean="0"/>
                        <a:t>Wi-SUN</a:t>
                      </a:r>
                      <a:endParaRPr kumimoji="1" lang="ja-JP" altLang="en-US" dirty="0"/>
                    </a:p>
                  </a:txBody>
                  <a:tcPr/>
                </a:tc>
              </a:tr>
              <a:tr h="3895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800" kern="1200" dirty="0" err="1" smtClean="0">
                          <a:solidFill>
                            <a:schemeClr val="dk1"/>
                          </a:solidFill>
                          <a:effectLst/>
                          <a:latin typeface="+mn-lt"/>
                          <a:ea typeface="+mn-ea"/>
                          <a:cs typeface="+mn-cs"/>
                        </a:rPr>
                        <a:t>Henk</a:t>
                      </a:r>
                      <a:r>
                        <a:rPr kumimoji="1" lang="en-GB" altLang="ja-JP" sz="1800" kern="1200" dirty="0" smtClean="0">
                          <a:solidFill>
                            <a:schemeClr val="dk1"/>
                          </a:solidFill>
                          <a:effectLst/>
                          <a:latin typeface="+mn-lt"/>
                          <a:ea typeface="+mn-ea"/>
                          <a:cs typeface="+mn-cs"/>
                        </a:rPr>
                        <a:t> de </a:t>
                      </a:r>
                      <a:r>
                        <a:rPr kumimoji="1" lang="en-GB" altLang="ja-JP" sz="1800" kern="1200" dirty="0" err="1" smtClean="0">
                          <a:solidFill>
                            <a:schemeClr val="dk1"/>
                          </a:solidFill>
                          <a:effectLst/>
                          <a:latin typeface="+mn-lt"/>
                          <a:ea typeface="+mn-ea"/>
                          <a:cs typeface="+mn-cs"/>
                        </a:rPr>
                        <a:t>Ruijter</a:t>
                      </a:r>
                      <a:endParaRPr kumimoji="1" lang="ja-JP" altLang="en-US" dirty="0" smtClean="0"/>
                    </a:p>
                  </a:txBody>
                  <a:tcPr/>
                </a:tc>
                <a:tc>
                  <a:txBody>
                    <a:bodyPr/>
                    <a:lstStyle/>
                    <a:p>
                      <a:r>
                        <a:rPr kumimoji="1" lang="en-US" altLang="ja-JP" dirty="0" smtClean="0"/>
                        <a:t>Silicon</a:t>
                      </a:r>
                      <a:r>
                        <a:rPr kumimoji="1" lang="en-US" altLang="ja-JP" baseline="0" dirty="0" smtClean="0"/>
                        <a:t> Labs</a:t>
                      </a:r>
                      <a:endParaRPr kumimoji="1" lang="ja-JP" altLang="en-US" dirty="0"/>
                    </a:p>
                  </a:txBody>
                  <a:tcPr/>
                </a:tc>
              </a:tr>
              <a:tr h="3895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800" kern="1200" dirty="0" smtClean="0">
                          <a:solidFill>
                            <a:schemeClr val="dk1"/>
                          </a:solidFill>
                          <a:effectLst/>
                          <a:latin typeface="+mn-lt"/>
                          <a:ea typeface="+mn-ea"/>
                          <a:cs typeface="+mn-cs"/>
                        </a:rPr>
                        <a:t>Salazar Cardozo, Ruben</a:t>
                      </a:r>
                      <a:endParaRPr kumimoji="1" lang="ja-JP" altLang="en-US" dirty="0" smtClean="0"/>
                    </a:p>
                  </a:txBody>
                  <a:tcPr/>
                </a:tc>
                <a:tc>
                  <a:txBody>
                    <a:bodyPr/>
                    <a:lstStyle/>
                    <a:p>
                      <a:r>
                        <a:rPr kumimoji="1" lang="en-US" altLang="ja-JP" dirty="0" err="1" smtClean="0"/>
                        <a:t>Landys+Gyr</a:t>
                      </a:r>
                      <a:endParaRPr kumimoji="1" lang="ja-JP" altLang="en-US" dirty="0"/>
                    </a:p>
                  </a:txBody>
                  <a:tcPr/>
                </a:tc>
              </a:tr>
              <a:tr h="389524">
                <a:tc>
                  <a:txBody>
                    <a:bodyPr/>
                    <a:lstStyle/>
                    <a:p>
                      <a:r>
                        <a:rPr kumimoji="1" lang="en-US" altLang="ja-JP" sz="1800" kern="1200" dirty="0" smtClean="0">
                          <a:solidFill>
                            <a:schemeClr val="dk1"/>
                          </a:solidFill>
                          <a:effectLst/>
                          <a:latin typeface="+mn-lt"/>
                          <a:ea typeface="+mn-ea"/>
                          <a:cs typeface="+mn-cs"/>
                        </a:rPr>
                        <a:t>Kiyoshi Fukui</a:t>
                      </a:r>
                      <a:endParaRPr kumimoji="1" lang="ja-JP" altLang="en-US" dirty="0"/>
                    </a:p>
                  </a:txBody>
                  <a:tcPr/>
                </a:tc>
                <a:tc>
                  <a:txBody>
                    <a:bodyPr/>
                    <a:lstStyle/>
                    <a:p>
                      <a:r>
                        <a:rPr kumimoji="1" lang="en-US" altLang="ja-JP" dirty="0" smtClean="0"/>
                        <a:t>OKI</a:t>
                      </a:r>
                      <a:endParaRPr kumimoji="1" lang="ja-JP" altLang="en-US" dirty="0"/>
                    </a:p>
                  </a:txBody>
                  <a:tcPr/>
                </a:tc>
              </a:tr>
              <a:tr h="389524">
                <a:tc>
                  <a:txBody>
                    <a:bodyPr/>
                    <a:lstStyle/>
                    <a:p>
                      <a:r>
                        <a:rPr kumimoji="1" lang="en-US" altLang="ja-JP" sz="1800" kern="1200" dirty="0" smtClean="0">
                          <a:solidFill>
                            <a:schemeClr val="dk1"/>
                          </a:solidFill>
                          <a:effectLst/>
                          <a:latin typeface="+mn-lt"/>
                          <a:ea typeface="+mn-ea"/>
                          <a:cs typeface="+mn-cs"/>
                        </a:rPr>
                        <a:t>Tomohiro Ikuta</a:t>
                      </a:r>
                      <a:endParaRPr kumimoji="1" lang="ja-JP" altLang="en-US" dirty="0"/>
                    </a:p>
                  </a:txBody>
                  <a:tcPr/>
                </a:tc>
                <a:tc>
                  <a:txBody>
                    <a:bodyPr/>
                    <a:lstStyle/>
                    <a:p>
                      <a:r>
                        <a:rPr kumimoji="1" lang="en-US" altLang="ja-JP" sz="1800" kern="1200" dirty="0" smtClean="0">
                          <a:solidFill>
                            <a:schemeClr val="dk1"/>
                          </a:solidFill>
                          <a:effectLst/>
                          <a:latin typeface="+mn-lt"/>
                          <a:ea typeface="+mn-ea"/>
                          <a:cs typeface="+mn-cs"/>
                        </a:rPr>
                        <a:t>ROHM</a:t>
                      </a:r>
                      <a:endParaRPr kumimoji="1" lang="ja-JP" altLang="en-US" dirty="0"/>
                    </a:p>
                  </a:txBody>
                  <a:tcPr/>
                </a:tc>
              </a:tr>
              <a:tr h="389524">
                <a:tc>
                  <a:txBody>
                    <a:bodyPr/>
                    <a:lstStyle/>
                    <a:p>
                      <a:r>
                        <a:rPr kumimoji="1" lang="en-US" altLang="ja-JP" sz="1800" kern="1200" dirty="0" smtClean="0">
                          <a:solidFill>
                            <a:schemeClr val="dk1"/>
                          </a:solidFill>
                          <a:effectLst/>
                          <a:latin typeface="+mn-lt"/>
                          <a:ea typeface="+mn-ea"/>
                          <a:cs typeface="+mn-cs"/>
                        </a:rPr>
                        <a:t>Ryota Okumura</a:t>
                      </a:r>
                      <a:endParaRPr kumimoji="1" lang="ja-JP" altLang="en-US" dirty="0"/>
                    </a:p>
                  </a:txBody>
                  <a:tcPr/>
                </a:tc>
                <a:tc>
                  <a:txBody>
                    <a:bodyPr/>
                    <a:lstStyle/>
                    <a:p>
                      <a:r>
                        <a:rPr kumimoji="1" lang="en-US" altLang="ja-JP" dirty="0" smtClean="0"/>
                        <a:t>KU</a:t>
                      </a:r>
                      <a:endParaRPr kumimoji="1" lang="ja-JP" altLang="en-US" dirty="0"/>
                    </a:p>
                  </a:txBody>
                  <a:tcPr/>
                </a:tc>
              </a:tr>
              <a:tr h="389524">
                <a:tc>
                  <a:txBody>
                    <a:bodyPr/>
                    <a:lstStyle/>
                    <a:p>
                      <a:r>
                        <a:rPr kumimoji="1" lang="en-US" altLang="ja-JP" sz="1800" kern="1200" dirty="0" smtClean="0">
                          <a:solidFill>
                            <a:schemeClr val="dk1"/>
                          </a:solidFill>
                          <a:effectLst/>
                          <a:latin typeface="+mn-lt"/>
                          <a:ea typeface="+mn-ea"/>
                          <a:cs typeface="+mn-cs"/>
                        </a:rPr>
                        <a:t>Kunal Shah</a:t>
                      </a:r>
                      <a:endParaRPr kumimoji="1" lang="ja-JP" altLang="en-US" dirty="0"/>
                    </a:p>
                  </a:txBody>
                  <a:tcPr/>
                </a:tc>
                <a:tc>
                  <a:txBody>
                    <a:bodyPr/>
                    <a:lstStyle/>
                    <a:p>
                      <a:r>
                        <a:rPr kumimoji="1" lang="en-US" altLang="ja-JP" dirty="0" smtClean="0"/>
                        <a:t>ITRON</a:t>
                      </a:r>
                      <a:endParaRPr kumimoji="1" lang="ja-JP" altLang="en-US" dirty="0"/>
                    </a:p>
                  </a:txBody>
                  <a:tcPr/>
                </a:tc>
              </a:tr>
              <a:tr h="389524">
                <a:tc>
                  <a:txBody>
                    <a:bodyPr/>
                    <a:lstStyle/>
                    <a:p>
                      <a:r>
                        <a:rPr kumimoji="1" lang="en-US" altLang="ja-JP" dirty="0" smtClean="0"/>
                        <a:t>Yoshio Kashiwagi</a:t>
                      </a:r>
                      <a:endParaRPr kumimoji="1" lang="ja-JP" altLang="en-US" dirty="0"/>
                    </a:p>
                  </a:txBody>
                  <a:tcPr/>
                </a:tc>
                <a:tc>
                  <a:txBody>
                    <a:bodyPr/>
                    <a:lstStyle/>
                    <a:p>
                      <a:r>
                        <a:rPr kumimoji="1" lang="en-US" altLang="ja-JP" dirty="0" smtClean="0"/>
                        <a:t>NISSIN SYSTEMS</a:t>
                      </a:r>
                      <a:endParaRPr kumimoji="1" lang="ja-JP" altLang="en-US" dirty="0"/>
                    </a:p>
                  </a:txBody>
                  <a:tcPr/>
                </a:tc>
              </a:tr>
            </a:tbl>
          </a:graphicData>
        </a:graphic>
      </p:graphicFrame>
      <p:sp>
        <p:nvSpPr>
          <p:cNvPr id="4" name="日付プレースホルダー 3"/>
          <p:cNvSpPr>
            <a:spLocks noGrp="1"/>
          </p:cNvSpPr>
          <p:nvPr>
            <p:ph type="dt" sz="half" idx="2"/>
          </p:nvPr>
        </p:nvSpPr>
        <p:spPr>
          <a:xfrm>
            <a:off x="685800" y="378281"/>
            <a:ext cx="1600200" cy="215444"/>
          </a:xfrm>
        </p:spPr>
        <p:txBody>
          <a:bodyPr/>
          <a:lstStyle/>
          <a:p>
            <a:r>
              <a:rPr lang="en-US" altLang="ja-JP" dirty="0" smtClean="0"/>
              <a:t>&lt;April,2020&gt;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75036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1"/>
            <a:ext cx="1600200" cy="215444"/>
          </a:xfrm>
        </p:spPr>
        <p:txBody>
          <a:bodyPr/>
          <a:lstStyle/>
          <a:p>
            <a:r>
              <a:rPr lang="en-US" altLang="ja-JP" dirty="0"/>
              <a:t>&lt;July,2020&gt;</a:t>
            </a:r>
          </a:p>
        </p:txBody>
      </p:sp>
      <p:sp>
        <p:nvSpPr>
          <p:cNvPr id="6" name="スライド番号プレースホルダー 5"/>
          <p:cNvSpPr>
            <a:spLocks noGrp="1"/>
          </p:cNvSpPr>
          <p:nvPr>
            <p:ph type="sldNum" sz="quarter" idx="12"/>
          </p:nvPr>
        </p:nvSpPr>
        <p:spPr/>
        <p:txBody>
          <a:bodyPr/>
          <a:lstStyle/>
          <a:p>
            <a:r>
              <a:rPr lang="en-US" altLang="ja-JP"/>
              <a:t>Slide </a:t>
            </a:r>
            <a:fld id="{E2DD76EB-28E5-47CA-ACB0-F17D7BF04579}" type="slidenum">
              <a:rPr lang="en-US" altLang="ja-JP"/>
              <a:pPr/>
              <a:t>9</a:t>
            </a:fld>
            <a:endParaRPr lang="en-US" altLang="ja-JP"/>
          </a:p>
        </p:txBody>
      </p:sp>
      <p:sp>
        <p:nvSpPr>
          <p:cNvPr id="36866" name="Rectangle 2"/>
          <p:cNvSpPr>
            <a:spLocks noGrp="1" noChangeArrowheads="1"/>
          </p:cNvSpPr>
          <p:nvPr>
            <p:ph type="title"/>
          </p:nvPr>
        </p:nvSpPr>
        <p:spPr/>
        <p:txBody>
          <a:bodyPr/>
          <a:lstStyle/>
          <a:p>
            <a:r>
              <a:rPr lang="en-US" altLang="ja-JP" b="1" dirty="0"/>
              <a:t>Amendment: New </a:t>
            </a:r>
            <a:r>
              <a:rPr lang="en-US" altLang="ja-JP" b="1" dirty="0" smtClean="0"/>
              <a:t>802.15.4 TG</a:t>
            </a:r>
            <a:endParaRPr lang="en-US" altLang="ja-JP" b="1" dirty="0"/>
          </a:p>
        </p:txBody>
      </p:sp>
      <p:sp>
        <p:nvSpPr>
          <p:cNvPr id="36867" name="Rectangle 3"/>
          <p:cNvSpPr>
            <a:spLocks noGrp="1" noChangeArrowheads="1"/>
          </p:cNvSpPr>
          <p:nvPr>
            <p:ph type="body" idx="1"/>
          </p:nvPr>
        </p:nvSpPr>
        <p:spPr>
          <a:xfrm>
            <a:off x="179512" y="1981200"/>
            <a:ext cx="8640960" cy="4114800"/>
          </a:xfrm>
        </p:spPr>
        <p:txBody>
          <a:bodyPr/>
          <a:lstStyle/>
          <a:p>
            <a:r>
              <a:rPr lang="en-US" altLang="ja-JP" sz="2400" dirty="0"/>
              <a:t>Motion: </a:t>
            </a:r>
            <a:r>
              <a:rPr lang="en-US" altLang="ja-JP" sz="1800" dirty="0"/>
              <a:t>Request that PAR and CSD contained in document </a:t>
            </a:r>
            <a:r>
              <a:rPr lang="da-DK" altLang="ja-JP" sz="1800" dirty="0"/>
              <a:t>PAR (15-20-0158-04-0jre-igjre) and CSD  (15-20-0159-04-0jre-igjre-draft-csd) , respectively, be approved for submission to the WG for its approval and that EC be requested to forward PAR to NesCom.</a:t>
            </a:r>
            <a:endParaRPr lang="en-US" altLang="ja-JP" sz="1800" dirty="0"/>
          </a:p>
          <a:p>
            <a:r>
              <a:rPr lang="en-US" altLang="ja-JP" sz="1800" dirty="0" smtClean="0"/>
              <a:t>Moved : Kunal Shah /second: Hiroshi Harada </a:t>
            </a:r>
            <a:endParaRPr lang="en-US" altLang="ja-JP" sz="1800" dirty="0" smtClean="0"/>
          </a:p>
          <a:p>
            <a:r>
              <a:rPr lang="en-US" altLang="ja-JP" sz="1800" dirty="0" smtClean="0"/>
              <a:t>Y/N/A:Y/N/A</a:t>
            </a:r>
          </a:p>
          <a:p>
            <a:r>
              <a:rPr lang="en-US" altLang="ja-JP" sz="1800" dirty="0" smtClean="0"/>
              <a:t>There are no objections and abstains. It means approved unanimous consent.</a:t>
            </a:r>
            <a:endParaRPr lang="en-US" altLang="ja-JP" sz="1800" dirty="0" smtClean="0"/>
          </a:p>
        </p:txBody>
      </p:sp>
      <p:sp>
        <p:nvSpPr>
          <p:cNvPr id="7" name="フッター プレースホルダー 4"/>
          <p:cNvSpPr>
            <a:spLocks noGrp="1"/>
          </p:cNvSpPr>
          <p:nvPr>
            <p:ph type="ftr" sz="quarter" idx="11"/>
          </p:nvPr>
        </p:nvSpPr>
        <p:spPr>
          <a:xfrm>
            <a:off x="4860032" y="6475412"/>
            <a:ext cx="3750568" cy="193947"/>
          </a:xfrm>
        </p:spPr>
        <p:txBody>
          <a:bodyPr/>
          <a:lstStyle/>
          <a:p>
            <a:r>
              <a:rPr lang="en-US" altLang="ja-JP" dirty="0" smtClean="0"/>
              <a:t>Takashi </a:t>
            </a:r>
            <a:r>
              <a:rPr lang="en-US" altLang="ja-JP" dirty="0" err="1" smtClean="0"/>
              <a:t>Kuramochi</a:t>
            </a:r>
            <a:r>
              <a:rPr lang="en-US" altLang="ja-JP" dirty="0" smtClean="0"/>
              <a:t>, LAPIS SEMICONDUCTOR </a:t>
            </a:r>
            <a:endParaRPr lang="en-US" altLang="ja-JP" dirty="0"/>
          </a:p>
        </p:txBody>
      </p:sp>
    </p:spTree>
    <p:extLst>
      <p:ext uri="{BB962C8B-B14F-4D97-AF65-F5344CB8AC3E}">
        <p14:creationId xmlns:p14="http://schemas.microsoft.com/office/powerpoint/2010/main" val="374263584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199</TotalTime>
  <Words>488</Words>
  <Application>Microsoft Office PowerPoint</Application>
  <PresentationFormat>画面に合わせる (4:3)</PresentationFormat>
  <Paragraphs>132</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15-20-xxxx-00-jre0-ig-jre-call-for-contributions</vt:lpstr>
      <vt:lpstr>PowerPoint プレゼンテーション</vt:lpstr>
      <vt:lpstr>Japanese Rate Extension  Interest Group Motion</vt:lpstr>
      <vt:lpstr>Purpose</vt:lpstr>
      <vt:lpstr>Scope of amendment</vt:lpstr>
      <vt:lpstr>Example: Obvious extensions for Japan</vt:lpstr>
      <vt:lpstr>IG JRE Overview</vt:lpstr>
      <vt:lpstr>IG JRE Meeting Summary</vt:lpstr>
      <vt:lpstr>Interests</vt:lpstr>
      <vt:lpstr>Amendment: New 802.15.4 TG</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50</cp:revision>
  <cp:lastPrinted>1998-02-10T13:28:06Z</cp:lastPrinted>
  <dcterms:created xsi:type="dcterms:W3CDTF">2020-02-10T05:27:43Z</dcterms:created>
  <dcterms:modified xsi:type="dcterms:W3CDTF">2020-07-15T22:52:02Z</dcterms:modified>
</cp:coreProperties>
</file>