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69" r:id="rId2"/>
    <p:sldId id="372" r:id="rId3"/>
    <p:sldId id="382" r:id="rId4"/>
    <p:sldId id="379" r:id="rId5"/>
    <p:sldId id="381" r:id="rId6"/>
    <p:sldId id="378" r:id="rId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35" autoAdjust="0"/>
    <p:restoredTop sz="94660"/>
  </p:normalViewPr>
  <p:slideViewPr>
    <p:cSldViewPr>
      <p:cViewPr varScale="1">
        <p:scale>
          <a:sx n="63" d="100"/>
          <a:sy n="63" d="100"/>
        </p:scale>
        <p:origin x="980"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686800" y="685800"/>
            <a:ext cx="25908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14400" y="685800"/>
            <a:ext cx="75692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Apurva Mody, BAE Systems</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a:t>Textmasterformat bearbeiten</a:t>
            </a:r>
          </a:p>
          <a:p>
            <a:pPr lvl="1"/>
            <a:r>
              <a:rPr lang="de-DE" altLang="en-US" dirty="0"/>
              <a:t>Zweite Ebene</a:t>
            </a:r>
          </a:p>
          <a:p>
            <a:pPr lvl="2"/>
            <a:r>
              <a:rPr lang="de-DE" altLang="en-US" dirty="0"/>
              <a:t>Dritte Ebene</a:t>
            </a:r>
          </a:p>
          <a:p>
            <a:pPr lvl="3"/>
            <a:r>
              <a:rPr lang="de-DE" altLang="en-US" dirty="0"/>
              <a:t>Vierte Ebene</a:t>
            </a:r>
          </a:p>
          <a:p>
            <a:pPr lvl="4"/>
            <a:r>
              <a:rPr lang="de-DE" altLang="en-US" dirty="0"/>
              <a:t>Fünfte Ebene</a:t>
            </a:r>
            <a:endParaRPr lang="en-US" altLang="en-US" dirty="0"/>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July 2020</a:t>
            </a:r>
            <a:endParaRPr lang="en-US" altLang="en-US" sz="1400" dirty="0"/>
          </a:p>
        </p:txBody>
      </p:sp>
      <p:sp>
        <p:nvSpPr>
          <p:cNvPr id="1029" name="Rectangle 5"/>
          <p:cNvSpPr>
            <a:spLocks noGrp="1" noChangeArrowheads="1"/>
          </p:cNvSpPr>
          <p:nvPr>
            <p:ph type="ftr" sz="quarter" idx="3"/>
          </p:nvPr>
        </p:nvSpPr>
        <p:spPr bwMode="auto">
          <a:xfrm>
            <a:off x="7315200" y="6475413"/>
            <a:ext cx="41656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Apurva Mody, A5 Systems, </a:t>
            </a:r>
            <a:r>
              <a:rPr lang="en-US" altLang="en-US" dirty="0" err="1"/>
              <a:t>WhiteSpace</a:t>
            </a:r>
            <a:r>
              <a:rPr lang="en-US" altLang="en-US" dirty="0"/>
              <a:t> Alliance</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4943872" y="394156"/>
            <a:ext cx="63337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en-US" sz="1400" b="1" i="0" kern="1200" dirty="0">
                <a:solidFill>
                  <a:schemeClr val="tx1"/>
                </a:solidFill>
                <a:effectLst/>
                <a:latin typeface="Times New Roman" pitchFamily="18" charset="0"/>
                <a:ea typeface="+mn-ea"/>
                <a:cs typeface="+mn-cs"/>
              </a:rPr>
              <a:t>15-20-0188-00-0000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376" y="2492896"/>
            <a:ext cx="11712624" cy="1066800"/>
          </a:xfrm>
        </p:spPr>
        <p:txBody>
          <a:bodyPr/>
          <a:lstStyle/>
          <a:p>
            <a:r>
              <a:rPr lang="en-US" sz="4800" dirty="0">
                <a:effectLst>
                  <a:outerShdw blurRad="38100" dist="38100" dir="2700000" algn="tl">
                    <a:srgbClr val="000000">
                      <a:alpha val="43137"/>
                    </a:srgbClr>
                  </a:outerShdw>
                </a:effectLst>
                <a:latin typeface="+mn-lt"/>
              </a:rPr>
              <a:t>TG22 Spectrum Sharing Opening Report</a:t>
            </a:r>
            <a:br>
              <a:rPr lang="en-US" sz="4800" dirty="0">
                <a:effectLst>
                  <a:outerShdw blurRad="38100" dist="38100" dir="2700000" algn="tl">
                    <a:srgbClr val="000000">
                      <a:alpha val="43137"/>
                    </a:srgbClr>
                  </a:outerShdw>
                </a:effectLst>
                <a:latin typeface="+mn-lt"/>
              </a:rPr>
            </a:br>
            <a:r>
              <a:rPr lang="en-US" sz="4800" dirty="0">
                <a:effectLst>
                  <a:outerShdw blurRad="38100" dist="38100" dir="2700000" algn="tl">
                    <a:srgbClr val="000000">
                      <a:alpha val="43137"/>
                    </a:srgbClr>
                  </a:outerShdw>
                </a:effectLst>
                <a:latin typeface="+mn-lt"/>
              </a:rPr>
              <a:t>Virtual Meeting </a:t>
            </a:r>
            <a:br>
              <a:rPr lang="en-US" sz="4800" dirty="0">
                <a:effectLst>
                  <a:outerShdw blurRad="38100" dist="38100" dir="2700000" algn="tl">
                    <a:srgbClr val="000000">
                      <a:alpha val="43137"/>
                    </a:srgbClr>
                  </a:outerShdw>
                </a:effectLst>
                <a:latin typeface="+mn-lt"/>
              </a:rPr>
            </a:br>
            <a:br>
              <a:rPr lang="en-US" sz="4800" dirty="0">
                <a:effectLst>
                  <a:outerShdw blurRad="38100" dist="38100" dir="2700000" algn="tl">
                    <a:srgbClr val="000000">
                      <a:alpha val="43137"/>
                    </a:srgbClr>
                  </a:outerShdw>
                </a:effectLst>
                <a:latin typeface="+mn-lt"/>
              </a:rPr>
            </a:br>
            <a:r>
              <a:rPr lang="en-US" sz="4000" dirty="0">
                <a:effectLst>
                  <a:outerShdw blurRad="38100" dist="38100" dir="2700000" algn="tl">
                    <a:srgbClr val="000000">
                      <a:alpha val="43137"/>
                    </a:srgbClr>
                  </a:outerShdw>
                </a:effectLst>
                <a:latin typeface="+mn-lt"/>
              </a:rPr>
              <a:t>Apurva N. Mody</a:t>
            </a:r>
            <a:br>
              <a:rPr lang="en-US" sz="4000" dirty="0">
                <a:effectLst>
                  <a:outerShdw blurRad="38100" dist="38100" dir="2700000" algn="tl">
                    <a:srgbClr val="000000">
                      <a:alpha val="43137"/>
                    </a:srgbClr>
                  </a:outerShdw>
                </a:effectLst>
                <a:latin typeface="+mn-lt"/>
              </a:rPr>
            </a:br>
            <a:r>
              <a:rPr lang="en-US" sz="4000" dirty="0">
                <a:effectLst>
                  <a:outerShdw blurRad="38100" dist="38100" dir="2700000" algn="tl">
                    <a:srgbClr val="000000">
                      <a:alpha val="43137"/>
                    </a:srgbClr>
                  </a:outerShdw>
                </a:effectLst>
                <a:latin typeface="+mn-lt"/>
              </a:rPr>
              <a:t>Chair, TG22</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5" name="Fußzeilenplatzhalter 4"/>
          <p:cNvSpPr>
            <a:spLocks noGrp="1"/>
          </p:cNvSpPr>
          <p:nvPr>
            <p:ph type="ftr" sz="quarter" idx="11"/>
          </p:nvPr>
        </p:nvSpPr>
        <p:spPr/>
        <p:txBody>
          <a:bodyPr/>
          <a:lstStyle/>
          <a:p>
            <a:pPr>
              <a:defRPr/>
            </a:pPr>
            <a:r>
              <a:rPr lang="en-US" altLang="en-US" dirty="0"/>
              <a:t>Apurva Mody, A5 Systems, </a:t>
            </a:r>
            <a:r>
              <a:rPr lang="en-US" altLang="en-US" dirty="0" err="1"/>
              <a:t>WhiteSpace</a:t>
            </a:r>
            <a:r>
              <a:rPr lang="en-US" altLang="en-US" dirty="0"/>
              <a:t> Alliance</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Spectrum Sharing Opening Report</a:t>
            </a:r>
          </a:p>
        </p:txBody>
      </p:sp>
      <p:sp>
        <p:nvSpPr>
          <p:cNvPr id="3" name="Inhaltsplatzhalter 2"/>
          <p:cNvSpPr>
            <a:spLocks noGrp="1"/>
          </p:cNvSpPr>
          <p:nvPr>
            <p:ph idx="1"/>
          </p:nvPr>
        </p:nvSpPr>
        <p:spPr>
          <a:xfrm>
            <a:off x="623392" y="1772816"/>
            <a:ext cx="11233248" cy="4114800"/>
          </a:xfrm>
        </p:spPr>
        <p:txBody>
          <a:bodyPr/>
          <a:lstStyle/>
          <a:p>
            <a:pPr marL="0" indent="0">
              <a:buNone/>
            </a:pPr>
            <a:r>
              <a:rPr lang="en-US" sz="2400" dirty="0"/>
              <a:t>Accomplishments:</a:t>
            </a:r>
          </a:p>
          <a:p>
            <a:r>
              <a:rPr lang="en-US" sz="2400" dirty="0"/>
              <a:t>Sponsor Ballot on Draft 5 Completed</a:t>
            </a:r>
          </a:p>
          <a:p>
            <a:r>
              <a:rPr lang="en-US" sz="2400" dirty="0"/>
              <a:t>Addressed and Resolved the Comments</a:t>
            </a:r>
          </a:p>
          <a:p>
            <a:r>
              <a:rPr lang="en-US" sz="2400" dirty="0"/>
              <a:t>Started the Sponsor Ballot Re-circ on Draft 6 – The Sponsor Ballot Re-circ on Draft 6 ends on July 15</a:t>
            </a:r>
            <a:r>
              <a:rPr lang="en-US" sz="2400" baseline="30000" dirty="0"/>
              <a:t>th</a:t>
            </a:r>
            <a:r>
              <a:rPr lang="en-US" sz="2400" dirty="0"/>
              <a:t> 2020. </a:t>
            </a:r>
          </a:p>
          <a:p>
            <a:pPr marL="0" indent="0">
              <a:buNone/>
            </a:pPr>
            <a:endParaRPr lang="en-US" sz="2400" dirty="0"/>
          </a:p>
          <a:p>
            <a:pPr marL="0" indent="0">
              <a:buNone/>
            </a:pPr>
            <a:r>
              <a:rPr lang="en-US" sz="2400" dirty="0"/>
              <a:t>Actions</a:t>
            </a:r>
          </a:p>
          <a:p>
            <a:r>
              <a:rPr lang="en-US" sz="2400" dirty="0"/>
              <a:t>Please go to imat.ieee.org and fill in your attendance for this session. </a:t>
            </a:r>
          </a:p>
          <a:p>
            <a:endParaRPr lang="en-US" sz="2400" dirty="0"/>
          </a:p>
          <a:p>
            <a:pPr lvl="1"/>
            <a:endParaRPr lang="en-US" sz="2400" dirty="0"/>
          </a:p>
          <a:p>
            <a:pPr lvl="1"/>
            <a:endParaRPr lang="en-US" sz="2400" dirty="0"/>
          </a:p>
          <a:p>
            <a:pPr lvl="1"/>
            <a:endParaRPr lang="en-US" sz="2400" dirty="0"/>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2</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406084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Status of the 802.15.22.3 Sponsor Ballot Re-circ on Draft 6 – Ends on July 15</a:t>
            </a:r>
            <a:r>
              <a:rPr lang="en-US" baseline="30000" dirty="0"/>
              <a:t>th</a:t>
            </a:r>
            <a:r>
              <a:rPr lang="en-US" dirty="0"/>
              <a:t> 2020</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3</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pic>
        <p:nvPicPr>
          <p:cNvPr id="9" name="Picture 8">
            <a:extLst>
              <a:ext uri="{FF2B5EF4-FFF2-40B4-BE49-F238E27FC236}">
                <a16:creationId xmlns:a16="http://schemas.microsoft.com/office/drawing/2014/main" id="{AE7454EB-CBA4-44D0-A8B1-5500BA932E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7488" y="1772816"/>
            <a:ext cx="9073008" cy="4649659"/>
          </a:xfrm>
          <a:prstGeom prst="rect">
            <a:avLst/>
          </a:prstGeom>
        </p:spPr>
      </p:pic>
    </p:spTree>
    <p:extLst>
      <p:ext uri="{BB962C8B-B14F-4D97-AF65-F5344CB8AC3E}">
        <p14:creationId xmlns:p14="http://schemas.microsoft.com/office/powerpoint/2010/main" val="3409904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712" y="728360"/>
            <a:ext cx="10369152" cy="1066800"/>
          </a:xfrm>
        </p:spPr>
        <p:txBody>
          <a:bodyPr/>
          <a:lstStyle/>
          <a:p>
            <a:r>
              <a:rPr lang="en-US" sz="3200" dirty="0"/>
              <a:t>TG22 Spectrum Sharing Closing Report</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CRG for IEEE P802.22.3 Sponsor Ballot</a:t>
            </a:r>
            <a:endParaRPr lang="en-US" sz="3200" dirty="0"/>
          </a:p>
        </p:txBody>
      </p:sp>
      <p:sp>
        <p:nvSpPr>
          <p:cNvPr id="3" name="Content Placeholder 2"/>
          <p:cNvSpPr>
            <a:spLocks noGrp="1"/>
          </p:cNvSpPr>
          <p:nvPr>
            <p:ph idx="1"/>
          </p:nvPr>
        </p:nvSpPr>
        <p:spPr>
          <a:xfrm>
            <a:off x="695400" y="1988840"/>
            <a:ext cx="10945216" cy="4114800"/>
          </a:xfrm>
        </p:spPr>
        <p:txBody>
          <a:bodyPr/>
          <a:lstStyle/>
          <a:p>
            <a:pPr marL="0" indent="0">
              <a:buNone/>
            </a:pPr>
            <a:r>
              <a:rPr lang="en-US" sz="2000" i="1" dirty="0"/>
              <a:t>Move that 802.15 WG approve the formation of a Comment Resolution Group (CRG) for the SA balloting of the P802.15.22.3 D06 with the following membership: Apurva Mody (Chair), Oliver Holland, Roger Hislop, Gianfranco Miele, Ranga Reddy, Mike Cotton, Harry </a:t>
            </a:r>
            <a:r>
              <a:rPr lang="en-US" sz="2000" i="1" dirty="0" err="1"/>
              <a:t>Bims</a:t>
            </a:r>
            <a:r>
              <a:rPr lang="en-US" sz="2000" i="1" dirty="0"/>
              <a:t>, Douglas Boulware. The 802.15.22.3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a:t>Mover: Mike Cotton</a:t>
            </a:r>
          </a:p>
          <a:p>
            <a:pPr marL="0" indent="0">
              <a:buNone/>
            </a:pPr>
            <a:r>
              <a:rPr lang="en-US" sz="2000" dirty="0"/>
              <a:t>Second: Oliver Holland</a:t>
            </a:r>
            <a:br>
              <a:rPr lang="en-US" sz="2000" dirty="0"/>
            </a:br>
            <a:endParaRPr lang="en-US" sz="2000" dirty="0"/>
          </a:p>
          <a:p>
            <a:pPr marL="0" indent="0">
              <a:buNone/>
            </a:pPr>
            <a:r>
              <a:rPr lang="en-US" sz="2000" dirty="0"/>
              <a:t>Approve 5 / Disapprove 0 / Abstain 1</a:t>
            </a:r>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3AAA59A8-E3DA-4E2C-9A66-AF5106AAD350}"/>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BE023A99-8559-4569-8FBB-9DE2601A80A7}"/>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348130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Goals for the Meeting</a:t>
            </a:r>
            <a:endParaRPr lang="en-US" dirty="0"/>
          </a:p>
        </p:txBody>
      </p:sp>
      <p:sp>
        <p:nvSpPr>
          <p:cNvPr id="3" name="Content Placeholder 2"/>
          <p:cNvSpPr>
            <a:spLocks noGrp="1"/>
          </p:cNvSpPr>
          <p:nvPr>
            <p:ph idx="1"/>
          </p:nvPr>
        </p:nvSpPr>
        <p:spPr>
          <a:xfrm>
            <a:off x="623392" y="1981200"/>
            <a:ext cx="11089232" cy="4114800"/>
          </a:xfrm>
        </p:spPr>
        <p:txBody>
          <a:bodyPr/>
          <a:lstStyle/>
          <a:p>
            <a:r>
              <a:rPr lang="en-US" sz="2800" dirty="0"/>
              <a:t>Comment Resolution on Draft 6 and Issue Draft 7 for Re-circ</a:t>
            </a:r>
          </a:p>
          <a:p>
            <a:r>
              <a:rPr lang="en-US" sz="2800" dirty="0"/>
              <a:t>Motion for conditional approval to forward Draft 7 to the </a:t>
            </a:r>
            <a:r>
              <a:rPr lang="en-US" sz="2800" dirty="0" err="1"/>
              <a:t>RevCom</a:t>
            </a:r>
            <a:endParaRPr lang="en-US" sz="2800" dirty="0"/>
          </a:p>
        </p:txBody>
      </p:sp>
      <p:sp>
        <p:nvSpPr>
          <p:cNvPr id="4" name="Date Placeholder 3"/>
          <p:cNvSpPr>
            <a:spLocks noGrp="1"/>
          </p:cNvSpPr>
          <p:nvPr>
            <p:ph type="dt" sz="half" idx="10"/>
          </p:nvPr>
        </p:nvSpPr>
        <p:spPr/>
        <p:txBody>
          <a:bodyPr/>
          <a:lstStyle/>
          <a:p>
            <a:pPr>
              <a:defRPr/>
            </a:pPr>
            <a:r>
              <a:rPr lang="en-US" altLang="en-US" dirty="0"/>
              <a:t>July 2020</a:t>
            </a:r>
          </a:p>
        </p:txBody>
      </p:sp>
      <p:sp>
        <p:nvSpPr>
          <p:cNvPr id="6" name="Slide Number Placehold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5</a:t>
            </a:fld>
            <a:endParaRPr lang="en-US" altLang="en-US"/>
          </a:p>
        </p:txBody>
      </p:sp>
      <p:sp>
        <p:nvSpPr>
          <p:cNvPr id="7" name="Fußzeilenplatzhalter 4">
            <a:extLst>
              <a:ext uri="{FF2B5EF4-FFF2-40B4-BE49-F238E27FC236}">
                <a16:creationId xmlns:a16="http://schemas.microsoft.com/office/drawing/2014/main" id="{8A0B0373-6A2A-4248-9013-30DAB9E45A0F}"/>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349844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922040"/>
            <a:ext cx="11665296" cy="1066800"/>
          </a:xfrm>
        </p:spPr>
        <p:txBody>
          <a:bodyPr/>
          <a:lstStyle/>
          <a:p>
            <a:r>
              <a:rPr lang="en-US" sz="3200" dirty="0"/>
              <a:t>TG22 Spectrum Sharing Closing Report</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IEEE P802.22.3 Spectrum Characterization and Occupancy to Sponsor Ballot</a:t>
            </a:r>
            <a:endParaRPr lang="en-US" sz="3200" dirty="0"/>
          </a:p>
        </p:txBody>
      </p:sp>
      <p:sp>
        <p:nvSpPr>
          <p:cNvPr id="3" name="Content Placeholder 2"/>
          <p:cNvSpPr>
            <a:spLocks noGrp="1"/>
          </p:cNvSpPr>
          <p:nvPr>
            <p:ph idx="1"/>
          </p:nvPr>
        </p:nvSpPr>
        <p:spPr>
          <a:xfrm>
            <a:off x="623392" y="2122512"/>
            <a:ext cx="11305256" cy="4114800"/>
          </a:xfrm>
        </p:spPr>
        <p:txBody>
          <a:bodyPr/>
          <a:lstStyle/>
          <a:p>
            <a:pPr marL="0" indent="0">
              <a:buNone/>
            </a:pPr>
            <a:r>
              <a:rPr lang="en-US" sz="2400" dirty="0"/>
              <a:t>Motion</a:t>
            </a:r>
          </a:p>
          <a:p>
            <a:r>
              <a:rPr lang="en-US" sz="2400" dirty="0"/>
              <a:t>Conditional Approval to send 802.15.22.3 D07 to SA </a:t>
            </a:r>
            <a:r>
              <a:rPr lang="en-US" sz="2400" dirty="0" err="1"/>
              <a:t>RevCom</a:t>
            </a:r>
            <a:br>
              <a:rPr lang="en-US" sz="2400" dirty="0"/>
            </a:br>
            <a:r>
              <a:rPr lang="en-US" sz="2400" dirty="0"/>
              <a:t>Confirm the CSD for 802.15.22.3 in </a:t>
            </a:r>
            <a:r>
              <a:rPr lang="en-US" sz="2400" dirty="0">
                <a:hlinkClick r:id="rId2"/>
              </a:rPr>
              <a:t>https://mentor.ieee.org/802.22/dcn/19/22-19-0028-01-0003-updated-csd-for-p802-22-3-transfer-of-project-to-ieee-802-15-wg.docx</a:t>
            </a:r>
          </a:p>
          <a:p>
            <a:pPr marL="0" indent="0">
              <a:buNone/>
            </a:pPr>
            <a:endParaRPr lang="en-US" sz="2400" dirty="0"/>
          </a:p>
          <a:p>
            <a:pPr marL="0" indent="0">
              <a:buNone/>
            </a:pPr>
            <a:r>
              <a:rPr lang="en-US" sz="2400" dirty="0"/>
              <a:t>Mover: Mike Cotton</a:t>
            </a:r>
          </a:p>
          <a:p>
            <a:pPr marL="0" indent="0">
              <a:buNone/>
            </a:pPr>
            <a:r>
              <a:rPr lang="en-US" sz="2400" dirty="0"/>
              <a:t>Second: Oliver Holland</a:t>
            </a:r>
            <a:br>
              <a:rPr lang="en-US" sz="2400" dirty="0"/>
            </a:br>
            <a:endParaRPr lang="en-US" sz="2400" dirty="0"/>
          </a:p>
          <a:p>
            <a:pPr marL="0" indent="0">
              <a:buNone/>
            </a:pPr>
            <a:r>
              <a:rPr lang="en-US" sz="2400" dirty="0"/>
              <a:t>Approve 5 / Disapprove 0 / Abstain 1</a:t>
            </a:r>
          </a:p>
          <a:p>
            <a:pPr marL="0" indent="0">
              <a:buNone/>
            </a:pPr>
            <a:endParaRPr lang="en-US" sz="2400" dirty="0"/>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D681801D-2581-408F-B1C8-AC4A51EEE64C}"/>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0857958F-EAC1-479A-B82E-E6DEB228E263}"/>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171961308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597</TotalTime>
  <Words>411</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Narrow</vt:lpstr>
      <vt:lpstr>Times New Roman</vt:lpstr>
      <vt:lpstr>IEEE-P802_15_Rbt</vt:lpstr>
      <vt:lpstr>TG22 Spectrum Sharing Opening Report Virtual Meeting   Apurva N. Mody Chair, TG22</vt:lpstr>
      <vt:lpstr>TG22 Spectrum Sharing Opening Report</vt:lpstr>
      <vt:lpstr>Status of the 802.15.22.3 Sponsor Ballot Re-circ on Draft 6 – Ends on July 15th 2020</vt:lpstr>
      <vt:lpstr>TG22 Spectrum Sharing Closing Report CRG for IEEE P802.22.3 Sponsor Ballot</vt:lpstr>
      <vt:lpstr>TG22 Spectrum Sharing Closing Report Goals for the Meeting</vt:lpstr>
      <vt:lpstr>TG22 Spectrum Sharing Closing Report IEEE P802.22.3 Spectrum Characterization and Occupancy to Sponsor Ballot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apurva_mody apurva_mody</cp:lastModifiedBy>
  <cp:revision>706</cp:revision>
  <cp:lastPrinted>1998-02-10T13:28:06Z</cp:lastPrinted>
  <dcterms:created xsi:type="dcterms:W3CDTF">2018-03-02T09:48:16Z</dcterms:created>
  <dcterms:modified xsi:type="dcterms:W3CDTF">2020-07-15T17:43:38Z</dcterms:modified>
</cp:coreProperties>
</file>