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87" r:id="rId2"/>
    <p:sldId id="327" r:id="rId3"/>
    <p:sldId id="328" r:id="rId4"/>
    <p:sldId id="335" r:id="rId5"/>
    <p:sldId id="332" r:id="rId6"/>
    <p:sldId id="337" r:id="rId7"/>
    <p:sldId id="339" r:id="rId8"/>
    <p:sldId id="341" r:id="rId9"/>
    <p:sldId id="340" r:id="rId10"/>
    <p:sldId id="342"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48"/>
    <p:restoredTop sz="95701" autoAdjust="0"/>
  </p:normalViewPr>
  <p:slideViewPr>
    <p:cSldViewPr>
      <p:cViewPr varScale="1">
        <p:scale>
          <a:sx n="128" d="100"/>
          <a:sy n="128" d="100"/>
        </p:scale>
        <p:origin x="1976"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482265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6973923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7</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7</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8437124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8</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8</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4671628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9</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9</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4987324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10</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10</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565721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July 2020</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&lt;July 2020&gt;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15-20-0186-01-secn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Don Sturek (</a:t>
            </a:r>
            <a:r>
              <a:rPr lang="en-US" dirty="0" err="1"/>
              <a:t>Itron</a:t>
            </a:r>
            <a:r>
              <a:rPr lang="en-US" dirty="0"/>
              <a: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IEEE 802.15.4y July 2020 Closing Report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15 July 2020</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Don Sturek</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[San Jose, CA]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err="1">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cs typeface="+mn-cs"/>
              </a:rPr>
              <a:t>for July 2020 plenary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rPr>
              <a:t>for July 2020 plenary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rPr>
              <a:t>for July 2020 plenary session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&lt;July 2020&gt;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13180" y="276763"/>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a:t>
            </a:r>
          </a:p>
        </p:txBody>
      </p:sp>
      <p:sp>
        <p:nvSpPr>
          <p:cNvPr id="5124" name="Text Box 4"/>
          <p:cNvSpPr txBox="1">
            <a:spLocks noChangeArrowheads="1"/>
          </p:cNvSpPr>
          <p:nvPr/>
        </p:nvSpPr>
        <p:spPr bwMode="auto">
          <a:xfrm>
            <a:off x="495300" y="990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WG CRG Motion </a:t>
            </a:r>
          </a:p>
          <a:p>
            <a:r>
              <a:rPr lang="en-US" altLang="en-US" sz="2400" i="1" dirty="0">
                <a:solidFill>
                  <a:schemeClr val="tx1"/>
                </a:solidFill>
              </a:rPr>
              <a:t>Move that </a:t>
            </a:r>
            <a:r>
              <a:rPr lang="en-US" sz="2400" i="1" dirty="0">
                <a:solidFill>
                  <a:schemeClr val="tx1"/>
                </a:solidFill>
              </a:rPr>
              <a:t>TG4y requests 802.15 WG </a:t>
            </a:r>
            <a:r>
              <a:rPr lang="en-US" altLang="en-US" sz="2400" i="1" dirty="0">
                <a:solidFill>
                  <a:schemeClr val="tx1"/>
                </a:solidFill>
              </a:rPr>
              <a:t>approve the formation of a Comment Resolution Group (CRG) </a:t>
            </a:r>
            <a:r>
              <a:rPr lang="en-US" sz="2800" i="1" dirty="0">
                <a:solidFill>
                  <a:schemeClr val="tx1"/>
                </a:solidFill>
              </a:rPr>
              <a:t>for</a:t>
            </a:r>
            <a:r>
              <a:rPr lang="en-US" sz="2400" i="1" dirty="0">
                <a:solidFill>
                  <a:schemeClr val="tx1"/>
                </a:solidFill>
              </a:rPr>
              <a:t> the WG balloting of the P802.15.4y-D1 </a:t>
            </a:r>
            <a:r>
              <a:rPr lang="en-US" altLang="en-US" sz="2400" i="1" dirty="0">
                <a:solidFill>
                  <a:schemeClr val="tx1"/>
                </a:solidFill>
              </a:rPr>
              <a:t>with the following membership: </a:t>
            </a:r>
            <a:r>
              <a:rPr lang="en-US" sz="2400" i="1" dirty="0">
                <a:solidFill>
                  <a:schemeClr val="tx1"/>
                </a:solidFill>
              </a:rPr>
              <a:t>Don Sturek (As Chair), </a:t>
            </a:r>
            <a:r>
              <a:rPr lang="en-US" sz="2400" i="1" dirty="0" err="1">
                <a:solidFill>
                  <a:schemeClr val="tx1"/>
                </a:solidFill>
              </a:rPr>
              <a:t>Tero</a:t>
            </a:r>
            <a:r>
              <a:rPr lang="en-US" sz="2400" i="1" dirty="0">
                <a:solidFill>
                  <a:schemeClr val="tx1"/>
                </a:solidFill>
              </a:rPr>
              <a:t> </a:t>
            </a:r>
            <a:r>
              <a:rPr lang="en-US" sz="2400" i="1" dirty="0" err="1">
                <a:solidFill>
                  <a:schemeClr val="tx1"/>
                </a:solidFill>
              </a:rPr>
              <a:t>Kivinen</a:t>
            </a:r>
            <a:r>
              <a:rPr lang="en-US" sz="2400" i="1" dirty="0">
                <a:solidFill>
                  <a:schemeClr val="tx1"/>
                </a:solidFill>
              </a:rPr>
              <a:t>, Peter Yee, Ruben Salazar.</a:t>
            </a:r>
            <a:r>
              <a:rPr lang="en-US" altLang="en-US" sz="2400" i="1" dirty="0">
                <a:solidFill>
                  <a:schemeClr val="tx1"/>
                </a:solidFill>
              </a:rPr>
              <a:t> </a:t>
            </a:r>
            <a:r>
              <a:rPr lang="en-US" altLang="en-US" sz="2400" i="1" dirty="0">
                <a:solidFill>
                  <a:srgbClr val="000000"/>
                </a:solidFill>
              </a:rPr>
              <a:t>The 802.15.4y CRG is authorized to approve comment resolutions </a:t>
            </a:r>
            <a:r>
              <a:rPr lang="en-US" sz="2400" i="1" dirty="0">
                <a:solidFill>
                  <a:schemeClr val="tx1"/>
                </a:solidFill>
              </a:rPr>
              <a:t>and to approve the start of recirculation ballots of the revised draft on behalf of </a:t>
            </a:r>
            <a:r>
              <a:rPr lang="en-US" altLang="en-US" sz="2400" i="1" dirty="0">
                <a:solidFill>
                  <a:schemeClr val="tx1"/>
                </a:solidFill>
              </a:rPr>
              <a:t>802.15 </a:t>
            </a:r>
            <a:r>
              <a:rPr lang="en-US" altLang="en-US" sz="2400" i="1" dirty="0">
                <a:solidFill>
                  <a:srgbClr val="000000"/>
                </a:solidFill>
              </a:rPr>
              <a:t>WG. Comment resolution on ballots between sessions will be conducted via reflector email and via teleconferences announced to the reflector as per the LMSC 802 WG P&amp;P</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a:t>
            </a:r>
          </a:p>
          <a:p>
            <a:pPr lvl="2" eaLnBrk="1" hangingPunct="1">
              <a:spcBef>
                <a:spcPts val="375"/>
              </a:spcBef>
              <a:buSzPct val="100000"/>
            </a:pPr>
            <a:r>
              <a:rPr lang="en-US" altLang="en-US" sz="2000" dirty="0">
                <a:solidFill>
                  <a:srgbClr val="000000"/>
                </a:solidFill>
              </a:rPr>
              <a:t>Seconded By:</a:t>
            </a:r>
          </a:p>
          <a:p>
            <a:pPr lvl="2" eaLnBrk="1" hangingPunct="1">
              <a:spcBef>
                <a:spcPts val="375"/>
              </a:spcBef>
              <a:buSzPct val="100000"/>
            </a:pPr>
            <a:r>
              <a:rPr lang="en-US" altLang="en-US" sz="2000" dirty="0">
                <a:solidFill>
                  <a:srgbClr val="000000"/>
                </a:solidFill>
              </a:rPr>
              <a:t>Motion passes by unanimous consent</a:t>
            </a:r>
            <a:endParaRPr lang="en-US" altLang="en-US" sz="2800" dirty="0">
              <a:solidFill>
                <a:schemeClr val="tx1"/>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July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81530968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IEEE 802.15.4y SECN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July 17, 2020</a:t>
            </a:r>
          </a:p>
          <a:p>
            <a:endParaRPr lang="en-US" sz="2400" dirty="0"/>
          </a:p>
          <a:p>
            <a:r>
              <a:rPr lang="en-US" altLang="ja-JP" sz="2400" dirty="0"/>
              <a:t>Don Sturek</a:t>
            </a:r>
          </a:p>
          <a:p>
            <a:r>
              <a:rPr lang="en-US" sz="2400" dirty="0"/>
              <a:t>IEEE 802.15.4y SECN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July 2020</a:t>
            </a:r>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July 2020 Plenary</a:t>
            </a:r>
          </a:p>
        </p:txBody>
      </p:sp>
      <p:sp>
        <p:nvSpPr>
          <p:cNvPr id="5124" name="Text Box 4"/>
          <p:cNvSpPr txBox="1">
            <a:spLocks noChangeArrowheads="1"/>
          </p:cNvSpPr>
          <p:nvPr/>
        </p:nvSpPr>
        <p:spPr bwMode="auto">
          <a:xfrm>
            <a:off x="495300" y="16002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a:spcBef>
                <a:spcPts val="375"/>
              </a:spcBef>
              <a:buSzPct val="100000"/>
              <a:buFont typeface="Arial" panose="020B0604020202020204" pitchFamily="34" charset="0"/>
              <a:buChar char="•"/>
            </a:pPr>
            <a:r>
              <a:rPr lang="en-US" altLang="en-US" sz="2800" dirty="0">
                <a:solidFill>
                  <a:srgbClr val="000000"/>
                </a:solidFill>
              </a:rPr>
              <a:t>Continue comment resolution</a:t>
            </a:r>
          </a:p>
          <a:p>
            <a:pPr marL="800100" indent="-457200">
              <a:spcBef>
                <a:spcPts val="375"/>
              </a:spcBef>
              <a:buSzPct val="100000"/>
              <a:buFont typeface="Arial" panose="020B0604020202020204" pitchFamily="34" charset="0"/>
              <a:buChar char="•"/>
            </a:pPr>
            <a:r>
              <a:rPr lang="en-US" altLang="en-US" sz="2800" dirty="0">
                <a:solidFill>
                  <a:srgbClr val="000000"/>
                </a:solidFill>
              </a:rPr>
              <a:t>Create CRG for continued comment resolution</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July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4y to next IEEE 802 meeting</a:t>
            </a:r>
          </a:p>
        </p:txBody>
      </p:sp>
      <p:sp>
        <p:nvSpPr>
          <p:cNvPr id="5124" name="Text Box 4"/>
          <p:cNvSpPr txBox="1">
            <a:spLocks noChangeArrowheads="1"/>
          </p:cNvSpPr>
          <p:nvPr/>
        </p:nvSpPr>
        <p:spPr bwMode="auto">
          <a:xfrm>
            <a:off x="495300" y="1524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Complete comment resolution from LB167</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Make edits from comment resolution spreadsheet (15-20-0103)</a:t>
            </a:r>
          </a:p>
          <a:p>
            <a:pPr marL="800100" indent="-457200" eaLnBrk="1" hangingPunct="1">
              <a:spcBef>
                <a:spcPts val="375"/>
              </a:spcBef>
              <a:buSzPct val="100000"/>
              <a:buFont typeface="Arial" panose="020B0604020202020204" pitchFamily="34" charset="0"/>
              <a:buChar char="•"/>
            </a:pPr>
            <a:r>
              <a:rPr lang="en-US" altLang="en-US" sz="2800" b="1" dirty="0">
                <a:solidFill>
                  <a:srgbClr val="000000"/>
                </a:solidFill>
              </a:rPr>
              <a:t>Need a stable version of IEEE 802.15.4-2020!!!</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Re-circulate draft</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WG ballot on the amendment</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Continue comment resolution on re-circulation.</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July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54394421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Progress at July 2020 virtual plenary</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Updated Timeline	</a:t>
            </a:r>
          </a:p>
          <a:p>
            <a:pPr marL="1314450" lvl="2" indent="-457200" eaLnBrk="1" hangingPunct="1">
              <a:spcBef>
                <a:spcPts val="375"/>
              </a:spcBef>
              <a:buSzPct val="100000"/>
              <a:buFont typeface="Arial" panose="020B0604020202020204" pitchFamily="34" charset="0"/>
              <a:buChar char="•"/>
            </a:pPr>
            <a:r>
              <a:rPr lang="en-US" altLang="en-US" sz="2800" dirty="0">
                <a:solidFill>
                  <a:schemeClr val="tx1"/>
                </a:solidFill>
              </a:rPr>
              <a:t>Work Group Ballot – August 2020</a:t>
            </a:r>
          </a:p>
          <a:p>
            <a:pPr marL="1314450" lvl="2" indent="-457200" eaLnBrk="1" hangingPunct="1">
              <a:spcBef>
                <a:spcPts val="375"/>
              </a:spcBef>
              <a:buSzPct val="100000"/>
              <a:buFont typeface="Arial" panose="020B0604020202020204" pitchFamily="34" charset="0"/>
              <a:buChar char="•"/>
            </a:pPr>
            <a:r>
              <a:rPr lang="en-US" altLang="en-US" sz="2800" dirty="0">
                <a:solidFill>
                  <a:schemeClr val="tx1"/>
                </a:solidFill>
              </a:rPr>
              <a:t>SA Ballot – When IEEE 802.15.4-2020 publishes (SA ballot pool forms when?)</a:t>
            </a:r>
          </a:p>
          <a:p>
            <a:pPr marL="1314450" lvl="2" indent="-457200" eaLnBrk="1" hangingPunct="1">
              <a:spcBef>
                <a:spcPts val="375"/>
              </a:spcBef>
              <a:buSzPct val="100000"/>
              <a:buFont typeface="Arial" panose="020B0604020202020204" pitchFamily="34" charset="0"/>
              <a:buChar char="•"/>
            </a:pPr>
            <a:r>
              <a:rPr lang="en-US" altLang="en-US" sz="2800" dirty="0">
                <a:solidFill>
                  <a:schemeClr val="tx1"/>
                </a:solidFill>
              </a:rPr>
              <a:t>Expect around 2 re-circulations of sponsor ballot (send to REVCOM around early 2021)</a:t>
            </a:r>
          </a:p>
          <a:p>
            <a:pPr marL="1314450" lvl="2" indent="-457200" eaLnBrk="1" hangingPunct="1">
              <a:spcBef>
                <a:spcPts val="375"/>
              </a:spcBef>
              <a:buSzPct val="100000"/>
              <a:buFont typeface="Arial" panose="020B0604020202020204" pitchFamily="34" charset="0"/>
              <a:buChar char="•"/>
            </a:pPr>
            <a:endParaRPr lang="en-US"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mr-IN"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latin typeface="Times" charset="0"/>
              <a:ea typeface="Times" charset="0"/>
              <a:cs typeface="Times" charset="0"/>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July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Agenda for next IEEE 802 meeting</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Comment resolution on WG re-circulation</a:t>
            </a:r>
          </a:p>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Form CRG	</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July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71077389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a:t>
            </a:r>
          </a:p>
        </p:txBody>
      </p:sp>
      <p:sp>
        <p:nvSpPr>
          <p:cNvPr id="5124" name="Text Box 4"/>
          <p:cNvSpPr txBox="1">
            <a:spLocks noChangeArrowheads="1"/>
          </p:cNvSpPr>
          <p:nvPr/>
        </p:nvSpPr>
        <p:spPr bwMode="auto">
          <a:xfrm>
            <a:off x="495300" y="1331119"/>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800" dirty="0">
                <a:solidFill>
                  <a:schemeClr val="tx1"/>
                </a:solidFill>
              </a:rPr>
              <a:t>TG Motion for TG4y Letter Ballot</a:t>
            </a:r>
          </a:p>
          <a:p>
            <a:r>
              <a:rPr lang="en-US" sz="2800" dirty="0">
                <a:solidFill>
                  <a:schemeClr val="tx1"/>
                </a:solidFill>
              </a:rPr>
              <a:t> </a:t>
            </a:r>
          </a:p>
          <a:p>
            <a:r>
              <a:rPr lang="en-US" sz="2800" i="1" dirty="0">
                <a:solidFill>
                  <a:schemeClr val="tx1"/>
                </a:solidFill>
              </a:rPr>
              <a:t>Move that TG4y formally request that the 802.15 WG start a WG Recirculation Letter Ballot requesting approval of document P802.15.4y-D1, as edited in accordance with the instructions in document 15-20-0103 to Standards Association ballot pending the completion and inclusion of the edits in the draft.</a:t>
            </a:r>
            <a:endParaRPr lang="en-US" sz="2800" dirty="0">
              <a:solidFill>
                <a:schemeClr val="tx1"/>
              </a:solidFill>
            </a:endParaRPr>
          </a:p>
          <a:p>
            <a:endParaRPr lang="en-US" sz="2800" dirty="0">
              <a:solidFill>
                <a:schemeClr val="tx1"/>
              </a:solidFill>
            </a:endParaRPr>
          </a:p>
          <a:p>
            <a:r>
              <a:rPr lang="en-US" sz="2800" dirty="0">
                <a:solidFill>
                  <a:schemeClr val="tx1"/>
                </a:solidFill>
              </a:rPr>
              <a:t>Moved: Kunal Shah</a:t>
            </a:r>
          </a:p>
          <a:p>
            <a:r>
              <a:rPr lang="en-US" sz="2800" dirty="0">
                <a:solidFill>
                  <a:schemeClr val="tx1"/>
                </a:solidFill>
              </a:rPr>
              <a:t>Second: Chris </a:t>
            </a:r>
            <a:r>
              <a:rPr lang="en-US" sz="2800" dirty="0" err="1">
                <a:solidFill>
                  <a:schemeClr val="tx1"/>
                </a:solidFill>
              </a:rPr>
              <a:t>Hett</a:t>
            </a:r>
            <a:endParaRPr lang="en-US" sz="2800" dirty="0">
              <a:solidFill>
                <a:schemeClr val="tx1"/>
              </a:solidFill>
            </a:endParaRPr>
          </a:p>
          <a:p>
            <a:r>
              <a:rPr lang="en-US" sz="2800" dirty="0">
                <a:solidFill>
                  <a:schemeClr val="tx1"/>
                </a:solidFill>
              </a:rPr>
              <a:t>Motion passed unanimously</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July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017995589"/>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a:t>
            </a:r>
          </a:p>
        </p:txBody>
      </p:sp>
      <p:sp>
        <p:nvSpPr>
          <p:cNvPr id="5124" name="Text Box 4"/>
          <p:cNvSpPr txBox="1">
            <a:spLocks noChangeArrowheads="1"/>
          </p:cNvSpPr>
          <p:nvPr/>
        </p:nvSpPr>
        <p:spPr bwMode="auto">
          <a:xfrm>
            <a:off x="508000" y="1331119"/>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800" dirty="0">
                <a:solidFill>
                  <a:schemeClr val="tx1"/>
                </a:solidFill>
              </a:rPr>
              <a:t>WG Motion for TG4y Letter Ballot</a:t>
            </a:r>
          </a:p>
          <a:p>
            <a:endParaRPr lang="en-US" sz="2800" dirty="0">
              <a:solidFill>
                <a:schemeClr val="tx1"/>
              </a:solidFill>
            </a:endParaRPr>
          </a:p>
          <a:p>
            <a:r>
              <a:rPr lang="en-US" sz="2800" i="1" dirty="0">
                <a:solidFill>
                  <a:schemeClr val="tx1"/>
                </a:solidFill>
              </a:rPr>
              <a:t>Move that 802.15 WG start a WG Recirculation Letter Ballot requesting approval of document P802-15-4y_D1 and to forward document P802-15-4y_D1, as edited in accordance with the instructions in document 15-20-0103 to Standards Association ballot pending the completion and inclusion of the edits in the draft.</a:t>
            </a:r>
            <a:endParaRPr lang="en-US" sz="2800" dirty="0">
              <a:solidFill>
                <a:schemeClr val="tx1"/>
              </a:solidFill>
            </a:endParaRPr>
          </a:p>
          <a:p>
            <a:r>
              <a:rPr lang="en-US" sz="2800" dirty="0">
                <a:solidFill>
                  <a:schemeClr val="tx1"/>
                </a:solidFill>
              </a:rPr>
              <a:t>Moved:</a:t>
            </a:r>
          </a:p>
          <a:p>
            <a:r>
              <a:rPr lang="en-US" sz="2800" dirty="0">
                <a:solidFill>
                  <a:schemeClr val="tx1"/>
                </a:solidFill>
              </a:rPr>
              <a:t>Second:</a:t>
            </a:r>
          </a:p>
          <a:p>
            <a:r>
              <a:rPr lang="en-US" altLang="en-US" sz="2800" dirty="0">
                <a:solidFill>
                  <a:schemeClr val="tx1"/>
                </a:solidFill>
              </a:rPr>
              <a:t>Motion passes by unanimous consent</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July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79398386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280566"/>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a:t>
            </a:r>
          </a:p>
        </p:txBody>
      </p:sp>
      <p:sp>
        <p:nvSpPr>
          <p:cNvPr id="5124" name="Text Box 4"/>
          <p:cNvSpPr txBox="1">
            <a:spLocks noChangeArrowheads="1"/>
          </p:cNvSpPr>
          <p:nvPr/>
        </p:nvSpPr>
        <p:spPr bwMode="auto">
          <a:xfrm>
            <a:off x="457200" y="890166"/>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TG CRG Motion </a:t>
            </a:r>
          </a:p>
          <a:p>
            <a:r>
              <a:rPr lang="en-US" altLang="en-US" sz="2400" i="1" dirty="0">
                <a:solidFill>
                  <a:schemeClr val="tx1"/>
                </a:solidFill>
              </a:rPr>
              <a:t>Move that </a:t>
            </a:r>
            <a:r>
              <a:rPr lang="en-US" sz="2400" i="1" dirty="0">
                <a:solidFill>
                  <a:schemeClr val="tx1"/>
                </a:solidFill>
              </a:rPr>
              <a:t>TG4y requests 802.15 WG </a:t>
            </a:r>
            <a:r>
              <a:rPr lang="en-US" altLang="en-US" sz="2400" i="1" dirty="0">
                <a:solidFill>
                  <a:schemeClr val="tx1"/>
                </a:solidFill>
              </a:rPr>
              <a:t>approve the formation of a Comment Resolution Group (CRG) </a:t>
            </a:r>
            <a:r>
              <a:rPr lang="en-US" sz="2400" i="1" dirty="0">
                <a:solidFill>
                  <a:schemeClr val="tx1"/>
                </a:solidFill>
              </a:rPr>
              <a:t>for the WG balloting of the P802.15.4y-D1 </a:t>
            </a:r>
            <a:r>
              <a:rPr lang="en-US" altLang="en-US" sz="2400" i="1" dirty="0">
                <a:solidFill>
                  <a:schemeClr val="tx1"/>
                </a:solidFill>
              </a:rPr>
              <a:t>with the following membership: </a:t>
            </a:r>
            <a:r>
              <a:rPr lang="en-US" sz="2400" i="1" dirty="0">
                <a:solidFill>
                  <a:schemeClr val="tx1"/>
                </a:solidFill>
              </a:rPr>
              <a:t>Don Sturek (As Chair), </a:t>
            </a:r>
            <a:r>
              <a:rPr lang="en-US" sz="2400" i="1" dirty="0" err="1">
                <a:solidFill>
                  <a:schemeClr val="tx1"/>
                </a:solidFill>
              </a:rPr>
              <a:t>Tero</a:t>
            </a:r>
            <a:r>
              <a:rPr lang="en-US" sz="2400" i="1" dirty="0">
                <a:solidFill>
                  <a:schemeClr val="tx1"/>
                </a:solidFill>
              </a:rPr>
              <a:t> </a:t>
            </a:r>
            <a:r>
              <a:rPr lang="en-US" sz="2400" i="1" dirty="0" err="1">
                <a:solidFill>
                  <a:schemeClr val="tx1"/>
                </a:solidFill>
              </a:rPr>
              <a:t>Kivinen</a:t>
            </a:r>
            <a:r>
              <a:rPr lang="en-US" sz="2400" i="1" dirty="0">
                <a:solidFill>
                  <a:schemeClr val="tx1"/>
                </a:solidFill>
              </a:rPr>
              <a:t>, Peter Yee, Ruben Salazar.</a:t>
            </a:r>
            <a:r>
              <a:rPr lang="en-US" altLang="en-US" sz="2400" i="1" dirty="0">
                <a:solidFill>
                  <a:schemeClr val="tx1"/>
                </a:solidFill>
              </a:rPr>
              <a:t> </a:t>
            </a:r>
            <a:r>
              <a:rPr lang="en-US" altLang="en-US" sz="2400" i="1" dirty="0">
                <a:solidFill>
                  <a:srgbClr val="000000"/>
                </a:solidFill>
              </a:rPr>
              <a:t>The 802.15.4y CRG is authorized to approve comment resolutions </a:t>
            </a:r>
            <a:r>
              <a:rPr lang="en-US" sz="2400" i="1" dirty="0">
                <a:solidFill>
                  <a:schemeClr val="tx1"/>
                </a:solidFill>
              </a:rPr>
              <a:t>and to approve the start of recirculation ballots of the revised draft on behalf of </a:t>
            </a:r>
            <a:r>
              <a:rPr lang="en-US" altLang="en-US" sz="2400" i="1" dirty="0">
                <a:solidFill>
                  <a:schemeClr val="tx1"/>
                </a:solidFill>
              </a:rPr>
              <a:t>802.15 </a:t>
            </a:r>
            <a:r>
              <a:rPr lang="en-US" altLang="en-US" sz="2400" i="1" dirty="0">
                <a:solidFill>
                  <a:srgbClr val="000000"/>
                </a:solidFill>
              </a:rPr>
              <a:t>WG. Comment resolution on ballots between sessions will be conducted via reflector email and via teleconferences announced to the reflector as per the LMSC 802 WG P&amp;P</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   Kunal Shah</a:t>
            </a:r>
          </a:p>
          <a:p>
            <a:pPr lvl="2" eaLnBrk="1" hangingPunct="1">
              <a:spcBef>
                <a:spcPts val="375"/>
              </a:spcBef>
              <a:buSzPct val="100000"/>
            </a:pPr>
            <a:r>
              <a:rPr lang="en-US" altLang="en-US" sz="2000" dirty="0">
                <a:solidFill>
                  <a:srgbClr val="000000"/>
                </a:solidFill>
              </a:rPr>
              <a:t>Seconded By:  </a:t>
            </a:r>
            <a:r>
              <a:rPr lang="en-US" altLang="en-US" sz="2000" dirty="0" err="1">
                <a:solidFill>
                  <a:srgbClr val="000000"/>
                </a:solidFill>
              </a:rPr>
              <a:t>Tero</a:t>
            </a:r>
            <a:r>
              <a:rPr lang="en-US" altLang="en-US" sz="2000" dirty="0">
                <a:solidFill>
                  <a:srgbClr val="000000"/>
                </a:solidFill>
              </a:rPr>
              <a:t> </a:t>
            </a:r>
            <a:r>
              <a:rPr lang="en-US" altLang="en-US" sz="2000" dirty="0" err="1">
                <a:solidFill>
                  <a:srgbClr val="000000"/>
                </a:solidFill>
              </a:rPr>
              <a:t>Kivinen</a:t>
            </a:r>
            <a:r>
              <a:rPr lang="en-US" altLang="en-US" sz="2000" dirty="0">
                <a:solidFill>
                  <a:srgbClr val="000000"/>
                </a:solidFill>
              </a:rPr>
              <a:t> </a:t>
            </a:r>
          </a:p>
          <a:p>
            <a:pPr lvl="2" eaLnBrk="1" hangingPunct="1">
              <a:spcBef>
                <a:spcPts val="375"/>
              </a:spcBef>
              <a:buSzPct val="100000"/>
            </a:pPr>
            <a:r>
              <a:rPr lang="en-US" altLang="en-US" sz="2000" dirty="0">
                <a:solidFill>
                  <a:srgbClr val="000000"/>
                </a:solidFill>
              </a:rPr>
              <a:t>Motion passed unanimously</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July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452779715"/>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40827</TotalTime>
  <Words>884</Words>
  <Application>Microsoft Macintosh PowerPoint</Application>
  <PresentationFormat>On-screen Show (4:3)</PresentationFormat>
  <Paragraphs>131</Paragraphs>
  <Slides>10</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Times</vt:lpstr>
      <vt:lpstr>Times New Roman</vt:lpstr>
      <vt:lpstr>Default Design</vt:lpstr>
      <vt:lpstr>PowerPoint Presentation</vt:lpstr>
      <vt:lpstr>IEEE 802.15.4y SECN Closing report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761</cp:revision>
  <cp:lastPrinted>2015-07-14T16:02:16Z</cp:lastPrinted>
  <dcterms:created xsi:type="dcterms:W3CDTF">2009-07-12T16:25:16Z</dcterms:created>
  <dcterms:modified xsi:type="dcterms:W3CDTF">2020-07-15T23:10:10Z</dcterms:modified>
  <cp:category/>
</cp:coreProperties>
</file>