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0" r:id="rId3"/>
    <p:sldId id="261" r:id="rId4"/>
    <p:sldId id="265" r:id="rId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varScale="1">
        <p:scale>
          <a:sx n="87" d="100"/>
          <a:sy n="87" d="100"/>
        </p:scale>
        <p:origin x="1688" y="4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802.15-20-0185-00-0thz-July_2020_Closing_Plenary_Slides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July 2020</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TAG THz July 2020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 15 July 2019</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TAG THz  July 2020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midweek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TAG </a:t>
            </a:r>
            <a:r>
              <a:rPr lang="de-DE" dirty="0" err="1" smtClean="0"/>
              <a:t>THz</a:t>
            </a:r>
            <a:r>
              <a:rPr lang="de-DE" dirty="0" smtClean="0"/>
              <a:t> </a:t>
            </a:r>
            <a:r>
              <a:rPr lang="de-DE" dirty="0" err="1" smtClean="0"/>
              <a:t>July</a:t>
            </a:r>
            <a:r>
              <a:rPr lang="de-DE" dirty="0" smtClean="0"/>
              <a:t> 2020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July 2020</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1  </a:t>
            </a:r>
            <a:r>
              <a:rPr lang="de-DE" sz="1800" dirty="0" err="1" smtClean="0"/>
              <a:t>meeting</a:t>
            </a:r>
            <a:r>
              <a:rPr lang="de-DE" sz="1800" dirty="0" smtClean="0"/>
              <a:t>  on </a:t>
            </a:r>
            <a:r>
              <a:rPr lang="de-DE" sz="1800" dirty="0" err="1" smtClean="0"/>
              <a:t>Wed</a:t>
            </a:r>
            <a:r>
              <a:rPr lang="de-DE" sz="1800" dirty="0" smtClean="0"/>
              <a:t> AM1</a:t>
            </a:r>
          </a:p>
          <a:p>
            <a:pPr lvl="1"/>
            <a:r>
              <a:rPr lang="de-DE" sz="1800" dirty="0" smtClean="0">
                <a:solidFill>
                  <a:srgbClr val="FF0000"/>
                </a:solidFill>
              </a:rPr>
              <a:t>21</a:t>
            </a:r>
            <a:r>
              <a:rPr lang="de-DE" sz="1800" dirty="0" smtClean="0"/>
              <a:t> </a:t>
            </a:r>
            <a:r>
              <a:rPr lang="de-DE" sz="1800" dirty="0" err="1" smtClean="0"/>
              <a:t>participants</a:t>
            </a:r>
            <a:r>
              <a:rPr lang="de-DE" sz="1800" dirty="0" smtClean="0"/>
              <a:t> </a:t>
            </a:r>
          </a:p>
          <a:p>
            <a:pPr lvl="1"/>
            <a:endParaRPr lang="de-DE" sz="1800" dirty="0" smtClean="0"/>
          </a:p>
          <a:p>
            <a:r>
              <a:rPr lang="de-DE" sz="1800" dirty="0" smtClean="0"/>
              <a:t>3 </a:t>
            </a:r>
            <a:r>
              <a:rPr lang="de-DE" sz="1800" dirty="0" err="1" smtClean="0"/>
              <a:t>contributions</a:t>
            </a:r>
            <a:r>
              <a:rPr lang="de-DE" sz="1800" dirty="0" smtClean="0"/>
              <a:t>:</a:t>
            </a:r>
          </a:p>
          <a:p>
            <a:pPr marL="457200" lvl="1" indent="0">
              <a:buNone/>
            </a:pPr>
            <a:r>
              <a:rPr lang="de-DE" sz="1600" b="1" dirty="0" err="1"/>
              <a:t>Contribution</a:t>
            </a:r>
            <a:r>
              <a:rPr lang="de-DE" sz="1600" b="1" dirty="0"/>
              <a:t> </a:t>
            </a:r>
            <a:r>
              <a:rPr lang="de-DE" sz="1600" b="1" dirty="0" smtClean="0"/>
              <a:t>#1</a:t>
            </a:r>
            <a:endParaRPr lang="de-DE" sz="1600" b="1" dirty="0"/>
          </a:p>
          <a:p>
            <a:pPr marL="457200" lvl="1" indent="0">
              <a:buNone/>
            </a:pPr>
            <a:r>
              <a:rPr lang="de-DE" sz="1600" dirty="0" smtClean="0"/>
              <a:t>Hiroyo </a:t>
            </a:r>
            <a:r>
              <a:rPr lang="de-DE" sz="1600" dirty="0"/>
              <a:t>Ogawa (NICT) “</a:t>
            </a:r>
            <a:r>
              <a:rPr lang="de-DE" sz="1600" dirty="0" err="1"/>
              <a:t>Possible</a:t>
            </a:r>
            <a:r>
              <a:rPr lang="de-DE" sz="1600" dirty="0"/>
              <a:t> </a:t>
            </a:r>
            <a:r>
              <a:rPr lang="de-DE" sz="1600" dirty="0" err="1"/>
              <a:t>allocation</a:t>
            </a:r>
            <a:r>
              <a:rPr lang="de-DE" sz="1600" dirty="0"/>
              <a:t> of </a:t>
            </a:r>
            <a:r>
              <a:rPr lang="de-DE" sz="1600" dirty="0" err="1"/>
              <a:t>the</a:t>
            </a:r>
            <a:r>
              <a:rPr lang="de-DE" sz="1600" dirty="0"/>
              <a:t> </a:t>
            </a:r>
            <a:r>
              <a:rPr lang="de-DE" sz="1600" dirty="0" err="1"/>
              <a:t>frequency</a:t>
            </a:r>
            <a:r>
              <a:rPr lang="de-DE" sz="1600" dirty="0"/>
              <a:t> </a:t>
            </a:r>
            <a:r>
              <a:rPr lang="de-DE" sz="1600" dirty="0" err="1"/>
              <a:t>bands</a:t>
            </a:r>
            <a:r>
              <a:rPr lang="de-DE" sz="1600" dirty="0"/>
              <a:t> 275-296 GHz, 306-313 GHz, 318-333 GHz and 356-450 GHz” (20/0167r1</a:t>
            </a:r>
            <a:r>
              <a:rPr lang="de-DE" sz="1600" dirty="0" smtClean="0"/>
              <a:t>)</a:t>
            </a:r>
            <a:endParaRPr lang="de-DE" sz="1600" dirty="0"/>
          </a:p>
          <a:p>
            <a:pPr marL="457200" lvl="1" indent="0">
              <a:buNone/>
            </a:pPr>
            <a:r>
              <a:rPr lang="de-DE" sz="1600" b="1" dirty="0" err="1"/>
              <a:t>Contribution</a:t>
            </a:r>
            <a:r>
              <a:rPr lang="de-DE" sz="1600" b="1" dirty="0"/>
              <a:t> #2</a:t>
            </a:r>
          </a:p>
          <a:p>
            <a:pPr marL="457200" lvl="1" indent="0">
              <a:buNone/>
            </a:pPr>
            <a:r>
              <a:rPr lang="de-DE" sz="1600" dirty="0"/>
              <a:t>Hiroyo Ogawa (NICT) “Future IEEE 802.15 </a:t>
            </a:r>
            <a:r>
              <a:rPr lang="de-DE" sz="1600" dirty="0" err="1"/>
              <a:t>standard</a:t>
            </a:r>
            <a:r>
              <a:rPr lang="de-DE" sz="1600" dirty="0"/>
              <a:t> in </a:t>
            </a:r>
            <a:r>
              <a:rPr lang="de-DE" sz="1600" dirty="0" err="1"/>
              <a:t>the</a:t>
            </a:r>
            <a:r>
              <a:rPr lang="de-DE" sz="1600" dirty="0"/>
              <a:t> </a:t>
            </a:r>
            <a:r>
              <a:rPr lang="de-DE" sz="1600" dirty="0" err="1"/>
              <a:t>frequency</a:t>
            </a:r>
            <a:r>
              <a:rPr lang="de-DE" sz="1600" dirty="0"/>
              <a:t> band 356-450 GHz” (20/0168</a:t>
            </a:r>
            <a:r>
              <a:rPr lang="de-DE" sz="1600" dirty="0" smtClean="0"/>
              <a:t>)</a:t>
            </a:r>
            <a:endParaRPr lang="de-DE" sz="1600" dirty="0"/>
          </a:p>
          <a:p>
            <a:pPr marL="457200" lvl="1" indent="0">
              <a:buNone/>
            </a:pPr>
            <a:r>
              <a:rPr lang="de-DE" sz="1600" b="1" dirty="0" err="1"/>
              <a:t>Contribution</a:t>
            </a:r>
            <a:r>
              <a:rPr lang="de-DE" sz="1600" b="1" dirty="0"/>
              <a:t> #3</a:t>
            </a:r>
          </a:p>
          <a:p>
            <a:pPr marL="457200" lvl="1" indent="0">
              <a:buNone/>
            </a:pPr>
            <a:r>
              <a:rPr lang="de-DE" sz="1600" dirty="0"/>
              <a:t>Josep Jornet (</a:t>
            </a:r>
            <a:r>
              <a:rPr lang="de-DE" sz="1600" dirty="0" err="1"/>
              <a:t>Northeastern</a:t>
            </a:r>
            <a:r>
              <a:rPr lang="de-DE" sz="1600" dirty="0"/>
              <a:t> University) </a:t>
            </a:r>
            <a:r>
              <a:rPr lang="de-DE" sz="1600" dirty="0" err="1"/>
              <a:t>Exploiting</a:t>
            </a:r>
            <a:r>
              <a:rPr lang="de-DE" sz="1600" dirty="0"/>
              <a:t> 100 GHz of </a:t>
            </a:r>
            <a:r>
              <a:rPr lang="de-DE" sz="1600" dirty="0" err="1"/>
              <a:t>Bandwidth</a:t>
            </a:r>
            <a:r>
              <a:rPr lang="de-DE" sz="1600" dirty="0"/>
              <a:t>: </a:t>
            </a:r>
            <a:r>
              <a:rPr lang="de-DE" sz="1600" dirty="0" err="1"/>
              <a:t>Physical</a:t>
            </a:r>
            <a:r>
              <a:rPr lang="de-DE" sz="1600" dirty="0"/>
              <a:t> and Link Layer Solutions, “Integration of high-</a:t>
            </a:r>
            <a:r>
              <a:rPr lang="de-DE" sz="1600" dirty="0" err="1"/>
              <a:t>data</a:t>
            </a:r>
            <a:r>
              <a:rPr lang="de-DE" sz="1600" dirty="0"/>
              <a:t> rate </a:t>
            </a:r>
            <a:r>
              <a:rPr lang="de-DE" sz="1600" dirty="0" err="1"/>
              <a:t>THz-wireless</a:t>
            </a:r>
            <a:r>
              <a:rPr lang="de-DE" sz="1600" dirty="0"/>
              <a:t> </a:t>
            </a:r>
            <a:r>
              <a:rPr lang="de-DE" sz="1600" dirty="0" err="1"/>
              <a:t>systems</a:t>
            </a:r>
            <a:r>
              <a:rPr lang="de-DE" sz="1600" dirty="0"/>
              <a:t> </a:t>
            </a:r>
            <a:r>
              <a:rPr lang="de-DE" sz="1600" dirty="0" err="1"/>
              <a:t>into</a:t>
            </a:r>
            <a:r>
              <a:rPr lang="de-DE" sz="1600" dirty="0"/>
              <a:t> fiber-</a:t>
            </a:r>
            <a:r>
              <a:rPr lang="de-DE" sz="1600" dirty="0" err="1"/>
              <a:t>optical</a:t>
            </a:r>
            <a:r>
              <a:rPr lang="de-DE" sz="1600" dirty="0"/>
              <a:t> </a:t>
            </a:r>
            <a:r>
              <a:rPr lang="de-DE" sz="1600" dirty="0" err="1"/>
              <a:t>networks</a:t>
            </a:r>
            <a:r>
              <a:rPr lang="de-DE" sz="1600" dirty="0"/>
              <a:t>” (20/0172)</a:t>
            </a:r>
          </a:p>
          <a:p>
            <a:pPr marL="457200" lvl="1" indent="0">
              <a:buNone/>
            </a:pPr>
            <a:endParaRPr lang="de-DE" sz="1600" dirty="0" smtClean="0"/>
          </a:p>
          <a:p>
            <a:pPr marL="457200">
              <a:spcAft>
                <a:spcPts val="0"/>
              </a:spcAft>
              <a:buNone/>
            </a:pPr>
            <a:endParaRPr lang="de-DE" sz="1800" dirty="0"/>
          </a:p>
        </p:txBody>
      </p:sp>
      <p:sp>
        <p:nvSpPr>
          <p:cNvPr id="2" name="Datumsplatzhalter 1"/>
          <p:cNvSpPr>
            <a:spLocks noGrp="1"/>
          </p:cNvSpPr>
          <p:nvPr>
            <p:ph type="dt" sz="half" idx="10"/>
          </p:nvPr>
        </p:nvSpPr>
        <p:spPr/>
        <p:txBody>
          <a:bodyPr/>
          <a:lstStyle/>
          <a:p>
            <a:r>
              <a:rPr lang="en-US" dirty="0" smtClean="0"/>
              <a:t>July 2019</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Next </a:t>
            </a:r>
            <a:r>
              <a:rPr lang="de-DE" smtClean="0"/>
              <a:t>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355600" lvl="1" indent="-266700">
              <a:spcAft>
                <a:spcPts val="0"/>
              </a:spcAft>
              <a:buFont typeface="Arial" pitchFamily="34" charset="0"/>
              <a:buChar char="•"/>
            </a:pPr>
            <a:r>
              <a:rPr lang="de-DE" sz="1800" dirty="0" smtClean="0">
                <a:ea typeface="Times New Roman"/>
              </a:rPr>
              <a:t>Next </a:t>
            </a:r>
            <a:r>
              <a:rPr lang="de-DE" sz="1800" dirty="0" smtClean="0">
                <a:ea typeface="Times New Roman"/>
              </a:rPr>
              <a:t>Meetings </a:t>
            </a:r>
            <a:r>
              <a:rPr lang="de-DE" sz="1800" dirty="0" smtClean="0">
                <a:ea typeface="Times New Roman"/>
              </a:rPr>
              <a:t>of </a:t>
            </a:r>
            <a:r>
              <a:rPr lang="de-DE" sz="1800" dirty="0" err="1" smtClean="0">
                <a:ea typeface="Times New Roman"/>
              </a:rPr>
              <a:t>the</a:t>
            </a:r>
            <a:r>
              <a:rPr lang="de-DE" sz="1800" dirty="0" smtClean="0">
                <a:ea typeface="Times New Roman"/>
              </a:rPr>
              <a:t> TAG </a:t>
            </a:r>
            <a:r>
              <a:rPr lang="de-DE" sz="1800" dirty="0" err="1" smtClean="0">
                <a:ea typeface="Times New Roman"/>
              </a:rPr>
              <a:t>THz</a:t>
            </a:r>
            <a:endParaRPr lang="de-DE" sz="1800" dirty="0" smtClean="0">
              <a:ea typeface="Times New Roman"/>
            </a:endParaRPr>
          </a:p>
          <a:p>
            <a:pPr marL="88900" lvl="1" indent="0">
              <a:spcAft>
                <a:spcPts val="0"/>
              </a:spcAft>
              <a:buNone/>
            </a:pPr>
            <a:endParaRPr lang="de-DE" sz="1800" dirty="0" smtClean="0">
              <a:ea typeface="Times New Roman"/>
            </a:endParaRPr>
          </a:p>
          <a:p>
            <a:pPr marL="698500" lvl="2" indent="-266700">
              <a:spcAft>
                <a:spcPts val="0"/>
              </a:spcAft>
              <a:buFont typeface="Arial" pitchFamily="34" charset="0"/>
              <a:buChar char="•"/>
            </a:pPr>
            <a:r>
              <a:rPr lang="en-US" sz="1800" dirty="0" smtClean="0"/>
              <a:t>Online September (date/time </a:t>
            </a:r>
            <a:r>
              <a:rPr lang="en-US" sz="1800" dirty="0" err="1" smtClean="0"/>
              <a:t>tbd</a:t>
            </a:r>
            <a:r>
              <a:rPr lang="en-US" sz="1800" dirty="0" smtClean="0"/>
              <a:t>) brainstorming on future THz standards / amendments:</a:t>
            </a:r>
          </a:p>
          <a:p>
            <a:pPr marL="1041400" lvl="3" indent="-266700">
              <a:spcAft>
                <a:spcPts val="0"/>
              </a:spcAft>
              <a:buFont typeface="Arial" pitchFamily="34" charset="0"/>
              <a:buChar char="•"/>
            </a:pPr>
            <a:r>
              <a:rPr lang="en-GB" sz="1400" dirty="0"/>
              <a:t>create 3 </a:t>
            </a:r>
            <a:r>
              <a:rPr lang="en-GB" sz="1400" dirty="0" smtClean="0"/>
              <a:t>discussion threats: Regulatory</a:t>
            </a:r>
            <a:r>
              <a:rPr lang="en-GB" sz="1400" dirty="0"/>
              <a:t>, Application, Widely open discussion) </a:t>
            </a:r>
            <a:endParaRPr lang="en-US" sz="1400" dirty="0" smtClean="0"/>
          </a:p>
          <a:p>
            <a:pPr marL="698500" lvl="2" indent="-266700">
              <a:spcAft>
                <a:spcPts val="0"/>
              </a:spcAft>
              <a:buFont typeface="Arial" pitchFamily="34" charset="0"/>
              <a:buChar char="•"/>
            </a:pPr>
            <a:r>
              <a:rPr lang="en-US" sz="1800" dirty="0" smtClean="0"/>
              <a:t>Online November </a:t>
            </a:r>
            <a:r>
              <a:rPr lang="en-US" sz="1800" dirty="0"/>
              <a:t>11, 2020, 2-4 pm </a:t>
            </a:r>
            <a:r>
              <a:rPr lang="en-US" sz="1800" dirty="0" smtClean="0"/>
              <a:t>GMT+2 (during next Electronic Plenary)</a:t>
            </a:r>
            <a:endParaRPr lang="en-US" sz="1800" dirty="0" smtClean="0">
              <a:ea typeface="Times New Roman"/>
            </a:endParaRPr>
          </a:p>
          <a:p>
            <a:pPr lvl="1">
              <a:spcAft>
                <a:spcPts val="0"/>
              </a:spcAft>
              <a:buNone/>
            </a:pPr>
            <a:endParaRPr lang="de-DE" sz="1800" dirty="0" smtClean="0">
              <a:latin typeface="Times New Roman"/>
              <a:ea typeface="Times New Roman"/>
            </a:endParaRPr>
          </a:p>
          <a:p>
            <a:pPr marL="371475" lvl="1" indent="-171450">
              <a:buNone/>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July 2020</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extLst>
      <p:ext uri="{BB962C8B-B14F-4D97-AF65-F5344CB8AC3E}">
        <p14:creationId xmlns:p14="http://schemas.microsoft.com/office/powerpoint/2010/main" val="28557083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213</Words>
  <Application>Microsoft Office PowerPoint</Application>
  <PresentationFormat>Bildschirmpräsentation (4:3)</PresentationFormat>
  <Paragraphs>46</Paragraphs>
  <Slides>4</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4</vt:i4>
      </vt:variant>
    </vt:vector>
  </HeadingPairs>
  <TitlesOfParts>
    <vt:vector size="7" baseType="lpstr">
      <vt:lpstr>Arial</vt:lpstr>
      <vt:lpstr>Times New Roman</vt:lpstr>
      <vt:lpstr>IEEE-P802_15</vt:lpstr>
      <vt:lpstr>PowerPoint-Präsentation</vt:lpstr>
      <vt:lpstr>TAG THz July 2020  Closing Report</vt:lpstr>
      <vt:lpstr>Meetings/Contributions</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147</cp:revision>
  <cp:lastPrinted>1998-02-10T13:28:06Z</cp:lastPrinted>
  <dcterms:created xsi:type="dcterms:W3CDTF">2012-11-14T22:04:21Z</dcterms:created>
  <dcterms:modified xsi:type="dcterms:W3CDTF">2020-07-15T14:42:33Z</dcterms:modified>
</cp:coreProperties>
</file>