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1"/>
  </p:notesMasterIdLst>
  <p:handoutMasterIdLst>
    <p:handoutMasterId r:id="rId32"/>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86" r:id="rId15"/>
    <p:sldId id="950" r:id="rId16"/>
    <p:sldId id="982" r:id="rId17"/>
    <p:sldId id="981" r:id="rId18"/>
    <p:sldId id="988" r:id="rId19"/>
    <p:sldId id="989" r:id="rId20"/>
    <p:sldId id="984" r:id="rId21"/>
    <p:sldId id="256" r:id="rId22"/>
    <p:sldId id="965" r:id="rId23"/>
    <p:sldId id="314" r:id="rId24"/>
    <p:sldId id="985" r:id="rId25"/>
    <p:sldId id="983" r:id="rId26"/>
    <p:sldId id="964" r:id="rId27"/>
    <p:sldId id="966" r:id="rId28"/>
    <p:sldId id="967" r:id="rId29"/>
    <p:sldId id="980" r:id="rId3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78" d="100"/>
          <a:sy n="78" d="100"/>
        </p:scale>
        <p:origin x="101" y="1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July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July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doc.:IEEE802.15-20-0181r3</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calendar.html" TargetMode="External"/><Relationship Id="rId2" Type="http://schemas.openxmlformats.org/officeDocument/2006/relationships/hyperlink" Target="https://imat.ieee.org/sp7200043/attendance-log?p=3034200005&amp;t=4760004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055-03-016t-frequency-band-layout.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9903505@epri.webex.com" TargetMode="External"/><Relationship Id="rId2" Type="http://schemas.openxmlformats.org/officeDocument/2006/relationships/hyperlink" Target="https://epri.webex.com/epri/j.php?MTID=m6b7a96b9d66bc5db11ca32b70e61a1f6"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905437b8a28291d6888be460d9c88460" TargetMode="External"/><Relationship Id="rId4" Type="http://schemas.openxmlformats.org/officeDocument/2006/relationships/hyperlink" Target="https://epri.webex.com/epri/j.php?MTID=me19058fd91e49634abcffbede179f5d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1-016t-system-requirements-document-srd-outline-for-16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July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Electronic Plenary – July 16,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2020-07-13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5535-AC85-451E-96C3-45BB52A3372D}"/>
              </a:ext>
            </a:extLst>
          </p:cNvPr>
          <p:cNvSpPr>
            <a:spLocks noGrp="1"/>
          </p:cNvSpPr>
          <p:nvPr>
            <p:ph type="title"/>
          </p:nvPr>
        </p:nvSpPr>
        <p:spPr/>
        <p:txBody>
          <a:bodyPr>
            <a:normAutofit fontScale="90000"/>
          </a:bodyPr>
          <a:lstStyle/>
          <a:p>
            <a:r>
              <a:rPr lang="en-US" dirty="0"/>
              <a:t>Attendance Recording for July Electronic Plenary</a:t>
            </a:r>
          </a:p>
        </p:txBody>
      </p:sp>
      <p:sp>
        <p:nvSpPr>
          <p:cNvPr id="3" name="Content Placeholder 2">
            <a:extLst>
              <a:ext uri="{FF2B5EF4-FFF2-40B4-BE49-F238E27FC236}">
                <a16:creationId xmlns:a16="http://schemas.microsoft.com/office/drawing/2014/main" id="{CC2AF878-C98E-4C3E-9EC1-12AA53776521}"/>
              </a:ext>
            </a:extLst>
          </p:cNvPr>
          <p:cNvSpPr>
            <a:spLocks noGrp="1"/>
          </p:cNvSpPr>
          <p:nvPr>
            <p:ph idx="1"/>
          </p:nvPr>
        </p:nvSpPr>
        <p:spPr/>
        <p:txBody>
          <a:bodyPr/>
          <a:lstStyle/>
          <a:p>
            <a:r>
              <a:rPr lang="en-US" dirty="0"/>
              <a:t>802.15 Attendance is being recorded on IMAT for this plenary week.</a:t>
            </a:r>
          </a:p>
          <a:p>
            <a:pPr lvl="1"/>
            <a:r>
              <a:rPr lang="en-US" dirty="0">
                <a:hlinkClick r:id="rId2"/>
              </a:rPr>
              <a:t>https://imat.ieee.org/sp7200043/attendance-log?p=3034200005&amp;t=47600043</a:t>
            </a:r>
            <a:endParaRPr lang="en-US" dirty="0"/>
          </a:p>
          <a:p>
            <a:pPr lvl="1"/>
            <a:endParaRPr lang="en-US" dirty="0"/>
          </a:p>
          <a:p>
            <a:r>
              <a:rPr lang="en-US" dirty="0"/>
              <a:t>Signing in your attendance at </a:t>
            </a:r>
            <a:r>
              <a:rPr lang="en-US" b="1" dirty="0"/>
              <a:t>two sessions this week </a:t>
            </a:r>
            <a:r>
              <a:rPr lang="en-US" dirty="0"/>
              <a:t>is required to gain/maintain voting rights.</a:t>
            </a:r>
          </a:p>
          <a:p>
            <a:r>
              <a:rPr lang="en-US" dirty="0"/>
              <a:t>See IEEE 802.15 Calendar for meetings and WebEx information: </a:t>
            </a:r>
            <a:r>
              <a:rPr lang="en-US" dirty="0">
                <a:hlinkClick r:id="rId3"/>
              </a:rPr>
              <a:t>http://grouper.ieee.org/groups/802/15/calendar.html</a:t>
            </a:r>
            <a:endParaRPr lang="en-US" dirty="0"/>
          </a:p>
          <a:p>
            <a:r>
              <a:rPr lang="en-US" dirty="0"/>
              <a:t>802.15 closing plenary, Friday 7/17 at 7:30a Pacific, 10:30a Eastern</a:t>
            </a:r>
          </a:p>
          <a:p>
            <a:endParaRPr lang="en-US" dirty="0"/>
          </a:p>
          <a:p>
            <a:endParaRPr lang="en-US" dirty="0"/>
          </a:p>
        </p:txBody>
      </p:sp>
      <p:sp>
        <p:nvSpPr>
          <p:cNvPr id="4" name="Date Placeholder 3">
            <a:extLst>
              <a:ext uri="{FF2B5EF4-FFF2-40B4-BE49-F238E27FC236}">
                <a16:creationId xmlns:a16="http://schemas.microsoft.com/office/drawing/2014/main" id="{80B0ADBA-EA51-4BC2-AFF4-CA6A05595B70}"/>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6DF2BF2C-CE97-4232-B515-C41B9837A49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61E4B04-3980-4907-BE81-B2E22605C4A5}"/>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232371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15</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fontScale="90000"/>
          </a:bodyPr>
          <a:lstStyle/>
          <a:p>
            <a:r>
              <a:rPr lang="en-US" dirty="0"/>
              <a:t>Review of Use Cases &amp; Frequency Band Layout</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lstStyle/>
          <a:p>
            <a:r>
              <a:rPr lang="en-US" dirty="0">
                <a:hlinkClick r:id="rId2"/>
              </a:rPr>
              <a:t>Frequency Band Layout Document IEEE802.15-20-0055r3</a:t>
            </a:r>
            <a:endParaRPr lang="en-US" dirty="0"/>
          </a:p>
          <a:p>
            <a:endParaRPr lang="en-US" dirty="0"/>
          </a:p>
          <a:p>
            <a:r>
              <a:rPr lang="en-US" dirty="0"/>
              <a:t>Consider this mostly complete. </a:t>
            </a:r>
          </a:p>
          <a:p>
            <a:endParaRPr lang="en-US" dirty="0"/>
          </a:p>
          <a:p>
            <a:r>
              <a:rPr lang="en-US" dirty="0"/>
              <a:t>Discussion on applicability of HF as a fallback. </a:t>
            </a:r>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74327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Create a new call for contributions for the System Requirements Document</a:t>
            </a:r>
          </a:p>
          <a:p>
            <a:pPr lvl="1"/>
            <a:r>
              <a:rPr lang="en-US" dirty="0"/>
              <a:t>Uploaded as </a:t>
            </a:r>
            <a:r>
              <a:rPr lang="en-US" dirty="0">
                <a:hlinkClick r:id="rId2"/>
              </a:rPr>
              <a:t>IEEE802.15-20-0079r3</a:t>
            </a:r>
            <a:endParaRPr lang="en-US" dirty="0"/>
          </a:p>
          <a:p>
            <a:endParaRPr lang="en-US" dirty="0"/>
          </a:p>
          <a:p>
            <a:r>
              <a:rPr lang="en-US" dirty="0"/>
              <a:t>Create an outline for SRD</a:t>
            </a:r>
          </a:p>
          <a:p>
            <a:pPr lvl="1"/>
            <a:r>
              <a:rPr lang="en-US" dirty="0"/>
              <a:t>Uploaded as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3207577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850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endParaRPr lang="en-US" dirty="0"/>
          </a:p>
          <a:p>
            <a:r>
              <a:rPr lang="en-US" dirty="0"/>
              <a:t>Action to coordinate with Bob </a:t>
            </a:r>
            <a:r>
              <a:rPr lang="en-US" dirty="0" err="1"/>
              <a:t>Heile</a:t>
            </a:r>
            <a:r>
              <a:rPr lang="en-US" dirty="0"/>
              <a:t> to get on EC agenda for November</a:t>
            </a:r>
          </a:p>
          <a:p>
            <a:pPr lvl="1"/>
            <a:r>
              <a:rPr lang="en-US" dirty="0"/>
              <a:t>PAR with amended scope text strike out uploaded as </a:t>
            </a:r>
            <a:r>
              <a:rPr lang="en-US" dirty="0">
                <a:hlinkClick r:id="rId2"/>
              </a:rPr>
              <a:t>IEEE802.15-20-0196r0</a:t>
            </a:r>
            <a:endParaRPr lang="en-US" dirty="0"/>
          </a:p>
          <a:p>
            <a:pPr lvl="1"/>
            <a:r>
              <a:rPr lang="en-US" dirty="0">
                <a:hlinkClick r:id="rId3"/>
              </a:rPr>
              <a:t>CSD </a:t>
            </a:r>
            <a:r>
              <a:rPr lang="en-US" dirty="0"/>
              <a:t>is unchanged.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18</a:t>
            </a:fld>
            <a:endParaRPr lang="en-US"/>
          </a:p>
        </p:txBody>
      </p:sp>
      <p:pic>
        <p:nvPicPr>
          <p:cNvPr id="2050" name="Picture 2" descr="image004">
            <a:extLst>
              <a:ext uri="{FF2B5EF4-FFF2-40B4-BE49-F238E27FC236}">
                <a16:creationId xmlns:a16="http://schemas.microsoft.com/office/drawing/2014/main" id="{8DF61142-606F-49DD-88E3-7A7575E01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8659" y="2819400"/>
            <a:ext cx="836603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A6751EC-3F70-486A-9EC5-0B51DFAA3B9A}"/>
              </a:ext>
            </a:extLst>
          </p:cNvPr>
          <p:cNvSpPr/>
          <p:nvPr/>
        </p:nvSpPr>
        <p:spPr>
          <a:xfrm>
            <a:off x="6705600" y="2895600"/>
            <a:ext cx="1828800" cy="228600"/>
          </a:xfrm>
          <a:prstGeom prst="rect">
            <a:avLst/>
          </a:prstGeom>
          <a:noFill/>
          <a:ln w="57150">
            <a:solidFill>
              <a:srgbClr val="FFFF00">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725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FF06-01C3-4F0D-BAAC-44B3FF84618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7924CBAB-37FF-4544-BECA-40E856904B64}"/>
              </a:ext>
            </a:extLst>
          </p:cNvPr>
          <p:cNvSpPr>
            <a:spLocks noGrp="1"/>
          </p:cNvSpPr>
          <p:nvPr>
            <p:ph idx="1"/>
          </p:nvPr>
        </p:nvSpPr>
        <p:spPr/>
        <p:txBody>
          <a:bodyPr>
            <a:normAutofit lnSpcReduction="10000"/>
          </a:bodyPr>
          <a:lstStyle/>
          <a:p>
            <a:r>
              <a:rPr lang="en-US" dirty="0"/>
              <a:t>Motion to amend the scope of the 16t PAR: </a:t>
            </a:r>
          </a:p>
          <a:p>
            <a:r>
              <a:rPr lang="en-US" dirty="0"/>
              <a:t>Request that the PAR and CSD contained in documents </a:t>
            </a:r>
            <a:r>
              <a:rPr lang="en-US" u="sng" dirty="0">
                <a:hlinkClick r:id="rId2"/>
              </a:rPr>
              <a:t>802.15-20-0195r0</a:t>
            </a:r>
            <a:r>
              <a:rPr lang="en-US" dirty="0"/>
              <a:t> and </a:t>
            </a:r>
            <a:r>
              <a:rPr lang="en-US" u="sng" dirty="0">
                <a:hlinkClick r:id="rId3"/>
              </a:rPr>
              <a:t>802.24-19-0030r0</a:t>
            </a:r>
            <a:r>
              <a:rPr lang="en-US" dirty="0"/>
              <a:t>,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p>
          <a:p>
            <a:endParaRPr lang="en-US" dirty="0"/>
          </a:p>
          <a:p>
            <a:r>
              <a:rPr lang="en-US" dirty="0"/>
              <a:t>Moved Tim Godfrey</a:t>
            </a:r>
          </a:p>
          <a:p>
            <a:r>
              <a:rPr lang="en-US" dirty="0"/>
              <a:t>Second Rick Alfvin</a:t>
            </a:r>
          </a:p>
        </p:txBody>
      </p:sp>
      <p:sp>
        <p:nvSpPr>
          <p:cNvPr id="4" name="Date Placeholder 3">
            <a:extLst>
              <a:ext uri="{FF2B5EF4-FFF2-40B4-BE49-F238E27FC236}">
                <a16:creationId xmlns:a16="http://schemas.microsoft.com/office/drawing/2014/main" id="{E458B28D-4738-4B5D-BA60-1CBAD49285FD}"/>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2CD182A6-E833-45A7-A339-7CD9D13AE0C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5C50C86-8F4E-4B19-9A01-1D52C05CBAC6}"/>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77733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85000" lnSpcReduction="20000"/>
          </a:bodyPr>
          <a:lstStyle/>
          <a:p>
            <a:pPr marL="0" indent="0">
              <a:buNone/>
            </a:pPr>
            <a:r>
              <a:rPr lang="en-US" dirty="0"/>
              <a:t>  </a:t>
            </a:r>
            <a:br>
              <a:rPr lang="en-US" dirty="0"/>
            </a:br>
            <a:r>
              <a:rPr lang="en-US" sz="4200" u="sng" dirty="0">
                <a:hlinkClick r:id="rId2"/>
              </a:rPr>
              <a:t>Join WebEx meeting</a:t>
            </a:r>
            <a:r>
              <a:rPr lang="en-US" sz="4200" dirty="0"/>
              <a:t> </a:t>
            </a:r>
            <a:r>
              <a:rPr lang="en-US" dirty="0"/>
              <a:t>  </a:t>
            </a:r>
            <a:br>
              <a:rPr lang="en-US" dirty="0"/>
            </a:br>
            <a:endParaRPr lang="en-US" dirty="0"/>
          </a:p>
          <a:p>
            <a:pPr marL="0" indent="0">
              <a:buNone/>
            </a:pPr>
            <a:r>
              <a:rPr lang="en-US" dirty="0"/>
              <a:t>Meeting number: 161 990 3505  Meeting password: nAqMf2hzm58    </a:t>
            </a:r>
            <a:br>
              <a:rPr lang="en-US" dirty="0"/>
            </a:br>
            <a:br>
              <a:rPr lang="en-US" dirty="0"/>
            </a:br>
            <a:r>
              <a:rPr lang="en-US" dirty="0"/>
              <a:t>Join from a video conferencing system or application</a:t>
            </a:r>
            <a:br>
              <a:rPr lang="en-US" dirty="0"/>
            </a:br>
            <a:r>
              <a:rPr lang="en-US" dirty="0"/>
              <a:t>Dial </a:t>
            </a:r>
            <a:r>
              <a:rPr lang="en-US" u="sng" dirty="0">
                <a:hlinkClick r:id="rId3"/>
              </a:rPr>
              <a:t>1619903505@epri.webex.com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161 990 3505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a:t>July 2020</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838200" y="1744662"/>
            <a:ext cx="10515600" cy="4351338"/>
          </a:xfrm>
        </p:spPr>
        <p:txBody>
          <a:bodyPr>
            <a:normAutofit fontScale="92500" lnSpcReduction="20000"/>
          </a:bodyPr>
          <a:lstStyle/>
          <a:p>
            <a:r>
              <a:rPr lang="en-US" dirty="0"/>
              <a:t>Need text contributions for SRD sections. </a:t>
            </a:r>
          </a:p>
          <a:p>
            <a:r>
              <a:rPr lang="en-US" dirty="0"/>
              <a:t>Updated version after July 2020 meeting is </a:t>
            </a:r>
            <a:r>
              <a:rPr lang="en-US" dirty="0">
                <a:hlinkClick r:id="rId2"/>
              </a:rPr>
              <a:t>IEEE802.15-20-0182r1</a:t>
            </a:r>
            <a:endParaRPr lang="en-US" dirty="0"/>
          </a:p>
          <a:p>
            <a:pPr marL="457200" lvl="1" indent="0">
              <a:buNone/>
            </a:pPr>
            <a:r>
              <a:rPr lang="en-US" dirty="0"/>
              <a:t> </a:t>
            </a:r>
          </a:p>
          <a:p>
            <a:pPr lvl="1"/>
            <a:endParaRPr lang="en-US" dirty="0"/>
          </a:p>
          <a:p>
            <a:r>
              <a:rPr lang="en-US" dirty="0"/>
              <a:t>Need to merge the Use Case spreadsheets into a “final” version</a:t>
            </a:r>
          </a:p>
          <a:p>
            <a:pPr lvl="1"/>
            <a:r>
              <a:rPr lang="en-US" dirty="0"/>
              <a:t>Daoud Serang</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endParaRPr lang="en-US" dirty="0"/>
          </a:p>
          <a:p>
            <a:r>
              <a:rPr lang="en-US" dirty="0"/>
              <a:t>Notes on editing for draft – Harry has developed a process to use Word for the draft. </a:t>
            </a:r>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253487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July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Possible cadence through end of 2020?</a:t>
            </a:r>
          </a:p>
          <a:p>
            <a:endParaRPr lang="en-US" dirty="0"/>
          </a:p>
          <a:p>
            <a:r>
              <a:rPr lang="en-US" dirty="0"/>
              <a:t>August 13   11am Pacific, 2pm Eastern</a:t>
            </a:r>
          </a:p>
          <a:p>
            <a:r>
              <a:rPr lang="en-US" dirty="0"/>
              <a:t>Sept 17	 11am Pacific, 2pm Eastern</a:t>
            </a:r>
          </a:p>
          <a:p>
            <a:r>
              <a:rPr lang="en-US" dirty="0"/>
              <a:t>Oct 15	 11am Pacific, 2pm Eastern</a:t>
            </a:r>
          </a:p>
          <a:p>
            <a:r>
              <a:rPr lang="en-US" dirty="0"/>
              <a:t>Nov 12  (Week of IEEE 802 Electronic Plenary)  time TBD </a:t>
            </a:r>
          </a:p>
          <a:p>
            <a:pPr lvl="1"/>
            <a:r>
              <a:rPr lang="en-US" dirty="0"/>
              <a:t>Can have more meetings in the week if needed</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22</a:t>
            </a:fld>
            <a:endParaRPr lang="en-US"/>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July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3533497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212876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148582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905245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344832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29</a:t>
            </a:fld>
            <a:endParaRPr lang="en-US"/>
          </a:p>
        </p:txBody>
      </p:sp>
    </p:spTree>
    <p:extLst>
      <p:ext uri="{BB962C8B-B14F-4D97-AF65-F5344CB8AC3E}">
        <p14:creationId xmlns:p14="http://schemas.microsoft.com/office/powerpoint/2010/main" val="426016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July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Use Cases: Frequency Band Layout</a:t>
            </a:r>
          </a:p>
          <a:p>
            <a:r>
              <a:rPr lang="en-US" dirty="0"/>
              <a:t>Development of System Requirements Document (SRD)</a:t>
            </a:r>
          </a:p>
          <a:p>
            <a:pPr lvl="1"/>
            <a:r>
              <a:rPr lang="en-US" dirty="0"/>
              <a:t>Discussion</a:t>
            </a:r>
          </a:p>
          <a:p>
            <a:r>
              <a:rPr lang="en-US" dirty="0"/>
              <a:t>Project Timeline</a:t>
            </a:r>
          </a:p>
          <a:p>
            <a:r>
              <a:rPr lang="en-US" dirty="0"/>
              <a:t>Teleconference Scheduling</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July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July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7240</TotalTime>
  <Words>2275</Words>
  <Application>Microsoft Office PowerPoint</Application>
  <PresentationFormat>Widescreen</PresentationFormat>
  <Paragraphs>344</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Helvetica</vt:lpstr>
      <vt:lpstr>Times New Roman</vt:lpstr>
      <vt:lpstr>Custom Design</vt:lpstr>
      <vt:lpstr>PowerPoint Presentation</vt:lpstr>
      <vt:lpstr>WebEx</vt:lpstr>
      <vt:lpstr>TG16t Agenda  July 2020</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Attendance Recording for July Electronic Plenary</vt:lpstr>
      <vt:lpstr>Call for Contributions – Updated July 13, 2020</vt:lpstr>
      <vt:lpstr>Review of Use Cases &amp; Frequency Band Layout</vt:lpstr>
      <vt:lpstr>Development of the SRD</vt:lpstr>
      <vt:lpstr>Motion on PAR Modification</vt:lpstr>
      <vt:lpstr>WG Motion</vt:lpstr>
      <vt:lpstr>Discussion and development of SRD</vt:lpstr>
      <vt:lpstr>Revised Project Timeline</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170</cp:revision>
  <cp:lastPrinted>1998-02-10T13:28:06Z</cp:lastPrinted>
  <dcterms:created xsi:type="dcterms:W3CDTF">2020-01-06T16:34:14Z</dcterms:created>
  <dcterms:modified xsi:type="dcterms:W3CDTF">2020-07-17T15:01:53Z</dcterms:modified>
</cp:coreProperties>
</file>