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1"/>
  </p:notesMasterIdLst>
  <p:handoutMasterIdLst>
    <p:handoutMasterId r:id="rId32"/>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86" r:id="rId15"/>
    <p:sldId id="950" r:id="rId16"/>
    <p:sldId id="982" r:id="rId17"/>
    <p:sldId id="981" r:id="rId18"/>
    <p:sldId id="988" r:id="rId19"/>
    <p:sldId id="989" r:id="rId20"/>
    <p:sldId id="984" r:id="rId21"/>
    <p:sldId id="256" r:id="rId22"/>
    <p:sldId id="965" r:id="rId23"/>
    <p:sldId id="314" r:id="rId24"/>
    <p:sldId id="985" r:id="rId25"/>
    <p:sldId id="983" r:id="rId26"/>
    <p:sldId id="964" r:id="rId27"/>
    <p:sldId id="966" r:id="rId28"/>
    <p:sldId id="967" r:id="rId29"/>
    <p:sldId id="980" r:id="rId3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78" d="100"/>
          <a:sy n="78" d="100"/>
        </p:scale>
        <p:origin x="101" y="113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dirty="0"/>
              <a:t>July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dirty="0"/>
              <a:t>July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dirty="0"/>
              <a:t>July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dirty="0"/>
              <a:t>July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dirty="0"/>
              <a:t>July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dirty="0"/>
              <a:t>July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doc.:IEEE802.15-20-0181r3</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5/calendar.html" TargetMode="External"/><Relationship Id="rId2" Type="http://schemas.openxmlformats.org/officeDocument/2006/relationships/hyperlink" Target="https://imat.ieee.org/sp7200043/attendance-log?p=3034200005&amp;t=4760004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5/dcn/20/15-20-0079-03-016t-task-group-16t-call-for-contributions.docx" TargetMode="External"/><Relationship Id="rId3" Type="http://schemas.openxmlformats.org/officeDocument/2006/relationships/hyperlink" Target="https://mentor.ieee.org/802.15/dcn/20/15-20-0182-00-016t" TargetMode="External"/><Relationship Id="rId7" Type="http://schemas.openxmlformats.org/officeDocument/2006/relationships/hyperlink" Target="mailto:tim.godfrey@ieee.org"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 TargetMode="External"/><Relationship Id="rId5" Type="http://schemas.openxmlformats.org/officeDocument/2006/relationships/hyperlink" Target="http://grouper.ieee.org/groups/802/15/calendar.html" TargetMode="External"/><Relationship Id="rId4" Type="http://schemas.openxmlformats.org/officeDocument/2006/relationships/hyperlink" Target="http://grouper.ieee.org/groups/802/15/pub/Subscribe.html"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0/15-20-0055-03-016t-frequency-band-layout.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0/15-20-0182-00-016t-system-requirements-document-srd-outline-for-16t.docx" TargetMode="External"/><Relationship Id="rId2" Type="http://schemas.openxmlformats.org/officeDocument/2006/relationships/hyperlink" Target="https://mentor.ieee.org/802.15/dcn/20/15-20-0079-03-016t-task-group-16t-call-for-contributions.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050-01-016t-propose-high-level-system-requirements.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24/dcn/19/24-19-0030-00-0000-licensed-narrowband-amendment-csd.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24/dcn/19/24-19-0030-00-0000-licensed-narrowband-amendment-csd.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619903505@epri.webex.com" TargetMode="External"/><Relationship Id="rId2" Type="http://schemas.openxmlformats.org/officeDocument/2006/relationships/hyperlink" Target="https://epri.webex.com/epri/j.php?MTID=m6b7a96b9d66bc5db11ca32b70e61a1f6"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905437b8a28291d6888be460d9c88460" TargetMode="External"/><Relationship Id="rId4" Type="http://schemas.openxmlformats.org/officeDocument/2006/relationships/hyperlink" Target="https://epri.webex.com/epri/j.php?MTID=me19058fd91e49634abcffbede179f5d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0/15-20-0055-03-016t-frequency-band-layout.xlsx" TargetMode="External"/><Relationship Id="rId2" Type="http://schemas.openxmlformats.org/officeDocument/2006/relationships/hyperlink" Target="https://mentor.ieee.org/802.15/dcn/20/15-20-0182-01-016t-system-requirements-document-srd-outline-for-16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dirty="0"/>
              <a:t>July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Electronic Plenary – July 16,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2020-07-13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July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D5535-AC85-451E-96C3-45BB52A3372D}"/>
              </a:ext>
            </a:extLst>
          </p:cNvPr>
          <p:cNvSpPr>
            <a:spLocks noGrp="1"/>
          </p:cNvSpPr>
          <p:nvPr>
            <p:ph type="title"/>
          </p:nvPr>
        </p:nvSpPr>
        <p:spPr/>
        <p:txBody>
          <a:bodyPr>
            <a:normAutofit fontScale="90000"/>
          </a:bodyPr>
          <a:lstStyle/>
          <a:p>
            <a:r>
              <a:rPr lang="en-US" dirty="0"/>
              <a:t>Attendance Recording for July Electronic Plenary</a:t>
            </a:r>
          </a:p>
        </p:txBody>
      </p:sp>
      <p:sp>
        <p:nvSpPr>
          <p:cNvPr id="3" name="Content Placeholder 2">
            <a:extLst>
              <a:ext uri="{FF2B5EF4-FFF2-40B4-BE49-F238E27FC236}">
                <a16:creationId xmlns:a16="http://schemas.microsoft.com/office/drawing/2014/main" id="{CC2AF878-C98E-4C3E-9EC1-12AA53776521}"/>
              </a:ext>
            </a:extLst>
          </p:cNvPr>
          <p:cNvSpPr>
            <a:spLocks noGrp="1"/>
          </p:cNvSpPr>
          <p:nvPr>
            <p:ph idx="1"/>
          </p:nvPr>
        </p:nvSpPr>
        <p:spPr/>
        <p:txBody>
          <a:bodyPr/>
          <a:lstStyle/>
          <a:p>
            <a:r>
              <a:rPr lang="en-US" dirty="0"/>
              <a:t>802.15 Attendance is being recorded on IMAT for this plenary week.</a:t>
            </a:r>
          </a:p>
          <a:p>
            <a:pPr lvl="1"/>
            <a:r>
              <a:rPr lang="en-US" dirty="0">
                <a:hlinkClick r:id="rId2"/>
              </a:rPr>
              <a:t>https://imat.ieee.org/sp7200043/attendance-log?p=3034200005&amp;t=47600043</a:t>
            </a:r>
            <a:endParaRPr lang="en-US" dirty="0"/>
          </a:p>
          <a:p>
            <a:pPr lvl="1"/>
            <a:endParaRPr lang="en-US" dirty="0"/>
          </a:p>
          <a:p>
            <a:r>
              <a:rPr lang="en-US" dirty="0"/>
              <a:t>Signing in your attendance at </a:t>
            </a:r>
            <a:r>
              <a:rPr lang="en-US" b="1" dirty="0"/>
              <a:t>two sessions this week </a:t>
            </a:r>
            <a:r>
              <a:rPr lang="en-US" dirty="0"/>
              <a:t>is required to gain/maintain voting rights.</a:t>
            </a:r>
          </a:p>
          <a:p>
            <a:r>
              <a:rPr lang="en-US" dirty="0"/>
              <a:t>See IEEE 802.15 Calendar for meetings and WebEx information: </a:t>
            </a:r>
            <a:r>
              <a:rPr lang="en-US" dirty="0">
                <a:hlinkClick r:id="rId3"/>
              </a:rPr>
              <a:t>http://grouper.ieee.org/groups/802/15/calendar.html</a:t>
            </a:r>
            <a:endParaRPr lang="en-US" dirty="0"/>
          </a:p>
          <a:p>
            <a:r>
              <a:rPr lang="en-US" dirty="0"/>
              <a:t>802.15 closing plenary, Friday 7/17 at 7:30a Pacific, 10:30a Eastern</a:t>
            </a:r>
          </a:p>
          <a:p>
            <a:endParaRPr lang="en-US" dirty="0"/>
          </a:p>
          <a:p>
            <a:endParaRPr lang="en-US" dirty="0"/>
          </a:p>
        </p:txBody>
      </p:sp>
      <p:sp>
        <p:nvSpPr>
          <p:cNvPr id="4" name="Date Placeholder 3">
            <a:extLst>
              <a:ext uri="{FF2B5EF4-FFF2-40B4-BE49-F238E27FC236}">
                <a16:creationId xmlns:a16="http://schemas.microsoft.com/office/drawing/2014/main" id="{80B0ADBA-EA51-4BC2-AFF4-CA6A05595B70}"/>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6DF2BF2C-CE97-4232-B515-C41B9837A49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61E4B04-3980-4907-BE81-B2E22605C4A5}"/>
              </a:ext>
            </a:extLst>
          </p:cNvPr>
          <p:cNvSpPr>
            <a:spLocks noGrp="1"/>
          </p:cNvSpPr>
          <p:nvPr>
            <p:ph type="sldNum" sz="quarter" idx="12"/>
          </p:nvPr>
        </p:nvSpPr>
        <p:spPr/>
        <p:txBody>
          <a:bodyPr/>
          <a:lstStyle/>
          <a:p>
            <a:fld id="{07EF11DD-EAC9-418C-AFCF-9D5EFABD0DDC}" type="slidenum">
              <a:rPr lang="en-US" smtClean="0"/>
              <a:t>14</a:t>
            </a:fld>
            <a:endParaRPr lang="en-US"/>
          </a:p>
        </p:txBody>
      </p:sp>
    </p:spTree>
    <p:extLst>
      <p:ext uri="{BB962C8B-B14F-4D97-AF65-F5344CB8AC3E}">
        <p14:creationId xmlns:p14="http://schemas.microsoft.com/office/powerpoint/2010/main" val="2323718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July 13,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550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Please use document </a:t>
            </a:r>
            <a:r>
              <a:rPr lang="en-US" dirty="0">
                <a:hlinkClick r:id="rId2"/>
              </a:rPr>
              <a:t>IEEE 802.15-20-0070r0 </a:t>
            </a:r>
            <a:r>
              <a:rPr lang="en-US" dirty="0"/>
              <a:t>as a template to describe your use cases.</a:t>
            </a:r>
          </a:p>
          <a:p>
            <a:pPr lvl="1"/>
            <a:r>
              <a:rPr lang="en-US" dirty="0"/>
              <a:t>Contributions toward the System Requirements Document: Please structure text contributions per the outline posted as </a:t>
            </a:r>
            <a:r>
              <a:rPr lang="en-US" dirty="0">
                <a:hlinkClick r:id="rId3"/>
              </a:rPr>
              <a:t>IEEE 802.15-20-0182r0</a:t>
            </a:r>
            <a:endParaRPr lang="en-US" dirty="0"/>
          </a:p>
          <a:p>
            <a:r>
              <a:rPr lang="en-US" dirty="0"/>
              <a:t> </a:t>
            </a:r>
          </a:p>
          <a:p>
            <a:r>
              <a:rPr lang="en-US" dirty="0"/>
              <a:t>The Task Group is meeting virtually. Meetings and teleconferences are announced on the </a:t>
            </a:r>
            <a:r>
              <a:rPr lang="en-US" u="sng" dirty="0">
                <a:hlinkClick r:id="rId4"/>
              </a:rPr>
              <a:t>TG16t reflector</a:t>
            </a:r>
            <a:r>
              <a:rPr lang="en-US" dirty="0"/>
              <a:t> and the </a:t>
            </a:r>
            <a:r>
              <a:rPr lang="en-US" u="sng" dirty="0">
                <a:hlinkClick r:id="rId5"/>
              </a:rPr>
              <a:t>802.15 calendar</a:t>
            </a:r>
            <a:r>
              <a:rPr lang="en-US" dirty="0"/>
              <a:t>.</a:t>
            </a:r>
          </a:p>
          <a:p>
            <a:r>
              <a:rPr lang="en-US" dirty="0"/>
              <a:t>This call for contributions will remain open until (at least) the November 2020 electronic plenary meeting. </a:t>
            </a:r>
          </a:p>
          <a:p>
            <a:endParaRPr lang="en-US" dirty="0"/>
          </a:p>
          <a:p>
            <a:r>
              <a:rPr lang="en-US" dirty="0"/>
              <a:t>Documents should be uploaded to </a:t>
            </a:r>
            <a:r>
              <a:rPr lang="en-US" dirty="0">
                <a:hlinkClick r:id="rId6"/>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7"/>
              </a:rPr>
              <a:t>tim.godfrey@ieee.org</a:t>
            </a:r>
            <a:endParaRPr lang="en-US" dirty="0"/>
          </a:p>
          <a:p>
            <a:r>
              <a:rPr lang="en-US" dirty="0"/>
              <a:t>This Call for Contributions is available as document </a:t>
            </a:r>
            <a:r>
              <a:rPr lang="en-US" dirty="0">
                <a:hlinkClick r:id="rId8"/>
              </a:rPr>
              <a:t>IEEE 802.15-20-0079r3</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15</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8"/>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fontScale="90000"/>
          </a:bodyPr>
          <a:lstStyle/>
          <a:p>
            <a:r>
              <a:rPr lang="en-US" dirty="0"/>
              <a:t>Review of Use Cases &amp; Frequency Band Layout</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lstStyle/>
          <a:p>
            <a:r>
              <a:rPr lang="en-US" dirty="0">
                <a:hlinkClick r:id="rId2"/>
              </a:rPr>
              <a:t>Frequency Band Layout Document IEEE802.15-20-0055r3</a:t>
            </a:r>
            <a:endParaRPr lang="en-US" dirty="0"/>
          </a:p>
          <a:p>
            <a:endParaRPr lang="en-US" dirty="0"/>
          </a:p>
          <a:p>
            <a:r>
              <a:rPr lang="en-US" dirty="0"/>
              <a:t>Consider this mostly complete. </a:t>
            </a:r>
          </a:p>
          <a:p>
            <a:endParaRPr lang="en-US" dirty="0"/>
          </a:p>
          <a:p>
            <a:r>
              <a:rPr lang="en-US" dirty="0"/>
              <a:t>Discussion on applicability of HF as a fallback. </a:t>
            </a:r>
          </a:p>
          <a:p>
            <a:endParaRPr lang="en-US" dirty="0"/>
          </a:p>
          <a:p>
            <a:endParaRPr lang="en-US" dirty="0"/>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p:txBody>
          <a:bodyPr/>
          <a:lstStyle/>
          <a:p>
            <a:fld id="{07EF11DD-EAC9-418C-AFCF-9D5EFABD0DDC}" type="slidenum">
              <a:rPr lang="en-US" smtClean="0"/>
              <a:t>16</a:t>
            </a:fld>
            <a:endParaRPr lang="en-US"/>
          </a:p>
        </p:txBody>
      </p:sp>
    </p:spTree>
    <p:extLst>
      <p:ext uri="{BB962C8B-B14F-4D97-AF65-F5344CB8AC3E}">
        <p14:creationId xmlns:p14="http://schemas.microsoft.com/office/powerpoint/2010/main" val="3743276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lstStyle/>
          <a:p>
            <a:r>
              <a:rPr lang="en-US" dirty="0"/>
              <a:t>Create a new call for contributions for the System Requirements Document</a:t>
            </a:r>
          </a:p>
          <a:p>
            <a:pPr lvl="1"/>
            <a:r>
              <a:rPr lang="en-US" dirty="0"/>
              <a:t>Uploaded as </a:t>
            </a:r>
            <a:r>
              <a:rPr lang="en-US" dirty="0">
                <a:hlinkClick r:id="rId2"/>
              </a:rPr>
              <a:t>IEEE802.15-20-0079r3</a:t>
            </a:r>
            <a:endParaRPr lang="en-US" dirty="0"/>
          </a:p>
          <a:p>
            <a:endParaRPr lang="en-US" dirty="0"/>
          </a:p>
          <a:p>
            <a:r>
              <a:rPr lang="en-US" dirty="0"/>
              <a:t>Create an outline for SRD</a:t>
            </a:r>
          </a:p>
          <a:p>
            <a:pPr lvl="1"/>
            <a:r>
              <a:rPr lang="en-US" dirty="0"/>
              <a:t>Uploaded as </a:t>
            </a:r>
            <a:r>
              <a:rPr lang="en-US" dirty="0">
                <a:hlinkClick r:id="rId3"/>
              </a:rPr>
              <a:t>IEEE802.15-20-0182r0</a:t>
            </a:r>
            <a:endParaRPr lang="en-US" dirty="0"/>
          </a:p>
          <a:p>
            <a:pPr lvl="1"/>
            <a:r>
              <a:rPr lang="en-US" dirty="0"/>
              <a:t>Includes some content from document </a:t>
            </a:r>
            <a:r>
              <a:rPr lang="en-US" dirty="0">
                <a:hlinkClick r:id="rId4"/>
              </a:rPr>
              <a:t>IEEE 802.15-20-0015r1</a:t>
            </a:r>
            <a:r>
              <a:rPr lang="en-US" dirty="0"/>
              <a:t>  by Menashe Shahar</a:t>
            </a:r>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17</a:t>
            </a:fld>
            <a:endParaRPr lang="en-US"/>
          </a:p>
        </p:txBody>
      </p:sp>
    </p:spTree>
    <p:extLst>
      <p:ext uri="{BB962C8B-B14F-4D97-AF65-F5344CB8AC3E}">
        <p14:creationId xmlns:p14="http://schemas.microsoft.com/office/powerpoint/2010/main" val="3207577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fontScale="85000" lnSpcReduction="20000"/>
          </a:bodyPr>
          <a:lstStyle/>
          <a:p>
            <a:r>
              <a:rPr lang="en-US" dirty="0"/>
              <a:t>Move to amend the PAR of 802.15.16t to remove the limitation to TDD spectrum, based on the identification of bands and use cases requiring support of paired spectrum. </a:t>
            </a:r>
          </a:p>
          <a:p>
            <a:endParaRPr lang="en-US" dirty="0"/>
          </a:p>
          <a:p>
            <a:r>
              <a:rPr lang="en-US" dirty="0"/>
              <a:t>Move:  Guy Simpson</a:t>
            </a:r>
          </a:p>
          <a:p>
            <a:r>
              <a:rPr lang="en-US" dirty="0"/>
              <a:t>Second: Harry Bims</a:t>
            </a:r>
          </a:p>
          <a:p>
            <a:endParaRPr lang="en-US" dirty="0"/>
          </a:p>
          <a:p>
            <a:r>
              <a:rPr lang="en-US" dirty="0"/>
              <a:t>Approved with Unanimous Consent</a:t>
            </a:r>
          </a:p>
          <a:p>
            <a:endParaRPr lang="en-US" dirty="0"/>
          </a:p>
          <a:p>
            <a:r>
              <a:rPr lang="en-US" dirty="0"/>
              <a:t>Action to coordinate with Bob </a:t>
            </a:r>
            <a:r>
              <a:rPr lang="en-US" dirty="0" err="1"/>
              <a:t>Heile</a:t>
            </a:r>
            <a:r>
              <a:rPr lang="en-US" dirty="0"/>
              <a:t> to get on EC agenda for November</a:t>
            </a:r>
          </a:p>
          <a:p>
            <a:pPr lvl="1"/>
            <a:r>
              <a:rPr lang="en-US" dirty="0"/>
              <a:t>PAR with amended scope text strike out uploaded as </a:t>
            </a:r>
            <a:r>
              <a:rPr lang="en-US" dirty="0">
                <a:hlinkClick r:id="rId2"/>
              </a:rPr>
              <a:t>IEEE802.15-20-0196r0</a:t>
            </a:r>
            <a:endParaRPr lang="en-US" dirty="0"/>
          </a:p>
          <a:p>
            <a:pPr lvl="1"/>
            <a:r>
              <a:rPr lang="en-US" dirty="0">
                <a:hlinkClick r:id="rId3"/>
              </a:rPr>
              <a:t>CSD </a:t>
            </a:r>
            <a:r>
              <a:rPr lang="en-US" dirty="0"/>
              <a:t>is unchanged.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18</a:t>
            </a:fld>
            <a:endParaRPr lang="en-US"/>
          </a:p>
        </p:txBody>
      </p:sp>
      <p:pic>
        <p:nvPicPr>
          <p:cNvPr id="2050" name="Picture 2" descr="image004">
            <a:extLst>
              <a:ext uri="{FF2B5EF4-FFF2-40B4-BE49-F238E27FC236}">
                <a16:creationId xmlns:a16="http://schemas.microsoft.com/office/drawing/2014/main" id="{8DF61142-606F-49DD-88E3-7A7575E01C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8659" y="2819400"/>
            <a:ext cx="836603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4A6751EC-3F70-486A-9EC5-0B51DFAA3B9A}"/>
              </a:ext>
            </a:extLst>
          </p:cNvPr>
          <p:cNvSpPr/>
          <p:nvPr/>
        </p:nvSpPr>
        <p:spPr>
          <a:xfrm>
            <a:off x="6705600" y="2895600"/>
            <a:ext cx="1828800" cy="228600"/>
          </a:xfrm>
          <a:prstGeom prst="rect">
            <a:avLst/>
          </a:prstGeom>
          <a:noFill/>
          <a:ln w="57150">
            <a:solidFill>
              <a:srgbClr val="FFFF00">
                <a:alpha val="5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3725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BFF06-01C3-4F0D-BAAC-44B3FF846186}"/>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7924CBAB-37FF-4544-BECA-40E856904B64}"/>
              </a:ext>
            </a:extLst>
          </p:cNvPr>
          <p:cNvSpPr>
            <a:spLocks noGrp="1"/>
          </p:cNvSpPr>
          <p:nvPr>
            <p:ph idx="1"/>
          </p:nvPr>
        </p:nvSpPr>
        <p:spPr/>
        <p:txBody>
          <a:bodyPr>
            <a:normAutofit lnSpcReduction="10000"/>
          </a:bodyPr>
          <a:lstStyle/>
          <a:p>
            <a:r>
              <a:rPr lang="en-US" dirty="0"/>
              <a:t>Motion to amend the scope of the 16t PAR: </a:t>
            </a:r>
          </a:p>
          <a:p>
            <a:r>
              <a:rPr lang="en-US" dirty="0"/>
              <a:t>Request that the PAR and CSD contained in documents </a:t>
            </a:r>
            <a:r>
              <a:rPr lang="en-US" u="sng" dirty="0">
                <a:hlinkClick r:id="rId2"/>
              </a:rPr>
              <a:t>802.15-20-0195r0</a:t>
            </a:r>
            <a:r>
              <a:rPr lang="en-US" dirty="0"/>
              <a:t> and </a:t>
            </a:r>
            <a:r>
              <a:rPr lang="en-US" u="sng" dirty="0">
                <a:hlinkClick r:id="rId3"/>
              </a:rPr>
              <a:t>802.24-19-0030r0</a:t>
            </a:r>
            <a:r>
              <a:rPr lang="en-US" dirty="0"/>
              <a:t>, respectively, be approved by the IEEE 802.15 WG and that the EC be requested to forward the PAR to NesCom. The 802.15 working group chair and technical editor are authorized to make additional modifications to the PAR and CSD as needed to reflect EC discussion at its closing meeting.</a:t>
            </a:r>
          </a:p>
          <a:p>
            <a:endParaRPr lang="en-US" dirty="0"/>
          </a:p>
          <a:p>
            <a:r>
              <a:rPr lang="en-US" dirty="0"/>
              <a:t>Moved Tim Godfrey</a:t>
            </a:r>
          </a:p>
          <a:p>
            <a:r>
              <a:rPr lang="en-US" dirty="0"/>
              <a:t>Second Rick Alfvin</a:t>
            </a:r>
          </a:p>
        </p:txBody>
      </p:sp>
      <p:sp>
        <p:nvSpPr>
          <p:cNvPr id="4" name="Date Placeholder 3">
            <a:extLst>
              <a:ext uri="{FF2B5EF4-FFF2-40B4-BE49-F238E27FC236}">
                <a16:creationId xmlns:a16="http://schemas.microsoft.com/office/drawing/2014/main" id="{E458B28D-4738-4B5D-BA60-1CBAD49285FD}"/>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2CD182A6-E833-45A7-A339-7CD9D13AE0C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5C50C86-8F4E-4B19-9A01-1D52C05CBAC6}"/>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1777331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85000" lnSpcReduction="20000"/>
          </a:bodyPr>
          <a:lstStyle/>
          <a:p>
            <a:pPr marL="0" indent="0">
              <a:buNone/>
            </a:pPr>
            <a:r>
              <a:rPr lang="en-US" dirty="0"/>
              <a:t>  </a:t>
            </a:r>
            <a:br>
              <a:rPr lang="en-US" dirty="0"/>
            </a:br>
            <a:r>
              <a:rPr lang="en-US" sz="4200" u="sng" dirty="0">
                <a:hlinkClick r:id="rId2"/>
              </a:rPr>
              <a:t>Join WebEx meeting</a:t>
            </a:r>
            <a:r>
              <a:rPr lang="en-US" sz="4200" dirty="0"/>
              <a:t> </a:t>
            </a:r>
            <a:r>
              <a:rPr lang="en-US" dirty="0"/>
              <a:t>  </a:t>
            </a:r>
            <a:br>
              <a:rPr lang="en-US" dirty="0"/>
            </a:br>
            <a:endParaRPr lang="en-US" dirty="0"/>
          </a:p>
          <a:p>
            <a:pPr marL="0" indent="0">
              <a:buNone/>
            </a:pPr>
            <a:r>
              <a:rPr lang="en-US" dirty="0"/>
              <a:t>Meeting number: 161 990 3505  Meeting password: nAqMf2hzm58    </a:t>
            </a:r>
            <a:br>
              <a:rPr lang="en-US" dirty="0"/>
            </a:br>
            <a:br>
              <a:rPr lang="en-US" dirty="0"/>
            </a:br>
            <a:r>
              <a:rPr lang="en-US" dirty="0"/>
              <a:t>Join from a video conferencing system or application</a:t>
            </a:r>
            <a:br>
              <a:rPr lang="en-US" dirty="0"/>
            </a:br>
            <a:r>
              <a:rPr lang="en-US" dirty="0"/>
              <a:t>Dial </a:t>
            </a:r>
            <a:r>
              <a:rPr lang="en-US" u="sng" dirty="0">
                <a:hlinkClick r:id="rId3"/>
              </a:rPr>
              <a:t>1619903505@epri.webex.com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161 990 3505  </a:t>
            </a:r>
            <a:br>
              <a:rPr lang="en-US" dirty="0"/>
            </a:br>
            <a:r>
              <a:rPr lang="en-US" u="sng" dirty="0">
                <a:hlinkClick r:id="rId5"/>
              </a:rPr>
              <a:t>Global call-in numbers</a:t>
            </a:r>
            <a:r>
              <a:rPr lang="en-US" dirty="0"/>
              <a:t>  |  </a:t>
            </a:r>
            <a:r>
              <a:rPr lang="en-US" u="sng" dirty="0">
                <a:hlinkClick r:id="rId6"/>
              </a:rPr>
              <a:t>Toll-free calling restrictions</a:t>
            </a:r>
            <a:r>
              <a:rPr lang="en-US" dirty="0"/>
              <a:t>   </a:t>
            </a:r>
          </a:p>
        </p:txBody>
      </p:sp>
      <p:sp>
        <p:nvSpPr>
          <p:cNvPr id="2" name="Date Placeholder 1">
            <a:extLst>
              <a:ext uri="{FF2B5EF4-FFF2-40B4-BE49-F238E27FC236}">
                <a16:creationId xmlns:a16="http://schemas.microsoft.com/office/drawing/2014/main" id="{AFD7D879-0326-4FAE-8E10-6F582579692E}"/>
              </a:ext>
            </a:extLst>
          </p:cNvPr>
          <p:cNvSpPr>
            <a:spLocks noGrp="1"/>
          </p:cNvSpPr>
          <p:nvPr>
            <p:ph type="dt" sz="half" idx="10"/>
          </p:nvPr>
        </p:nvSpPr>
        <p:spPr/>
        <p:txBody>
          <a:bodyPr/>
          <a:lstStyle/>
          <a:p>
            <a:r>
              <a:rPr lang="en-US"/>
              <a:t>July 2020</a:t>
            </a:r>
            <a:endParaRPr lang="en-US" dirty="0"/>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937D1-4C4C-47AC-B9CA-EB80BA83F7AD}"/>
              </a:ext>
            </a:extLst>
          </p:cNvPr>
          <p:cNvSpPr>
            <a:spLocks noGrp="1"/>
          </p:cNvSpPr>
          <p:nvPr>
            <p:ph type="title"/>
          </p:nvPr>
        </p:nvSpPr>
        <p:spPr/>
        <p:txBody>
          <a:bodyPr>
            <a:normAutofit/>
          </a:bodyPr>
          <a:lstStyle/>
          <a:p>
            <a:r>
              <a:rPr lang="en-US" dirty="0"/>
              <a:t>Discussion and development of SRD</a:t>
            </a:r>
          </a:p>
        </p:txBody>
      </p:sp>
      <p:sp>
        <p:nvSpPr>
          <p:cNvPr id="3" name="Content Placeholder 2">
            <a:extLst>
              <a:ext uri="{FF2B5EF4-FFF2-40B4-BE49-F238E27FC236}">
                <a16:creationId xmlns:a16="http://schemas.microsoft.com/office/drawing/2014/main" id="{222F44C8-DC57-4AFF-87B1-06987D31A8ED}"/>
              </a:ext>
            </a:extLst>
          </p:cNvPr>
          <p:cNvSpPr>
            <a:spLocks noGrp="1"/>
          </p:cNvSpPr>
          <p:nvPr>
            <p:ph idx="1"/>
          </p:nvPr>
        </p:nvSpPr>
        <p:spPr>
          <a:xfrm>
            <a:off x="838200" y="1744662"/>
            <a:ext cx="10515600" cy="4351338"/>
          </a:xfrm>
        </p:spPr>
        <p:txBody>
          <a:bodyPr>
            <a:normAutofit fontScale="92500" lnSpcReduction="20000"/>
          </a:bodyPr>
          <a:lstStyle/>
          <a:p>
            <a:r>
              <a:rPr lang="en-US" dirty="0"/>
              <a:t>Need text contributions for SRD sections. </a:t>
            </a:r>
          </a:p>
          <a:p>
            <a:r>
              <a:rPr lang="en-US" dirty="0"/>
              <a:t>Updated version after July 2020 meeting is </a:t>
            </a:r>
            <a:r>
              <a:rPr lang="en-US" dirty="0">
                <a:hlinkClick r:id="rId2"/>
              </a:rPr>
              <a:t>IEEE802.15-20-0182r1</a:t>
            </a:r>
            <a:endParaRPr lang="en-US" dirty="0"/>
          </a:p>
          <a:p>
            <a:pPr marL="457200" lvl="1" indent="0">
              <a:buNone/>
            </a:pPr>
            <a:r>
              <a:rPr lang="en-US" dirty="0"/>
              <a:t> </a:t>
            </a:r>
          </a:p>
          <a:p>
            <a:pPr lvl="1"/>
            <a:endParaRPr lang="en-US" dirty="0"/>
          </a:p>
          <a:p>
            <a:r>
              <a:rPr lang="en-US" dirty="0"/>
              <a:t>Need to merge the Use Case spreadsheets into a “final” version</a:t>
            </a:r>
          </a:p>
          <a:p>
            <a:pPr lvl="1"/>
            <a:r>
              <a:rPr lang="en-US" dirty="0"/>
              <a:t>Daoud Serang</a:t>
            </a:r>
          </a:p>
          <a:p>
            <a:endParaRPr lang="en-US" dirty="0"/>
          </a:p>
          <a:p>
            <a:r>
              <a:rPr lang="en-US" dirty="0"/>
              <a:t>Affirm document </a:t>
            </a:r>
            <a:r>
              <a:rPr lang="en-US" dirty="0">
                <a:hlinkClick r:id="rId3"/>
              </a:rPr>
              <a:t>IEEE802.15-20-0055r3</a:t>
            </a:r>
            <a:r>
              <a:rPr lang="en-US" dirty="0"/>
              <a:t> as final frequency band layout (can include additional contributions if needed)</a:t>
            </a:r>
          </a:p>
          <a:p>
            <a:endParaRPr lang="en-US" dirty="0"/>
          </a:p>
          <a:p>
            <a:r>
              <a:rPr lang="en-US" dirty="0"/>
              <a:t>Notes on editing for draft – Harry has developed a process to use Word for the draft. </a:t>
            </a:r>
          </a:p>
        </p:txBody>
      </p:sp>
      <p:sp>
        <p:nvSpPr>
          <p:cNvPr id="4" name="Date Placeholder 3">
            <a:extLst>
              <a:ext uri="{FF2B5EF4-FFF2-40B4-BE49-F238E27FC236}">
                <a16:creationId xmlns:a16="http://schemas.microsoft.com/office/drawing/2014/main" id="{8093F541-4CD3-4AF8-91B0-50808D9BDF94}"/>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B2C6138C-7362-4AB1-9A3E-0E112A71710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F2785A-C8B9-427E-A0E0-3F5871FA1564}"/>
              </a:ext>
            </a:extLst>
          </p:cNvPr>
          <p:cNvSpPr>
            <a:spLocks noGrp="1"/>
          </p:cNvSpPr>
          <p:nvPr>
            <p:ph type="sldNum" sz="quarter" idx="12"/>
          </p:nvPr>
        </p:nvSpPr>
        <p:spPr/>
        <p:txBody>
          <a:bodyPr/>
          <a:lstStyle/>
          <a:p>
            <a:fld id="{07EF11DD-EAC9-418C-AFCF-9D5EFABD0DDC}" type="slidenum">
              <a:rPr lang="en-US" smtClean="0"/>
              <a:t>20</a:t>
            </a:fld>
            <a:endParaRPr lang="en-US"/>
          </a:p>
        </p:txBody>
      </p:sp>
    </p:spTree>
    <p:extLst>
      <p:ext uri="{BB962C8B-B14F-4D97-AF65-F5344CB8AC3E}">
        <p14:creationId xmlns:p14="http://schemas.microsoft.com/office/powerpoint/2010/main" val="2534876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dirty="0"/>
              <a:t>July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21</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8612068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Nov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May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Sept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March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519696"/>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lstStyle/>
          <a:p>
            <a:r>
              <a:rPr lang="en-US" dirty="0"/>
              <a:t>Possible cadence through end of 2020?</a:t>
            </a:r>
          </a:p>
          <a:p>
            <a:endParaRPr lang="en-US" dirty="0"/>
          </a:p>
          <a:p>
            <a:r>
              <a:rPr lang="en-US" dirty="0"/>
              <a:t>August 13   11am Pacific, 2pm Eastern</a:t>
            </a:r>
          </a:p>
          <a:p>
            <a:r>
              <a:rPr lang="en-US" dirty="0"/>
              <a:t>Sept 17	 11am Pacific, 2pm Eastern</a:t>
            </a:r>
          </a:p>
          <a:p>
            <a:r>
              <a:rPr lang="en-US" dirty="0"/>
              <a:t>Oct 15	 11am Pacific, 2pm Eastern</a:t>
            </a:r>
          </a:p>
          <a:p>
            <a:r>
              <a:rPr lang="en-US" dirty="0"/>
              <a:t>Nov 12  (Week of IEEE 802 Electronic Plenary)  time TBD </a:t>
            </a:r>
          </a:p>
          <a:p>
            <a:pPr lvl="1"/>
            <a:r>
              <a:rPr lang="en-US" dirty="0"/>
              <a:t>Can have more meetings in the week if needed</a:t>
            </a:r>
          </a:p>
          <a:p>
            <a:r>
              <a:rPr lang="en-US" dirty="0"/>
              <a:t>Dec 3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22</a:t>
            </a:fld>
            <a:endParaRPr lang="en-US"/>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July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23</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dirty="0"/>
              <a:t>January 12-14, 2021, Hotel Irvine, Irvine, California </a:t>
            </a:r>
            <a:r>
              <a:rPr lang="en-US" sz="2000" i="1" dirty="0"/>
              <a:t>802 Wireless Interim Session.</a:t>
            </a: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5" name="Date Placeholder 4">
            <a:extLst>
              <a:ext uri="{FF2B5EF4-FFF2-40B4-BE49-F238E27FC236}">
                <a16:creationId xmlns:a16="http://schemas.microsoft.com/office/drawing/2014/main" id="{38B65B00-D3EF-4F82-985F-BD8F5A9EAF45}"/>
              </a:ext>
            </a:extLst>
          </p:cNvPr>
          <p:cNvSpPr>
            <a:spLocks noGrp="1"/>
          </p:cNvSpPr>
          <p:nvPr>
            <p:ph type="dt" sz="half" idx="10"/>
          </p:nvPr>
        </p:nvSpPr>
        <p:spPr/>
        <p:txBody>
          <a:bodyPr/>
          <a:lstStyle/>
          <a:p>
            <a:pPr>
              <a:defRPr/>
            </a:pPr>
            <a:r>
              <a:rPr lang="en-US"/>
              <a:t>July 2020</a:t>
            </a:r>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Tree>
    <p:extLst>
      <p:ext uri="{BB962C8B-B14F-4D97-AF65-F5344CB8AC3E}">
        <p14:creationId xmlns:p14="http://schemas.microsoft.com/office/powerpoint/2010/main" val="3533497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DD9208-B5D8-4B49-90DD-0F9A87DA7644}"/>
              </a:ext>
            </a:extLst>
          </p:cNvPr>
          <p:cNvSpPr>
            <a:spLocks noGrp="1"/>
          </p:cNvSpPr>
          <p:nvPr>
            <p:ph type="title"/>
          </p:nvPr>
        </p:nvSpPr>
        <p:spPr/>
        <p:txBody>
          <a:bodyPr/>
          <a:lstStyle/>
          <a:p>
            <a:r>
              <a:rPr lang="en-US" dirty="0"/>
              <a:t>Backup / Reference</a:t>
            </a:r>
          </a:p>
        </p:txBody>
      </p:sp>
      <p:sp>
        <p:nvSpPr>
          <p:cNvPr id="9" name="Text Placeholder 8">
            <a:extLst>
              <a:ext uri="{FF2B5EF4-FFF2-40B4-BE49-F238E27FC236}">
                <a16:creationId xmlns:a16="http://schemas.microsoft.com/office/drawing/2014/main" id="{F9BCE85C-27B0-4BEB-94DD-5D3DD5EA2C9A}"/>
              </a:ext>
            </a:extLst>
          </p:cNvPr>
          <p:cNvSpPr>
            <a:spLocks noGrp="1"/>
          </p:cNvSpPr>
          <p:nvPr>
            <p:ph type="body" idx="1"/>
          </p:nvPr>
        </p:nvSpPr>
        <p:spPr/>
        <p:txBody>
          <a:bodyPr/>
          <a:lstStyle/>
          <a:p>
            <a:endParaRPr lang="en-US"/>
          </a:p>
        </p:txBody>
      </p:sp>
      <p:sp>
        <p:nvSpPr>
          <p:cNvPr id="5" name="Date Placeholder 4">
            <a:extLst>
              <a:ext uri="{FF2B5EF4-FFF2-40B4-BE49-F238E27FC236}">
                <a16:creationId xmlns:a16="http://schemas.microsoft.com/office/drawing/2014/main" id="{331B3EF9-3020-49DE-A523-6BF3719C3A7D}"/>
              </a:ext>
            </a:extLst>
          </p:cNvPr>
          <p:cNvSpPr>
            <a:spLocks noGrp="1"/>
          </p:cNvSpPr>
          <p:nvPr>
            <p:ph type="dt" sz="half" idx="10"/>
          </p:nvPr>
        </p:nvSpPr>
        <p:spPr/>
        <p:txBody>
          <a:bodyPr/>
          <a:lstStyle/>
          <a:p>
            <a:pPr>
              <a:defRPr/>
            </a:pPr>
            <a:r>
              <a:rPr lang="en-US"/>
              <a:t>July 2020</a:t>
            </a:r>
            <a:endParaRPr lang="en-US" dirty="0"/>
          </a:p>
        </p:txBody>
      </p:sp>
      <p:sp>
        <p:nvSpPr>
          <p:cNvPr id="6" name="Footer Placeholder 5">
            <a:extLst>
              <a:ext uri="{FF2B5EF4-FFF2-40B4-BE49-F238E27FC236}">
                <a16:creationId xmlns:a16="http://schemas.microsoft.com/office/drawing/2014/main" id="{AAEBEACD-732A-44E8-9EC3-2C92924B29BC}"/>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EEF476B-FCBD-4B44-9731-35A82C58F4A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Tree>
    <p:extLst>
      <p:ext uri="{BB962C8B-B14F-4D97-AF65-F5344CB8AC3E}">
        <p14:creationId xmlns:p14="http://schemas.microsoft.com/office/powerpoint/2010/main" val="212876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meeting presentation planned for March plenary for background information</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26</a:t>
            </a:fld>
            <a:endParaRPr lang="en-US"/>
          </a:p>
        </p:txBody>
      </p:sp>
    </p:spTree>
    <p:extLst>
      <p:ext uri="{BB962C8B-B14F-4D97-AF65-F5344CB8AC3E}">
        <p14:creationId xmlns:p14="http://schemas.microsoft.com/office/powerpoint/2010/main" val="2148582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49BE-F0CD-458A-9FB1-400D2D65FE67}"/>
              </a:ext>
            </a:extLst>
          </p:cNvPr>
          <p:cNvSpPr>
            <a:spLocks noGrp="1"/>
          </p:cNvSpPr>
          <p:nvPr>
            <p:ph type="title"/>
          </p:nvPr>
        </p:nvSpPr>
        <p:spPr/>
        <p:txBody>
          <a:bodyPr/>
          <a:lstStyle/>
          <a:p>
            <a:r>
              <a:rPr lang="en-US" dirty="0"/>
              <a:t>Discussion Notes and Action Items 4/9</a:t>
            </a:r>
          </a:p>
        </p:txBody>
      </p:sp>
      <p:sp>
        <p:nvSpPr>
          <p:cNvPr id="3" name="Content Placeholder 2">
            <a:extLst>
              <a:ext uri="{FF2B5EF4-FFF2-40B4-BE49-F238E27FC236}">
                <a16:creationId xmlns:a16="http://schemas.microsoft.com/office/drawing/2014/main" id="{BC82EAE5-7D9F-434B-884E-5111970D734F}"/>
              </a:ext>
            </a:extLst>
          </p:cNvPr>
          <p:cNvSpPr>
            <a:spLocks noGrp="1"/>
          </p:cNvSpPr>
          <p:nvPr>
            <p:ph idx="1"/>
          </p:nvPr>
        </p:nvSpPr>
        <p:spPr/>
        <p:txBody>
          <a:bodyPr>
            <a:normAutofit fontScale="92500" lnSpcReduction="20000"/>
          </a:bodyPr>
          <a:lstStyle/>
          <a:p>
            <a:r>
              <a:rPr lang="en-US" dirty="0"/>
              <a:t>Henk – is there a link to regulatory requirements for use case; Wireless FCC requirements.</a:t>
            </a:r>
          </a:p>
          <a:p>
            <a:pPr lvl="1"/>
            <a:r>
              <a:rPr lang="en-US" dirty="0"/>
              <a:t>Need to document existing rules for each band. </a:t>
            </a:r>
          </a:p>
          <a:p>
            <a:pPr lvl="1"/>
            <a:r>
              <a:rPr lang="en-US" dirty="0"/>
              <a:t>Plan to include in a different section on SRD.</a:t>
            </a:r>
          </a:p>
          <a:p>
            <a:endParaRPr lang="en-US" dirty="0"/>
          </a:p>
          <a:p>
            <a:r>
              <a:rPr lang="en-US" dirty="0"/>
              <a:t>Use cases:</a:t>
            </a:r>
          </a:p>
          <a:p>
            <a:pPr lvl="1"/>
            <a:r>
              <a:rPr lang="en-US" dirty="0"/>
              <a:t>Action: Kathy will work with Nathan and </a:t>
            </a:r>
            <a:r>
              <a:rPr lang="en-US" dirty="0" err="1"/>
              <a:t>Juha</a:t>
            </a:r>
            <a:r>
              <a:rPr lang="en-US" dirty="0"/>
              <a:t> to merge rail use cases into Document 108 as the master use case spreadsheet. </a:t>
            </a:r>
          </a:p>
          <a:p>
            <a:pPr lvl="1"/>
            <a:r>
              <a:rPr lang="en-US" dirty="0"/>
              <a:t>Rick Smith – need to include use case of transitioning leased lines (copper or otherwise) for utility. </a:t>
            </a:r>
          </a:p>
          <a:p>
            <a:r>
              <a:rPr lang="en-US" dirty="0"/>
              <a:t>Frequency bands: 952-953, and 928-929 MHz  is Part 101</a:t>
            </a:r>
          </a:p>
          <a:p>
            <a:pPr lvl="1"/>
            <a:r>
              <a:rPr lang="en-US" dirty="0"/>
              <a:t>Include 1.4 GHz band – there is 5 MHz available there</a:t>
            </a:r>
          </a:p>
          <a:p>
            <a:pPr lvl="1"/>
            <a:r>
              <a:rPr lang="en-US" dirty="0"/>
              <a:t>Need document any restrictions on TDD operation. </a:t>
            </a:r>
          </a:p>
          <a:p>
            <a:endParaRPr lang="en-US" dirty="0"/>
          </a:p>
        </p:txBody>
      </p:sp>
      <p:sp>
        <p:nvSpPr>
          <p:cNvPr id="4" name="Date Placeholder 3">
            <a:extLst>
              <a:ext uri="{FF2B5EF4-FFF2-40B4-BE49-F238E27FC236}">
                <a16:creationId xmlns:a16="http://schemas.microsoft.com/office/drawing/2014/main" id="{94A6F31D-3143-4A62-B799-9F623EDEFA88}"/>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580378AB-F344-463C-8407-064C33BD39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6D7F20F-1A0E-4B5A-BFF9-D8D7A6389683}"/>
              </a:ext>
            </a:extLst>
          </p:cNvPr>
          <p:cNvSpPr>
            <a:spLocks noGrp="1"/>
          </p:cNvSpPr>
          <p:nvPr>
            <p:ph type="sldNum" sz="quarter" idx="12"/>
          </p:nvPr>
        </p:nvSpPr>
        <p:spPr/>
        <p:txBody>
          <a:bodyPr/>
          <a:lstStyle/>
          <a:p>
            <a:fld id="{07EF11DD-EAC9-418C-AFCF-9D5EFABD0DDC}" type="slidenum">
              <a:rPr lang="en-US" smtClean="0"/>
              <a:t>27</a:t>
            </a:fld>
            <a:endParaRPr lang="en-US"/>
          </a:p>
        </p:txBody>
      </p:sp>
    </p:spTree>
    <p:extLst>
      <p:ext uri="{BB962C8B-B14F-4D97-AF65-F5344CB8AC3E}">
        <p14:creationId xmlns:p14="http://schemas.microsoft.com/office/powerpoint/2010/main" val="2905245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66C79-E22F-47B3-A372-5CF662B6B326}"/>
              </a:ext>
            </a:extLst>
          </p:cNvPr>
          <p:cNvSpPr>
            <a:spLocks noGrp="1"/>
          </p:cNvSpPr>
          <p:nvPr>
            <p:ph type="title"/>
          </p:nvPr>
        </p:nvSpPr>
        <p:spPr/>
        <p:txBody>
          <a:bodyPr/>
          <a:lstStyle/>
          <a:p>
            <a:r>
              <a:rPr lang="en-US" dirty="0"/>
              <a:t>Notes and actions 4/30</a:t>
            </a:r>
          </a:p>
        </p:txBody>
      </p:sp>
      <p:sp>
        <p:nvSpPr>
          <p:cNvPr id="3" name="Content Placeholder 2">
            <a:extLst>
              <a:ext uri="{FF2B5EF4-FFF2-40B4-BE49-F238E27FC236}">
                <a16:creationId xmlns:a16="http://schemas.microsoft.com/office/drawing/2014/main" id="{E03538D0-ECFC-434E-BE32-55AA07A4FB50}"/>
              </a:ext>
            </a:extLst>
          </p:cNvPr>
          <p:cNvSpPr>
            <a:spLocks noGrp="1"/>
          </p:cNvSpPr>
          <p:nvPr>
            <p:ph idx="1"/>
          </p:nvPr>
        </p:nvSpPr>
        <p:spPr/>
        <p:txBody>
          <a:bodyPr/>
          <a:lstStyle/>
          <a:p>
            <a:r>
              <a:rPr lang="en-US" dirty="0"/>
              <a:t>Discussion on Endpoint quantity for use case spreadsheet:</a:t>
            </a:r>
          </a:p>
          <a:p>
            <a:pPr lvl="1"/>
            <a:r>
              <a:rPr lang="en-US" dirty="0"/>
              <a:t>Endpoints per sector or base station    (existing)</a:t>
            </a:r>
          </a:p>
          <a:p>
            <a:pPr lvl="1"/>
            <a:r>
              <a:rPr lang="en-US" dirty="0"/>
              <a:t>Total Endpoints per user or site		(new)</a:t>
            </a:r>
          </a:p>
          <a:p>
            <a:pPr lvl="1"/>
            <a:r>
              <a:rPr lang="en-US" dirty="0"/>
              <a:t>Total Potential Endpoints in ecosystem  (new)</a:t>
            </a:r>
          </a:p>
          <a:p>
            <a:pPr lvl="2"/>
            <a:r>
              <a:rPr lang="en-US" dirty="0"/>
              <a:t>Need to have a way to describe the derivation of the numbers (qualitative vs concrete).  A “source(s)” column will be provided for that purpose</a:t>
            </a:r>
          </a:p>
          <a:p>
            <a:pPr lvl="2"/>
            <a:endParaRPr lang="en-US" dirty="0"/>
          </a:p>
          <a:p>
            <a:r>
              <a:rPr lang="en-US" dirty="0"/>
              <a:t>Document 55r2 will be updated</a:t>
            </a:r>
          </a:p>
          <a:p>
            <a:pPr lvl="1"/>
            <a:r>
              <a:rPr lang="en-US" dirty="0"/>
              <a:t>Comments from Bob Finch, Klaus Bender, and Rick Smith</a:t>
            </a:r>
          </a:p>
          <a:p>
            <a:pPr lvl="1"/>
            <a:r>
              <a:rPr lang="en-US" dirty="0"/>
              <a:t>Doc 55r3 to be uploaded before next teleconference</a:t>
            </a:r>
          </a:p>
          <a:p>
            <a:pPr marL="457200" lvl="1" indent="0">
              <a:buNone/>
            </a:pPr>
            <a:endParaRPr lang="en-US" dirty="0"/>
          </a:p>
        </p:txBody>
      </p:sp>
      <p:sp>
        <p:nvSpPr>
          <p:cNvPr id="4" name="Date Placeholder 3">
            <a:extLst>
              <a:ext uri="{FF2B5EF4-FFF2-40B4-BE49-F238E27FC236}">
                <a16:creationId xmlns:a16="http://schemas.microsoft.com/office/drawing/2014/main" id="{E82CB9BC-03EE-46DB-B1C3-07B9A888FBC2}"/>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D795ADC8-29FF-484B-AA92-B682776509D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8B75E2-EEDF-476A-8C5B-7B616A8E7504}"/>
              </a:ext>
            </a:extLst>
          </p:cNvPr>
          <p:cNvSpPr>
            <a:spLocks noGrp="1"/>
          </p:cNvSpPr>
          <p:nvPr>
            <p:ph type="sldNum" sz="quarter" idx="12"/>
          </p:nvPr>
        </p:nvSpPr>
        <p:spPr/>
        <p:txBody>
          <a:bodyPr/>
          <a:lstStyle/>
          <a:p>
            <a:fld id="{07EF11DD-EAC9-418C-AFCF-9D5EFABD0DDC}" type="slidenum">
              <a:rPr lang="en-US" smtClean="0"/>
              <a:t>28</a:t>
            </a:fld>
            <a:endParaRPr lang="en-US"/>
          </a:p>
        </p:txBody>
      </p:sp>
    </p:spTree>
    <p:extLst>
      <p:ext uri="{BB962C8B-B14F-4D97-AF65-F5344CB8AC3E}">
        <p14:creationId xmlns:p14="http://schemas.microsoft.com/office/powerpoint/2010/main" val="34483285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3C55-D38E-457C-BE2D-45B5646E9137}"/>
              </a:ext>
            </a:extLst>
          </p:cNvPr>
          <p:cNvSpPr>
            <a:spLocks noGrp="1"/>
          </p:cNvSpPr>
          <p:nvPr>
            <p:ph type="title"/>
          </p:nvPr>
        </p:nvSpPr>
        <p:spPr/>
        <p:txBody>
          <a:bodyPr/>
          <a:lstStyle/>
          <a:p>
            <a:r>
              <a:rPr lang="en-US" dirty="0"/>
              <a:t>Notes and Actions June 4, 2020</a:t>
            </a:r>
          </a:p>
        </p:txBody>
      </p:sp>
      <p:sp>
        <p:nvSpPr>
          <p:cNvPr id="3" name="Content Placeholder 2">
            <a:extLst>
              <a:ext uri="{FF2B5EF4-FFF2-40B4-BE49-F238E27FC236}">
                <a16:creationId xmlns:a16="http://schemas.microsoft.com/office/drawing/2014/main" id="{FAE2C5BC-5104-4A0B-B966-DA4670972E26}"/>
              </a:ext>
            </a:extLst>
          </p:cNvPr>
          <p:cNvSpPr>
            <a:spLocks noGrp="1"/>
          </p:cNvSpPr>
          <p:nvPr>
            <p:ph idx="1"/>
          </p:nvPr>
        </p:nvSpPr>
        <p:spPr/>
        <p:txBody>
          <a:bodyPr>
            <a:normAutofit fontScale="92500" lnSpcReduction="20000"/>
          </a:bodyPr>
          <a:lstStyle/>
          <a:p>
            <a:r>
              <a:rPr lang="en-US" dirty="0"/>
              <a:t>Discussion on operation in cases where channel width is narrower than channel spacing - </a:t>
            </a:r>
          </a:p>
          <a:p>
            <a:pPr lvl="1"/>
            <a:r>
              <a:rPr lang="en-US" dirty="0"/>
              <a:t>Question – what work with the FCC would be needed to enable contiguous channel bonding and non-contiguous channel aggregation. </a:t>
            </a:r>
          </a:p>
          <a:p>
            <a:r>
              <a:rPr lang="en-US" dirty="0"/>
              <a:t>1.4 GHz bands, at least 2.5 MHz available, split geographically between B/ILT and Medical </a:t>
            </a:r>
          </a:p>
          <a:p>
            <a:endParaRPr lang="en-US" dirty="0"/>
          </a:p>
          <a:p>
            <a:r>
              <a:rPr lang="en-US" dirty="0"/>
              <a:t>Goal – to ensure the standard can support the diversity of spectrum in the USA and the world. </a:t>
            </a:r>
          </a:p>
          <a:p>
            <a:r>
              <a:rPr lang="en-US" dirty="0"/>
              <a:t>We need to create a master frequency and use case list</a:t>
            </a:r>
          </a:p>
          <a:p>
            <a:r>
              <a:rPr lang="en-US" dirty="0"/>
              <a:t>The group agrees that Document 55 will become the master file for frequencies. </a:t>
            </a:r>
          </a:p>
        </p:txBody>
      </p:sp>
      <p:sp>
        <p:nvSpPr>
          <p:cNvPr id="4" name="Date Placeholder 3">
            <a:extLst>
              <a:ext uri="{FF2B5EF4-FFF2-40B4-BE49-F238E27FC236}">
                <a16:creationId xmlns:a16="http://schemas.microsoft.com/office/drawing/2014/main" id="{EF7C2E6B-F1F5-4B43-9448-8DF59E21CC3F}"/>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56613AC6-DCF6-46E7-95F6-A0E2FDC883E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B8A2BF3-9A5C-4CC3-BADE-46BFC8D8656E}"/>
              </a:ext>
            </a:extLst>
          </p:cNvPr>
          <p:cNvSpPr>
            <a:spLocks noGrp="1"/>
          </p:cNvSpPr>
          <p:nvPr>
            <p:ph type="sldNum" sz="quarter" idx="12"/>
          </p:nvPr>
        </p:nvSpPr>
        <p:spPr/>
        <p:txBody>
          <a:bodyPr/>
          <a:lstStyle/>
          <a:p>
            <a:fld id="{07EF11DD-EAC9-418C-AFCF-9D5EFABD0DDC}" type="slidenum">
              <a:rPr lang="en-US" smtClean="0"/>
              <a:t>29</a:t>
            </a:fld>
            <a:endParaRPr lang="en-US"/>
          </a:p>
        </p:txBody>
      </p:sp>
    </p:spTree>
    <p:extLst>
      <p:ext uri="{BB962C8B-B14F-4D97-AF65-F5344CB8AC3E}">
        <p14:creationId xmlns:p14="http://schemas.microsoft.com/office/powerpoint/2010/main" val="4260167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July 2020</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Review of Use Cases: Frequency Band Layout</a:t>
            </a:r>
          </a:p>
          <a:p>
            <a:r>
              <a:rPr lang="en-US" dirty="0"/>
              <a:t>Development of System Requirements Document (SRD)</a:t>
            </a:r>
          </a:p>
          <a:p>
            <a:pPr lvl="1"/>
            <a:r>
              <a:rPr lang="en-US" dirty="0"/>
              <a:t>Discussion</a:t>
            </a:r>
          </a:p>
          <a:p>
            <a:r>
              <a:rPr lang="en-US" dirty="0"/>
              <a:t>Project Timeline</a:t>
            </a:r>
          </a:p>
          <a:p>
            <a:r>
              <a:rPr lang="en-US" dirty="0"/>
              <a:t>Teleconference Scheduling</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dirty="0"/>
              <a:t>July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dirty="0"/>
              <a:t>July 2020</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dirty="0"/>
              <a:t>July 2020</a:t>
            </a: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dirty="0"/>
              <a:t>July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dirty="0"/>
              <a:t>July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7240</TotalTime>
  <Words>2275</Words>
  <Application>Microsoft Office PowerPoint</Application>
  <PresentationFormat>Widescreen</PresentationFormat>
  <Paragraphs>344</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Helvetica</vt:lpstr>
      <vt:lpstr>Times New Roman</vt:lpstr>
      <vt:lpstr>Custom Design</vt:lpstr>
      <vt:lpstr>PowerPoint Presentation</vt:lpstr>
      <vt:lpstr>WebEx</vt:lpstr>
      <vt:lpstr>TG16t Agenda  July 2020</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Attendance Recording for July Electronic Plenary</vt:lpstr>
      <vt:lpstr>Call for Contributions – Updated July 13, 2020</vt:lpstr>
      <vt:lpstr>Review of Use Cases &amp; Frequency Band Layout</vt:lpstr>
      <vt:lpstr>Development of the SRD</vt:lpstr>
      <vt:lpstr>Motion on PAR Modification</vt:lpstr>
      <vt:lpstr>WG Motion</vt:lpstr>
      <vt:lpstr>Discussion and development of SRD</vt:lpstr>
      <vt:lpstr>Revised Project Timeline</vt:lpstr>
      <vt:lpstr>Teleconference Planning</vt:lpstr>
      <vt:lpstr>Upcoming Sessions</vt:lpstr>
      <vt:lpstr>Closing</vt:lpstr>
      <vt:lpstr>Backup / Reference</vt:lpstr>
      <vt:lpstr>Reference material</vt:lpstr>
      <vt:lpstr>Discussion Notes and Action Items 4/9</vt:lpstr>
      <vt:lpstr>Notes and actions 4/30</vt:lpstr>
      <vt:lpstr>Notes and Actions June 4, 2020</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170</cp:revision>
  <cp:lastPrinted>1998-02-10T13:28:06Z</cp:lastPrinted>
  <dcterms:created xsi:type="dcterms:W3CDTF">2020-01-06T16:34:14Z</dcterms:created>
  <dcterms:modified xsi:type="dcterms:W3CDTF">2020-07-17T15:01:53Z</dcterms:modified>
</cp:coreProperties>
</file>