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32"/>
  </p:notesMasterIdLst>
  <p:handoutMasterIdLst>
    <p:handoutMasterId r:id="rId33"/>
  </p:handoutMasterIdLst>
  <p:sldIdLst>
    <p:sldId id="259" r:id="rId2"/>
    <p:sldId id="987" r:id="rId3"/>
    <p:sldId id="938" r:id="rId4"/>
    <p:sldId id="963" r:id="rId5"/>
    <p:sldId id="260" r:id="rId6"/>
    <p:sldId id="261" r:id="rId7"/>
    <p:sldId id="262" r:id="rId8"/>
    <p:sldId id="263" r:id="rId9"/>
    <p:sldId id="283" r:id="rId10"/>
    <p:sldId id="284" r:id="rId11"/>
    <p:sldId id="287" r:id="rId12"/>
    <p:sldId id="944" r:id="rId13"/>
    <p:sldId id="289" r:id="rId14"/>
    <p:sldId id="986" r:id="rId15"/>
    <p:sldId id="950" r:id="rId16"/>
    <p:sldId id="982" r:id="rId17"/>
    <p:sldId id="958" r:id="rId18"/>
    <p:sldId id="258" r:id="rId19"/>
    <p:sldId id="981" r:id="rId20"/>
    <p:sldId id="988" r:id="rId21"/>
    <p:sldId id="984" r:id="rId22"/>
    <p:sldId id="256" r:id="rId23"/>
    <p:sldId id="965" r:id="rId24"/>
    <p:sldId id="314" r:id="rId25"/>
    <p:sldId id="985" r:id="rId26"/>
    <p:sldId id="983" r:id="rId27"/>
    <p:sldId id="964" r:id="rId28"/>
    <p:sldId id="966" r:id="rId29"/>
    <p:sldId id="967" r:id="rId30"/>
    <p:sldId id="980" r:id="rId31"/>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98" d="100"/>
          <a:sy n="98" d="100"/>
        </p:scale>
        <p:origin x="96" y="70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FD40FC0-BB8D-47F7-81C9-998ABA62B4E3}"/>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977E85-B68D-4DD8-8830-221F4F4C0486}"/>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D91A8-90F8-4773-A9B5-E3CCA95B9B86}"/>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July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5AE263-6C89-4205-A97D-779C2B39E565}"/>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A31211-A1FB-4E00-80BA-F24A0313469F}"/>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0381AB-3390-48B3-938D-5C8861315694}"/>
              </a:ext>
            </a:extLst>
          </p:cNvPr>
          <p:cNvSpPr>
            <a:spLocks noGrp="1"/>
          </p:cNvSpPr>
          <p:nvPr>
            <p:ph type="dt" sz="half" idx="10"/>
          </p:nvPr>
        </p:nvSpPr>
        <p:spPr/>
        <p:txBody>
          <a:bodyPr/>
          <a:lstStyle/>
          <a:p>
            <a:r>
              <a:rPr lang="en-US" dirty="0"/>
              <a:t>July 2020</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A03ED4-0F41-46B9-99AE-718842CFBB98}"/>
              </a:ext>
            </a:extLst>
          </p:cNvPr>
          <p:cNvSpPr>
            <a:spLocks noGrp="1"/>
          </p:cNvSpPr>
          <p:nvPr>
            <p:ph type="dt" sz="half" idx="10"/>
          </p:nvPr>
        </p:nvSpPr>
        <p:spPr/>
        <p:txBody>
          <a:bodyPr/>
          <a:lstStyle/>
          <a:p>
            <a:r>
              <a:rPr lang="en-US" dirty="0"/>
              <a:t>July 2020</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9F483AAC-4D4A-41EC-86D4-7FDD1CA77A77}"/>
              </a:ext>
            </a:extLst>
          </p:cNvPr>
          <p:cNvSpPr>
            <a:spLocks noGrp="1"/>
          </p:cNvSpPr>
          <p:nvPr>
            <p:ph type="dt" sz="half" idx="10"/>
          </p:nvPr>
        </p:nvSpPr>
        <p:spPr/>
        <p:txBody>
          <a:bodyPr/>
          <a:lstStyle/>
          <a:p>
            <a:r>
              <a:rPr lang="en-US" dirty="0"/>
              <a:t>July 2020</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A02BC-FC8B-4DB1-B232-2B6CE5E3B40C}"/>
              </a:ext>
            </a:extLst>
          </p:cNvPr>
          <p:cNvSpPr>
            <a:spLocks noGrp="1"/>
          </p:cNvSpPr>
          <p:nvPr>
            <p:ph type="dt" sz="half" idx="10"/>
          </p:nvPr>
        </p:nvSpPr>
        <p:spPr/>
        <p:txBody>
          <a:bodyPr/>
          <a:lstStyle/>
          <a:p>
            <a:r>
              <a:rPr lang="en-US" dirty="0"/>
              <a:t>July 2020</a:t>
            </a:r>
          </a:p>
        </p:txBody>
      </p:sp>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602403-EC61-4326-B507-8640F970103B}"/>
              </a:ext>
            </a:extLst>
          </p:cNvPr>
          <p:cNvSpPr>
            <a:spLocks noGrp="1"/>
          </p:cNvSpPr>
          <p:nvPr>
            <p:ph type="dt" sz="half" idx="10"/>
          </p:nvPr>
        </p:nvSpPr>
        <p:spPr/>
        <p:txBody>
          <a:bodyPr/>
          <a:lstStyle/>
          <a:p>
            <a:r>
              <a:rPr lang="en-US" dirty="0"/>
              <a:t>July 2020</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E5381D-4E56-47DB-B547-674A4025B89B}"/>
              </a:ext>
            </a:extLst>
          </p:cNvPr>
          <p:cNvSpPr>
            <a:spLocks noGrp="1"/>
          </p:cNvSpPr>
          <p:nvPr>
            <p:ph type="dt" sz="half" idx="10"/>
          </p:nvPr>
        </p:nvSpPr>
        <p:spPr/>
        <p:txBody>
          <a:bodyPr/>
          <a:lstStyle/>
          <a:p>
            <a:r>
              <a:rPr lang="en-US" dirty="0"/>
              <a:t>July 2020</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July 2020</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doc.:IEEE802.15-20-0181r2</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grouper.ieee.org/groups/802/15/calendar.html" TargetMode="External"/><Relationship Id="rId2" Type="http://schemas.openxmlformats.org/officeDocument/2006/relationships/hyperlink" Target="https://imat.ieee.org/sp7200043/attendance-log?p=3034200005&amp;t=47600043"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5/dcn/20/15-20-0079-03-016t-task-group-16t-call-for-contributions.docx" TargetMode="External"/><Relationship Id="rId3" Type="http://schemas.openxmlformats.org/officeDocument/2006/relationships/hyperlink" Target="https://mentor.ieee.org/802.15/dcn/20/15-20-0182-00-016t" TargetMode="External"/><Relationship Id="rId7" Type="http://schemas.openxmlformats.org/officeDocument/2006/relationships/hyperlink" Target="mailto:tim.godfrey@ieee.org" TargetMode="External"/><Relationship Id="rId2" Type="http://schemas.openxmlformats.org/officeDocument/2006/relationships/hyperlink" Target="https://mentor.ieee.org/802.15/dcn/20/15-20-0071-00-016t-802-16t-use-case-spreadsheet.xlsx" TargetMode="External"/><Relationship Id="rId1" Type="http://schemas.openxmlformats.org/officeDocument/2006/relationships/slideLayout" Target="../slideLayouts/slideLayout2.xml"/><Relationship Id="rId6" Type="http://schemas.openxmlformats.org/officeDocument/2006/relationships/hyperlink" Target="https://mentor.ieee.org/802.15" TargetMode="External"/><Relationship Id="rId5" Type="http://schemas.openxmlformats.org/officeDocument/2006/relationships/hyperlink" Target="http://grouper.ieee.org/groups/802/15/calendar.html" TargetMode="External"/><Relationship Id="rId4" Type="http://schemas.openxmlformats.org/officeDocument/2006/relationships/hyperlink" Target="http://grouper.ieee.org/groups/802/15/pub/Subscribe.html"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5/dcn/20/15-20-0055-03-016t-frequency-band-layout.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20/15-20-0182-00-016t-system-requirements-document-srd-outline-for-16t.docx" TargetMode="External"/><Relationship Id="rId2" Type="http://schemas.openxmlformats.org/officeDocument/2006/relationships/hyperlink" Target="https://mentor.ieee.org/802.15/dcn/20/15-20-0079-03-016t-task-group-16t-call-for-contributions.docx" TargetMode="External"/><Relationship Id="rId1" Type="http://schemas.openxmlformats.org/officeDocument/2006/relationships/slideLayout" Target="../slideLayouts/slideLayout2.xml"/><Relationship Id="rId4" Type="http://schemas.openxmlformats.org/officeDocument/2006/relationships/hyperlink" Target="https://mentor.ieee.org/802.15/dcn/20/15-20-0050-01-016t-propose-high-level-system-requirements.ppt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sip:1619903505@epri.webex.com" TargetMode="External"/><Relationship Id="rId2" Type="http://schemas.openxmlformats.org/officeDocument/2006/relationships/hyperlink" Target="https://epri.webex.com/epri/j.php?MTID=m6b7a96b9d66bc5db11ca32b70e61a1f6"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905437b8a28291d6888be460d9c88460" TargetMode="External"/><Relationship Id="rId4" Type="http://schemas.openxmlformats.org/officeDocument/2006/relationships/hyperlink" Target="https://epri.webex.com/epri/j.php?MTID=me19058fd91e49634abcffbede179f5d1"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24/dcn/19/24-19-0030-00-0000-licensed-narrowband-amendment-csd.docx" TargetMode="External"/><Relationship Id="rId2" Type="http://schemas.openxmlformats.org/officeDocument/2006/relationships/hyperlink" Target="https://mentor.ieee.org/802.15/dcn/20/15-20-0196-00-016t-licensed-narrowband-amendment-par.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5/dcn/20/15-20-0055-03-016t-frequency-band-layout.xlsx" TargetMode="External"/><Relationship Id="rId2" Type="http://schemas.openxmlformats.org/officeDocument/2006/relationships/hyperlink" Target="https://mentor.ieee.org/802.15/dcn/20/15-20-0182-01-016t-system-requirements-document-srd-outline-for-16t.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5/dcn/20/15-20-0069-01-016t-march-2020-tg16t-meeting-presentation.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10"/>
          </p:nvPr>
        </p:nvSpPr>
        <p:spPr/>
        <p:txBody>
          <a:bodyPr/>
          <a:lstStyle/>
          <a:p>
            <a:r>
              <a:rPr lang="en-US" altLang="en-US" dirty="0"/>
              <a:t>July 2020</a:t>
            </a:r>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16t Electronic Plenary – July 16, 2020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2020-07-13</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6" name="Footer Placeholder 5"/>
          <p:cNvSpPr>
            <a:spLocks noGrp="1"/>
          </p:cNvSpPr>
          <p:nvPr>
            <p:ph type="ftr" idx="4294967295"/>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5" name="Date Placeholder 4"/>
          <p:cNvSpPr>
            <a:spLocks noGrp="1"/>
          </p:cNvSpPr>
          <p:nvPr>
            <p:ph type="dt" idx="4294967295"/>
          </p:nvPr>
        </p:nvSpPr>
        <p:spPr bwMode="auto">
          <a:xfrm>
            <a:off x="0" y="6491288"/>
            <a:ext cx="250031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ctr"/>
            <a:r>
              <a:rPr lang="en-US" dirty="0"/>
              <a:t>July 2020</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sz="half"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2020</a:t>
            </a:r>
            <a:endParaRPr lang="en-GB" dirty="0"/>
          </a:p>
        </p:txBody>
      </p:sp>
      <p:sp>
        <p:nvSpPr>
          <p:cNvPr id="5" name="Footer Placeholder 4"/>
          <p:cNvSpPr>
            <a:spLocks noGrp="1"/>
          </p:cNvSpPr>
          <p:nvPr>
            <p:ph type="ftr" sz="quarte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D5535-AC85-451E-96C3-45BB52A3372D}"/>
              </a:ext>
            </a:extLst>
          </p:cNvPr>
          <p:cNvSpPr>
            <a:spLocks noGrp="1"/>
          </p:cNvSpPr>
          <p:nvPr>
            <p:ph type="title"/>
          </p:nvPr>
        </p:nvSpPr>
        <p:spPr/>
        <p:txBody>
          <a:bodyPr>
            <a:normAutofit fontScale="90000"/>
          </a:bodyPr>
          <a:lstStyle/>
          <a:p>
            <a:r>
              <a:rPr lang="en-US" dirty="0"/>
              <a:t>Attendance Recording for July Electronic Plenary</a:t>
            </a:r>
          </a:p>
        </p:txBody>
      </p:sp>
      <p:sp>
        <p:nvSpPr>
          <p:cNvPr id="3" name="Content Placeholder 2">
            <a:extLst>
              <a:ext uri="{FF2B5EF4-FFF2-40B4-BE49-F238E27FC236}">
                <a16:creationId xmlns:a16="http://schemas.microsoft.com/office/drawing/2014/main" id="{CC2AF878-C98E-4C3E-9EC1-12AA53776521}"/>
              </a:ext>
            </a:extLst>
          </p:cNvPr>
          <p:cNvSpPr>
            <a:spLocks noGrp="1"/>
          </p:cNvSpPr>
          <p:nvPr>
            <p:ph idx="1"/>
          </p:nvPr>
        </p:nvSpPr>
        <p:spPr/>
        <p:txBody>
          <a:bodyPr/>
          <a:lstStyle/>
          <a:p>
            <a:r>
              <a:rPr lang="en-US" dirty="0"/>
              <a:t>802.15 Attendance is being recorded on IMAT for this plenary week.</a:t>
            </a:r>
          </a:p>
          <a:p>
            <a:pPr lvl="1"/>
            <a:r>
              <a:rPr lang="en-US" dirty="0">
                <a:hlinkClick r:id="rId2"/>
              </a:rPr>
              <a:t>https://imat.ieee.org/sp7200043/attendance-log?p=3034200005&amp;t=47600043</a:t>
            </a:r>
            <a:endParaRPr lang="en-US" dirty="0"/>
          </a:p>
          <a:p>
            <a:pPr lvl="1"/>
            <a:endParaRPr lang="en-US" dirty="0"/>
          </a:p>
          <a:p>
            <a:r>
              <a:rPr lang="en-US" dirty="0"/>
              <a:t>Signing in your attendance at </a:t>
            </a:r>
            <a:r>
              <a:rPr lang="en-US" b="1" dirty="0"/>
              <a:t>two sessions this week </a:t>
            </a:r>
            <a:r>
              <a:rPr lang="en-US" dirty="0"/>
              <a:t>is required to gain/maintain voting rights.</a:t>
            </a:r>
          </a:p>
          <a:p>
            <a:r>
              <a:rPr lang="en-US" dirty="0"/>
              <a:t>See IEEE 802.15 Calendar for meetings and WebEx information: </a:t>
            </a:r>
            <a:r>
              <a:rPr lang="en-US" dirty="0">
                <a:hlinkClick r:id="rId3"/>
              </a:rPr>
              <a:t>http://grouper.ieee.org/groups/802/15/calendar.html</a:t>
            </a:r>
            <a:endParaRPr lang="en-US" dirty="0"/>
          </a:p>
          <a:p>
            <a:r>
              <a:rPr lang="en-US" dirty="0"/>
              <a:t>802.15 closing plenary, Friday 7/17 at 7:30a Pacific, 10:30a Eastern</a:t>
            </a:r>
          </a:p>
          <a:p>
            <a:endParaRPr lang="en-US" dirty="0"/>
          </a:p>
          <a:p>
            <a:endParaRPr lang="en-US" dirty="0"/>
          </a:p>
        </p:txBody>
      </p:sp>
      <p:sp>
        <p:nvSpPr>
          <p:cNvPr id="4" name="Date Placeholder 3">
            <a:extLst>
              <a:ext uri="{FF2B5EF4-FFF2-40B4-BE49-F238E27FC236}">
                <a16:creationId xmlns:a16="http://schemas.microsoft.com/office/drawing/2014/main" id="{80B0ADBA-EA51-4BC2-AFF4-CA6A05595B70}"/>
              </a:ext>
            </a:extLst>
          </p:cNvPr>
          <p:cNvSpPr>
            <a:spLocks noGrp="1"/>
          </p:cNvSpPr>
          <p:nvPr>
            <p:ph type="dt" sz="half" idx="10"/>
          </p:nvPr>
        </p:nvSpPr>
        <p:spPr/>
        <p:txBody>
          <a:bodyPr/>
          <a:lstStyle/>
          <a:p>
            <a:r>
              <a:rPr lang="en-US"/>
              <a:t>July 2020</a:t>
            </a:r>
            <a:endParaRPr lang="en-US" dirty="0"/>
          </a:p>
        </p:txBody>
      </p:sp>
      <p:sp>
        <p:nvSpPr>
          <p:cNvPr id="5" name="Footer Placeholder 4">
            <a:extLst>
              <a:ext uri="{FF2B5EF4-FFF2-40B4-BE49-F238E27FC236}">
                <a16:creationId xmlns:a16="http://schemas.microsoft.com/office/drawing/2014/main" id="{6DF2BF2C-CE97-4232-B515-C41B9837A49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61E4B04-3980-4907-BE81-B2E22605C4A5}"/>
              </a:ext>
            </a:extLst>
          </p:cNvPr>
          <p:cNvSpPr>
            <a:spLocks noGrp="1"/>
          </p:cNvSpPr>
          <p:nvPr>
            <p:ph type="sldNum" sz="quarter" idx="12"/>
          </p:nvPr>
        </p:nvSpPr>
        <p:spPr/>
        <p:txBody>
          <a:bodyPr/>
          <a:lstStyle/>
          <a:p>
            <a:fld id="{07EF11DD-EAC9-418C-AFCF-9D5EFABD0DDC}" type="slidenum">
              <a:rPr lang="en-US" smtClean="0"/>
              <a:t>14</a:t>
            </a:fld>
            <a:endParaRPr lang="en-US"/>
          </a:p>
        </p:txBody>
      </p:sp>
    </p:spTree>
    <p:extLst>
      <p:ext uri="{BB962C8B-B14F-4D97-AF65-F5344CB8AC3E}">
        <p14:creationId xmlns:p14="http://schemas.microsoft.com/office/powerpoint/2010/main" val="2323718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July 13,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550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endParaRPr lang="en-US" dirty="0"/>
          </a:p>
          <a:p>
            <a:r>
              <a:rPr lang="en-US" dirty="0"/>
              <a:t>This Call for Contributions solicits input documentation toward the development the amendment. </a:t>
            </a:r>
          </a:p>
          <a:p>
            <a:r>
              <a:rPr lang="en-US" dirty="0"/>
              <a:t>Contributions are sought on the following topics;</a:t>
            </a:r>
          </a:p>
          <a:p>
            <a:pPr lvl="1"/>
            <a:r>
              <a:rPr lang="en-US" dirty="0"/>
              <a:t>Presentations on use cases, scenarios, and applications: Please use document </a:t>
            </a:r>
            <a:r>
              <a:rPr lang="en-US" dirty="0">
                <a:hlinkClick r:id="rId2"/>
              </a:rPr>
              <a:t>IEEE 802.15-20-0070r0 </a:t>
            </a:r>
            <a:r>
              <a:rPr lang="en-US" dirty="0"/>
              <a:t>as a template to describe your use cases.</a:t>
            </a:r>
          </a:p>
          <a:p>
            <a:pPr lvl="1"/>
            <a:r>
              <a:rPr lang="en-US" dirty="0"/>
              <a:t>Contributions toward the System Requirements Document: Please structure text contributions per the outline posted as </a:t>
            </a:r>
            <a:r>
              <a:rPr lang="en-US" dirty="0">
                <a:hlinkClick r:id="rId3"/>
              </a:rPr>
              <a:t>IEEE 802.15-20-0182r0</a:t>
            </a:r>
            <a:endParaRPr lang="en-US" dirty="0"/>
          </a:p>
          <a:p>
            <a:r>
              <a:rPr lang="en-US" dirty="0"/>
              <a:t> </a:t>
            </a:r>
          </a:p>
          <a:p>
            <a:r>
              <a:rPr lang="en-US" dirty="0"/>
              <a:t>The Task Group is meeting virtually. Meetings and teleconferences are announced on the </a:t>
            </a:r>
            <a:r>
              <a:rPr lang="en-US" u="sng" dirty="0">
                <a:hlinkClick r:id="rId4"/>
              </a:rPr>
              <a:t>TG16t reflector</a:t>
            </a:r>
            <a:r>
              <a:rPr lang="en-US" dirty="0"/>
              <a:t> and the </a:t>
            </a:r>
            <a:r>
              <a:rPr lang="en-US" u="sng" dirty="0">
                <a:hlinkClick r:id="rId5"/>
              </a:rPr>
              <a:t>802.15 calendar</a:t>
            </a:r>
            <a:r>
              <a:rPr lang="en-US" dirty="0"/>
              <a:t>.</a:t>
            </a:r>
          </a:p>
          <a:p>
            <a:r>
              <a:rPr lang="en-US" dirty="0"/>
              <a:t>This call for contributions will remain open until (at least) the November 2020 electronic plenary meeting. </a:t>
            </a:r>
          </a:p>
          <a:p>
            <a:endParaRPr lang="en-US" dirty="0"/>
          </a:p>
          <a:p>
            <a:r>
              <a:rPr lang="en-US" dirty="0"/>
              <a:t>Documents should be uploaded to </a:t>
            </a:r>
            <a:r>
              <a:rPr lang="en-US" dirty="0">
                <a:hlinkClick r:id="rId6"/>
              </a:rPr>
              <a:t>https://mentor.ieee.org/802.15</a:t>
            </a:r>
            <a:r>
              <a:rPr lang="en-US" dirty="0"/>
              <a:t>, to the </a:t>
            </a:r>
            <a:r>
              <a:rPr lang="en-US" b="1" dirty="0"/>
              <a:t>TG16t</a:t>
            </a:r>
            <a:r>
              <a:rPr lang="en-US" dirty="0"/>
              <a:t> task group.</a:t>
            </a:r>
          </a:p>
          <a:p>
            <a:r>
              <a:rPr lang="en-US" dirty="0"/>
              <a:t>For more information contact the TG16t chair Tim Godfrey </a:t>
            </a:r>
            <a:r>
              <a:rPr lang="en-US" dirty="0">
                <a:hlinkClick r:id="rId7"/>
              </a:rPr>
              <a:t>tim.godfrey@ieee.org</a:t>
            </a:r>
            <a:endParaRPr lang="en-US" dirty="0"/>
          </a:p>
          <a:p>
            <a:r>
              <a:rPr lang="en-US" dirty="0"/>
              <a:t>This Call for Contributions is available as document </a:t>
            </a:r>
            <a:r>
              <a:rPr lang="en-US" dirty="0">
                <a:hlinkClick r:id="rId8"/>
              </a:rPr>
              <a:t>IEEE 802.15-20-0079r3</a:t>
            </a:r>
            <a:endParaRPr lang="en-US" dirty="0"/>
          </a:p>
          <a:p>
            <a:endParaRPr lang="en-US" dirty="0"/>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15</a:t>
            </a:fld>
            <a:endParaRPr lang="en-US"/>
          </a:p>
        </p:txBody>
      </p:sp>
      <p:sp>
        <p:nvSpPr>
          <p:cNvPr id="7" name="TextBox 6">
            <a:extLst>
              <a:ext uri="{FF2B5EF4-FFF2-40B4-BE49-F238E27FC236}">
                <a16:creationId xmlns:a16="http://schemas.microsoft.com/office/drawing/2014/main" id="{82C80BA8-6A62-4194-A2F5-AC3521921B78}"/>
              </a:ext>
            </a:extLst>
          </p:cNvPr>
          <p:cNvSpPr txBox="1"/>
          <p:nvPr/>
        </p:nvSpPr>
        <p:spPr>
          <a:xfrm>
            <a:off x="8943474" y="5818743"/>
            <a:ext cx="2862515" cy="369332"/>
          </a:xfrm>
          <a:prstGeom prst="rect">
            <a:avLst/>
          </a:prstGeom>
          <a:noFill/>
        </p:spPr>
        <p:txBody>
          <a:bodyPr wrap="none" rtlCol="0">
            <a:spAutoFit/>
          </a:bodyPr>
          <a:lstStyle/>
          <a:p>
            <a:r>
              <a:rPr lang="en-US" dirty="0">
                <a:highlight>
                  <a:srgbClr val="00FF00"/>
                </a:highlight>
                <a:hlinkClick r:id="rId8"/>
              </a:rPr>
              <a:t>Updated CFC Document Link</a:t>
            </a:r>
            <a:endParaRPr lang="en-US" dirty="0">
              <a:highlight>
                <a:srgbClr val="00FF00"/>
              </a:highlight>
            </a:endParaRPr>
          </a:p>
        </p:txBody>
      </p:sp>
    </p:spTree>
    <p:extLst>
      <p:ext uri="{BB962C8B-B14F-4D97-AF65-F5344CB8AC3E}">
        <p14:creationId xmlns:p14="http://schemas.microsoft.com/office/powerpoint/2010/main" val="4142447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29DB0-E5FD-450E-9A88-BD42347B7A0E}"/>
              </a:ext>
            </a:extLst>
          </p:cNvPr>
          <p:cNvSpPr>
            <a:spLocks noGrp="1"/>
          </p:cNvSpPr>
          <p:nvPr>
            <p:ph type="title"/>
          </p:nvPr>
        </p:nvSpPr>
        <p:spPr/>
        <p:txBody>
          <a:bodyPr/>
          <a:lstStyle/>
          <a:p>
            <a:r>
              <a:rPr lang="en-US" dirty="0"/>
              <a:t>Review of Use Cases: Frequency Band Layout</a:t>
            </a:r>
          </a:p>
        </p:txBody>
      </p:sp>
      <p:sp>
        <p:nvSpPr>
          <p:cNvPr id="3" name="Content Placeholder 2">
            <a:extLst>
              <a:ext uri="{FF2B5EF4-FFF2-40B4-BE49-F238E27FC236}">
                <a16:creationId xmlns:a16="http://schemas.microsoft.com/office/drawing/2014/main" id="{FFA75076-53A5-4D4C-9CE2-31ADA9F88D58}"/>
              </a:ext>
            </a:extLst>
          </p:cNvPr>
          <p:cNvSpPr>
            <a:spLocks noGrp="1"/>
          </p:cNvSpPr>
          <p:nvPr>
            <p:ph idx="1"/>
          </p:nvPr>
        </p:nvSpPr>
        <p:spPr/>
        <p:txBody>
          <a:bodyPr/>
          <a:lstStyle/>
          <a:p>
            <a:r>
              <a:rPr lang="en-US" dirty="0">
                <a:hlinkClick r:id="rId2"/>
              </a:rPr>
              <a:t>Document IEEE802.15-20-0055r3</a:t>
            </a:r>
            <a:endParaRPr lang="en-US" dirty="0"/>
          </a:p>
          <a:p>
            <a:endParaRPr lang="en-US" dirty="0"/>
          </a:p>
          <a:p>
            <a:r>
              <a:rPr lang="en-US" dirty="0"/>
              <a:t>Consider this mostly complete. </a:t>
            </a:r>
          </a:p>
          <a:p>
            <a:endParaRPr lang="en-US" dirty="0"/>
          </a:p>
          <a:p>
            <a:r>
              <a:rPr lang="en-US" dirty="0"/>
              <a:t>Discussion on applicability of HF as a fallback. </a:t>
            </a:r>
          </a:p>
          <a:p>
            <a:endParaRPr lang="en-US" dirty="0"/>
          </a:p>
          <a:p>
            <a:endParaRPr lang="en-US" dirty="0"/>
          </a:p>
        </p:txBody>
      </p:sp>
      <p:sp>
        <p:nvSpPr>
          <p:cNvPr id="4" name="Date Placeholder 3">
            <a:extLst>
              <a:ext uri="{FF2B5EF4-FFF2-40B4-BE49-F238E27FC236}">
                <a16:creationId xmlns:a16="http://schemas.microsoft.com/office/drawing/2014/main" id="{D8C59BC6-4C38-4C90-B8EA-71C70550AE1D}"/>
              </a:ext>
            </a:extLst>
          </p:cNvPr>
          <p:cNvSpPr>
            <a:spLocks noGrp="1"/>
          </p:cNvSpPr>
          <p:nvPr>
            <p:ph type="dt" sz="half" idx="10"/>
          </p:nvPr>
        </p:nvSpPr>
        <p:spPr/>
        <p:txBody>
          <a:bodyPr/>
          <a:lstStyle/>
          <a:p>
            <a:r>
              <a:rPr lang="en-US"/>
              <a:t>July 2020</a:t>
            </a:r>
            <a:endParaRPr lang="en-US" dirty="0"/>
          </a:p>
        </p:txBody>
      </p:sp>
      <p:sp>
        <p:nvSpPr>
          <p:cNvPr id="5" name="Footer Placeholder 4">
            <a:extLst>
              <a:ext uri="{FF2B5EF4-FFF2-40B4-BE49-F238E27FC236}">
                <a16:creationId xmlns:a16="http://schemas.microsoft.com/office/drawing/2014/main" id="{FCA6AA5E-D4E6-4B4C-8A81-B60007EEC9B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019E7F-A3A5-4C66-B14B-F8A8BECEA320}"/>
              </a:ext>
            </a:extLst>
          </p:cNvPr>
          <p:cNvSpPr>
            <a:spLocks noGrp="1"/>
          </p:cNvSpPr>
          <p:nvPr>
            <p:ph type="sldNum" sz="quarter" idx="12"/>
          </p:nvPr>
        </p:nvSpPr>
        <p:spPr/>
        <p:txBody>
          <a:bodyPr/>
          <a:lstStyle/>
          <a:p>
            <a:fld id="{07EF11DD-EAC9-418C-AFCF-9D5EFABD0DDC}" type="slidenum">
              <a:rPr lang="en-US" smtClean="0"/>
              <a:t>16</a:t>
            </a:fld>
            <a:endParaRPr lang="en-US"/>
          </a:p>
        </p:txBody>
      </p:sp>
    </p:spTree>
    <p:extLst>
      <p:ext uri="{BB962C8B-B14F-4D97-AF65-F5344CB8AC3E}">
        <p14:creationId xmlns:p14="http://schemas.microsoft.com/office/powerpoint/2010/main" val="3743276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B5ED9-F8E8-40CB-9CFC-3FAE50E3F476}"/>
              </a:ext>
            </a:extLst>
          </p:cNvPr>
          <p:cNvSpPr>
            <a:spLocks noGrp="1"/>
          </p:cNvSpPr>
          <p:nvPr>
            <p:ph type="title"/>
          </p:nvPr>
        </p:nvSpPr>
        <p:spPr/>
        <p:txBody>
          <a:bodyPr/>
          <a:lstStyle/>
          <a:p>
            <a:r>
              <a:rPr lang="en-US" dirty="0"/>
              <a:t>Scheduling of Presentations</a:t>
            </a:r>
          </a:p>
        </p:txBody>
      </p:sp>
      <p:sp>
        <p:nvSpPr>
          <p:cNvPr id="3" name="Content Placeholder 2">
            <a:extLst>
              <a:ext uri="{FF2B5EF4-FFF2-40B4-BE49-F238E27FC236}">
                <a16:creationId xmlns:a16="http://schemas.microsoft.com/office/drawing/2014/main" id="{24E667BE-B2EF-4A38-8217-712F666ABFA7}"/>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9488F5DD-E615-434A-BBC2-F8E8D8573D44}"/>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58160F2B-9610-4257-97D1-C91CE0EC7C7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CE97FBF-E095-473A-B299-A54BEE727804}"/>
              </a:ext>
            </a:extLst>
          </p:cNvPr>
          <p:cNvSpPr>
            <a:spLocks noGrp="1"/>
          </p:cNvSpPr>
          <p:nvPr>
            <p:ph type="sldNum" sz="quarter" idx="12"/>
          </p:nvPr>
        </p:nvSpPr>
        <p:spPr/>
        <p:txBody>
          <a:bodyPr/>
          <a:lstStyle/>
          <a:p>
            <a:fld id="{07EF11DD-EAC9-418C-AFCF-9D5EFABD0DDC}" type="slidenum">
              <a:rPr lang="en-US" smtClean="0"/>
              <a:pPr/>
              <a:t>17</a:t>
            </a:fld>
            <a:endParaRPr lang="en-US"/>
          </a:p>
        </p:txBody>
      </p:sp>
    </p:spTree>
    <p:extLst>
      <p:ext uri="{BB962C8B-B14F-4D97-AF65-F5344CB8AC3E}">
        <p14:creationId xmlns:p14="http://schemas.microsoft.com/office/powerpoint/2010/main" val="1161405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5A3D7E2-3938-4461-BDE0-C954F926E746}"/>
              </a:ext>
            </a:extLst>
          </p:cNvPr>
          <p:cNvSpPr>
            <a:spLocks noGrp="1"/>
          </p:cNvSpPr>
          <p:nvPr>
            <p:ph type="ctrTitle"/>
          </p:nvPr>
        </p:nvSpPr>
        <p:spPr/>
        <p:txBody>
          <a:bodyPr/>
          <a:lstStyle/>
          <a:p>
            <a:r>
              <a:rPr lang="en-US" dirty="0"/>
              <a:t>Presentations</a:t>
            </a:r>
          </a:p>
        </p:txBody>
      </p:sp>
      <p:sp>
        <p:nvSpPr>
          <p:cNvPr id="9" name="Subtitle 8">
            <a:extLst>
              <a:ext uri="{FF2B5EF4-FFF2-40B4-BE49-F238E27FC236}">
                <a16:creationId xmlns:a16="http://schemas.microsoft.com/office/drawing/2014/main" id="{E22259C0-7E59-43BB-9991-E60455DEA1E5}"/>
              </a:ext>
            </a:extLst>
          </p:cNvPr>
          <p:cNvSpPr>
            <a:spLocks noGrp="1"/>
          </p:cNvSpPr>
          <p:nvPr>
            <p:ph type="subTitle" idx="1"/>
          </p:nvPr>
        </p:nvSpPr>
        <p:spPr/>
        <p:txBody>
          <a:bodyPr/>
          <a:lstStyle/>
          <a:p>
            <a:endParaRPr lang="en-US"/>
          </a:p>
        </p:txBody>
      </p:sp>
      <p:sp>
        <p:nvSpPr>
          <p:cNvPr id="4" name="Date Placeholder 3">
            <a:extLst>
              <a:ext uri="{FF2B5EF4-FFF2-40B4-BE49-F238E27FC236}">
                <a16:creationId xmlns:a16="http://schemas.microsoft.com/office/drawing/2014/main" id="{7D042F5B-408A-45AF-BEA9-6538FEB3A23C}"/>
              </a:ext>
            </a:extLst>
          </p:cNvPr>
          <p:cNvSpPr>
            <a:spLocks noGrp="1"/>
          </p:cNvSpPr>
          <p:nvPr>
            <p:ph type="dt" sz="half" idx="10"/>
          </p:nvPr>
        </p:nvSpPr>
        <p:spPr/>
        <p:txBody>
          <a:bodyPr/>
          <a:lstStyle/>
          <a:p>
            <a:r>
              <a:rPr lang="en-US" altLang="en-US" dirty="0"/>
              <a:t>July 2020</a:t>
            </a:r>
          </a:p>
        </p:txBody>
      </p:sp>
      <p:sp>
        <p:nvSpPr>
          <p:cNvPr id="5" name="Footer Placeholder 4">
            <a:extLst>
              <a:ext uri="{FF2B5EF4-FFF2-40B4-BE49-F238E27FC236}">
                <a16:creationId xmlns:a16="http://schemas.microsoft.com/office/drawing/2014/main" id="{0AAC1185-E7CB-45B0-B4B7-91638A395E15}"/>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389EDD39-1172-45E9-BA22-0093BE4978EF}"/>
              </a:ext>
            </a:extLst>
          </p:cNvPr>
          <p:cNvSpPr>
            <a:spLocks noGrp="1"/>
          </p:cNvSpPr>
          <p:nvPr>
            <p:ph type="sldNum" sz="quarter" idx="12"/>
          </p:nvPr>
        </p:nvSpPr>
        <p:spPr/>
        <p:txBody>
          <a:bodyPr/>
          <a:lstStyle/>
          <a:p>
            <a:r>
              <a:rPr lang="en-US" altLang="en-US"/>
              <a:t>Slide </a:t>
            </a:r>
            <a:fld id="{2B687277-1108-434F-8D99-8D4FEAC8F2EF}" type="slidenum">
              <a:rPr lang="en-US" altLang="en-US"/>
              <a:pPr/>
              <a:t>18</a:t>
            </a:fld>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lstStyle/>
          <a:p>
            <a:r>
              <a:rPr lang="en-US" dirty="0"/>
              <a:t>Create a new call for contributions for the SRD</a:t>
            </a:r>
          </a:p>
          <a:p>
            <a:pPr lvl="1"/>
            <a:r>
              <a:rPr lang="en-US" dirty="0"/>
              <a:t>Uploaded as </a:t>
            </a:r>
            <a:r>
              <a:rPr lang="en-US" dirty="0">
                <a:hlinkClick r:id="rId2"/>
              </a:rPr>
              <a:t>IEEE802.15-20-0079r3</a:t>
            </a:r>
            <a:endParaRPr lang="en-US" dirty="0"/>
          </a:p>
          <a:p>
            <a:endParaRPr lang="en-US" dirty="0"/>
          </a:p>
          <a:p>
            <a:r>
              <a:rPr lang="en-US" dirty="0"/>
              <a:t>Create an outline for SRD</a:t>
            </a:r>
          </a:p>
          <a:p>
            <a:pPr lvl="1"/>
            <a:r>
              <a:rPr lang="en-US" dirty="0"/>
              <a:t>Uploaded as </a:t>
            </a:r>
            <a:r>
              <a:rPr lang="en-US" dirty="0">
                <a:hlinkClick r:id="rId3"/>
              </a:rPr>
              <a:t>IEEE802.15-20-0182r0</a:t>
            </a:r>
            <a:endParaRPr lang="en-US" dirty="0"/>
          </a:p>
          <a:p>
            <a:pPr lvl="1"/>
            <a:r>
              <a:rPr lang="en-US" dirty="0"/>
              <a:t>Includes some content from document </a:t>
            </a:r>
            <a:r>
              <a:rPr lang="en-US" dirty="0">
                <a:hlinkClick r:id="rId4"/>
              </a:rPr>
              <a:t>IEEE 802.15-20-0015r1</a:t>
            </a:r>
            <a:r>
              <a:rPr lang="en-US" dirty="0"/>
              <a:t>  by Menashe Shahar</a:t>
            </a:r>
          </a:p>
          <a:p>
            <a:pPr lvl="1"/>
            <a:endParaRPr lang="en-US" dirty="0"/>
          </a:p>
        </p:txBody>
      </p:sp>
      <p:sp>
        <p:nvSpPr>
          <p:cNvPr id="4" name="Date Placeholder 3">
            <a:extLst>
              <a:ext uri="{FF2B5EF4-FFF2-40B4-BE49-F238E27FC236}">
                <a16:creationId xmlns:a16="http://schemas.microsoft.com/office/drawing/2014/main" id="{9F5ADC03-EABD-48E8-A9E8-61AEF1778ADF}"/>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p:txBody>
          <a:bodyPr/>
          <a:lstStyle/>
          <a:p>
            <a:fld id="{07EF11DD-EAC9-418C-AFCF-9D5EFABD0DDC}" type="slidenum">
              <a:rPr lang="en-US" smtClean="0"/>
              <a:t>19</a:t>
            </a:fld>
            <a:endParaRPr lang="en-US"/>
          </a:p>
        </p:txBody>
      </p:sp>
    </p:spTree>
    <p:extLst>
      <p:ext uri="{BB962C8B-B14F-4D97-AF65-F5344CB8AC3E}">
        <p14:creationId xmlns:p14="http://schemas.microsoft.com/office/powerpoint/2010/main" val="3207577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p:txBody>
          <a:bodyPr>
            <a:normAutofit fontScale="85000" lnSpcReduction="20000"/>
          </a:bodyPr>
          <a:lstStyle/>
          <a:p>
            <a:pPr marL="0" indent="0">
              <a:buNone/>
            </a:pPr>
            <a:r>
              <a:rPr lang="en-US" dirty="0"/>
              <a:t>  </a:t>
            </a:r>
            <a:br>
              <a:rPr lang="en-US" dirty="0"/>
            </a:br>
            <a:r>
              <a:rPr lang="en-US" sz="4200" u="sng" dirty="0">
                <a:hlinkClick r:id="rId2"/>
              </a:rPr>
              <a:t>Join WebEx meeting</a:t>
            </a:r>
            <a:r>
              <a:rPr lang="en-US" sz="4200" dirty="0"/>
              <a:t> </a:t>
            </a:r>
            <a:r>
              <a:rPr lang="en-US" dirty="0"/>
              <a:t>  </a:t>
            </a:r>
            <a:br>
              <a:rPr lang="en-US" dirty="0"/>
            </a:br>
            <a:endParaRPr lang="en-US" dirty="0"/>
          </a:p>
          <a:p>
            <a:pPr marL="0" indent="0">
              <a:buNone/>
            </a:pPr>
            <a:r>
              <a:rPr lang="en-US" dirty="0"/>
              <a:t>Meeting number: 161 990 3505  Meeting password: nAqMf2hzm58    </a:t>
            </a:r>
            <a:br>
              <a:rPr lang="en-US" dirty="0"/>
            </a:br>
            <a:br>
              <a:rPr lang="en-US" dirty="0"/>
            </a:br>
            <a:r>
              <a:rPr lang="en-US" dirty="0"/>
              <a:t>Join from a video conferencing system or application</a:t>
            </a:r>
            <a:br>
              <a:rPr lang="en-US" dirty="0"/>
            </a:br>
            <a:r>
              <a:rPr lang="en-US" dirty="0"/>
              <a:t>Dial </a:t>
            </a:r>
            <a:r>
              <a:rPr lang="en-US" u="sng" dirty="0">
                <a:hlinkClick r:id="rId3"/>
              </a:rPr>
              <a:t>1619903505@epri.webex.com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161 990 3505  </a:t>
            </a:r>
            <a:br>
              <a:rPr lang="en-US" dirty="0"/>
            </a:br>
            <a:r>
              <a:rPr lang="en-US" u="sng" dirty="0">
                <a:hlinkClick r:id="rId5"/>
              </a:rPr>
              <a:t>Global call-in numbers</a:t>
            </a:r>
            <a:r>
              <a:rPr lang="en-US" dirty="0"/>
              <a:t>  |  </a:t>
            </a:r>
            <a:r>
              <a:rPr lang="en-US" u="sng" dirty="0">
                <a:hlinkClick r:id="rId6"/>
              </a:rPr>
              <a:t>Toll-free calling restrictions</a:t>
            </a:r>
            <a:r>
              <a:rPr lang="en-US" dirty="0"/>
              <a:t>   </a:t>
            </a:r>
          </a:p>
        </p:txBody>
      </p:sp>
      <p:sp>
        <p:nvSpPr>
          <p:cNvPr id="2" name="Date Placeholder 1">
            <a:extLst>
              <a:ext uri="{FF2B5EF4-FFF2-40B4-BE49-F238E27FC236}">
                <a16:creationId xmlns:a16="http://schemas.microsoft.com/office/drawing/2014/main" id="{AFD7D879-0326-4FAE-8E10-6F582579692E}"/>
              </a:ext>
            </a:extLst>
          </p:cNvPr>
          <p:cNvSpPr>
            <a:spLocks noGrp="1"/>
          </p:cNvSpPr>
          <p:nvPr>
            <p:ph type="dt" sz="half" idx="10"/>
          </p:nvPr>
        </p:nvSpPr>
        <p:spPr/>
        <p:txBody>
          <a:bodyPr/>
          <a:lstStyle/>
          <a:p>
            <a:r>
              <a:rPr lang="en-US"/>
              <a:t>July 2020</a:t>
            </a:r>
            <a:endParaRPr lang="en-US" dirty="0"/>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E103145B-34DF-4766-806C-509701DD6268}"/>
              </a:ext>
            </a:extLst>
          </p:cNvPr>
          <p:cNvSpPr>
            <a:spLocks noGrp="1"/>
          </p:cNvSpPr>
          <p:nvPr>
            <p:ph type="sldNum" sz="quarter" idx="12"/>
          </p:nvPr>
        </p:nvSpPr>
        <p:spPr/>
        <p:txBody>
          <a:bodyPr/>
          <a:lstStyle/>
          <a:p>
            <a:fld id="{07EF11DD-EAC9-418C-AFCF-9D5EFABD0DDC}" type="slidenum">
              <a:rPr lang="en-US" smtClean="0"/>
              <a:t>2</a:t>
            </a:fld>
            <a:endParaRPr lang="en-US"/>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654D3-8E68-4E44-AC23-DC92E823789E}"/>
              </a:ext>
            </a:extLst>
          </p:cNvPr>
          <p:cNvSpPr>
            <a:spLocks noGrp="1"/>
          </p:cNvSpPr>
          <p:nvPr>
            <p:ph type="title"/>
          </p:nvPr>
        </p:nvSpPr>
        <p:spPr/>
        <p:txBody>
          <a:bodyPr/>
          <a:lstStyle/>
          <a:p>
            <a:r>
              <a:rPr lang="en-US" dirty="0"/>
              <a:t>Motion on PAR Modification</a:t>
            </a:r>
          </a:p>
        </p:txBody>
      </p:sp>
      <p:sp>
        <p:nvSpPr>
          <p:cNvPr id="3" name="Content Placeholder 2">
            <a:extLst>
              <a:ext uri="{FF2B5EF4-FFF2-40B4-BE49-F238E27FC236}">
                <a16:creationId xmlns:a16="http://schemas.microsoft.com/office/drawing/2014/main" id="{4F57F9CF-D82D-4ABC-854F-04E535EC9380}"/>
              </a:ext>
            </a:extLst>
          </p:cNvPr>
          <p:cNvSpPr>
            <a:spLocks noGrp="1"/>
          </p:cNvSpPr>
          <p:nvPr>
            <p:ph idx="1"/>
          </p:nvPr>
        </p:nvSpPr>
        <p:spPr/>
        <p:txBody>
          <a:bodyPr>
            <a:normAutofit fontScale="85000" lnSpcReduction="20000"/>
          </a:bodyPr>
          <a:lstStyle/>
          <a:p>
            <a:r>
              <a:rPr lang="en-US" dirty="0"/>
              <a:t>Move to amend the PAR of 802.15.16t to remove the limitation to TDD spectrum, based on the identification of bands and use cases requiring support of paired spectrum. </a:t>
            </a:r>
          </a:p>
          <a:p>
            <a:endParaRPr lang="en-US" dirty="0"/>
          </a:p>
          <a:p>
            <a:r>
              <a:rPr lang="en-US" dirty="0"/>
              <a:t>Move:  Guy Simpson</a:t>
            </a:r>
          </a:p>
          <a:p>
            <a:r>
              <a:rPr lang="en-US" dirty="0"/>
              <a:t>Second: Harry Bims</a:t>
            </a:r>
          </a:p>
          <a:p>
            <a:endParaRPr lang="en-US" dirty="0"/>
          </a:p>
          <a:p>
            <a:r>
              <a:rPr lang="en-US" dirty="0"/>
              <a:t>Approved with Unanimous Consent</a:t>
            </a:r>
          </a:p>
          <a:p>
            <a:endParaRPr lang="en-US" dirty="0"/>
          </a:p>
          <a:p>
            <a:r>
              <a:rPr lang="en-US" dirty="0"/>
              <a:t>Action to coordinate with Bob </a:t>
            </a:r>
            <a:r>
              <a:rPr lang="en-US" dirty="0" err="1"/>
              <a:t>Heile</a:t>
            </a:r>
            <a:r>
              <a:rPr lang="en-US" dirty="0"/>
              <a:t> to get on EC agenda for November</a:t>
            </a:r>
          </a:p>
          <a:p>
            <a:pPr lvl="1"/>
            <a:r>
              <a:rPr lang="en-US" dirty="0"/>
              <a:t>PAR with amended scope text strike out uploaded as </a:t>
            </a:r>
            <a:r>
              <a:rPr lang="en-US" dirty="0">
                <a:hlinkClick r:id="rId2"/>
              </a:rPr>
              <a:t>IEEE802.15-20-0196r0</a:t>
            </a:r>
            <a:endParaRPr lang="en-US" dirty="0"/>
          </a:p>
          <a:p>
            <a:pPr lvl="1"/>
            <a:r>
              <a:rPr lang="en-US" dirty="0">
                <a:hlinkClick r:id="rId3"/>
              </a:rPr>
              <a:t>CSD </a:t>
            </a:r>
            <a:r>
              <a:rPr lang="en-US" dirty="0"/>
              <a:t>is unchanged.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E429B083-3E0D-4104-996F-CAF81A6A4157}"/>
              </a:ext>
            </a:extLst>
          </p:cNvPr>
          <p:cNvSpPr>
            <a:spLocks noGrp="1"/>
          </p:cNvSpPr>
          <p:nvPr>
            <p:ph type="dt" sz="half" idx="10"/>
          </p:nvPr>
        </p:nvSpPr>
        <p:spPr/>
        <p:txBody>
          <a:bodyPr/>
          <a:lstStyle/>
          <a:p>
            <a:r>
              <a:rPr lang="en-US"/>
              <a:t>July 2020</a:t>
            </a:r>
            <a:endParaRPr lang="en-US" dirty="0"/>
          </a:p>
        </p:txBody>
      </p:sp>
      <p:sp>
        <p:nvSpPr>
          <p:cNvPr id="5" name="Footer Placeholder 4">
            <a:extLst>
              <a:ext uri="{FF2B5EF4-FFF2-40B4-BE49-F238E27FC236}">
                <a16:creationId xmlns:a16="http://schemas.microsoft.com/office/drawing/2014/main" id="{EC498DB1-1329-45DB-B3B5-16523371354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412196C-6468-4B08-AA27-C875F65330C0}"/>
              </a:ext>
            </a:extLst>
          </p:cNvPr>
          <p:cNvSpPr>
            <a:spLocks noGrp="1"/>
          </p:cNvSpPr>
          <p:nvPr>
            <p:ph type="sldNum" sz="quarter" idx="12"/>
          </p:nvPr>
        </p:nvSpPr>
        <p:spPr/>
        <p:txBody>
          <a:bodyPr/>
          <a:lstStyle/>
          <a:p>
            <a:fld id="{07EF11DD-EAC9-418C-AFCF-9D5EFABD0DDC}" type="slidenum">
              <a:rPr lang="en-US" smtClean="0"/>
              <a:t>20</a:t>
            </a:fld>
            <a:endParaRPr lang="en-US"/>
          </a:p>
        </p:txBody>
      </p:sp>
    </p:spTree>
    <p:extLst>
      <p:ext uri="{BB962C8B-B14F-4D97-AF65-F5344CB8AC3E}">
        <p14:creationId xmlns:p14="http://schemas.microsoft.com/office/powerpoint/2010/main" val="22537256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937D1-4C4C-47AC-B9CA-EB80BA83F7AD}"/>
              </a:ext>
            </a:extLst>
          </p:cNvPr>
          <p:cNvSpPr>
            <a:spLocks noGrp="1"/>
          </p:cNvSpPr>
          <p:nvPr>
            <p:ph type="title"/>
          </p:nvPr>
        </p:nvSpPr>
        <p:spPr/>
        <p:txBody>
          <a:bodyPr>
            <a:normAutofit/>
          </a:bodyPr>
          <a:lstStyle/>
          <a:p>
            <a:r>
              <a:rPr lang="en-US" dirty="0"/>
              <a:t>Discussion and development of SRD</a:t>
            </a:r>
          </a:p>
        </p:txBody>
      </p:sp>
      <p:sp>
        <p:nvSpPr>
          <p:cNvPr id="3" name="Content Placeholder 2">
            <a:extLst>
              <a:ext uri="{FF2B5EF4-FFF2-40B4-BE49-F238E27FC236}">
                <a16:creationId xmlns:a16="http://schemas.microsoft.com/office/drawing/2014/main" id="{222F44C8-DC57-4AFF-87B1-06987D31A8ED}"/>
              </a:ext>
            </a:extLst>
          </p:cNvPr>
          <p:cNvSpPr>
            <a:spLocks noGrp="1"/>
          </p:cNvSpPr>
          <p:nvPr>
            <p:ph idx="1"/>
          </p:nvPr>
        </p:nvSpPr>
        <p:spPr>
          <a:xfrm>
            <a:off x="838200" y="1744662"/>
            <a:ext cx="10515600" cy="4351338"/>
          </a:xfrm>
        </p:spPr>
        <p:txBody>
          <a:bodyPr>
            <a:normAutofit fontScale="92500" lnSpcReduction="20000"/>
          </a:bodyPr>
          <a:lstStyle/>
          <a:p>
            <a:r>
              <a:rPr lang="en-US" dirty="0"/>
              <a:t>Need text contributions for SRD sections. </a:t>
            </a:r>
          </a:p>
          <a:p>
            <a:r>
              <a:rPr lang="en-US" dirty="0"/>
              <a:t>Updated version after July 2020 meeting is </a:t>
            </a:r>
            <a:r>
              <a:rPr lang="en-US" dirty="0">
                <a:hlinkClick r:id="rId2"/>
              </a:rPr>
              <a:t>IEEE802.15-20-0182r1</a:t>
            </a:r>
            <a:endParaRPr lang="en-US" dirty="0"/>
          </a:p>
          <a:p>
            <a:pPr marL="457200" lvl="1" indent="0">
              <a:buNone/>
            </a:pPr>
            <a:r>
              <a:rPr lang="en-US" dirty="0"/>
              <a:t> </a:t>
            </a:r>
          </a:p>
          <a:p>
            <a:pPr lvl="1"/>
            <a:endParaRPr lang="en-US" dirty="0"/>
          </a:p>
          <a:p>
            <a:r>
              <a:rPr lang="en-US" dirty="0"/>
              <a:t>Need to merge the Use Case spreadsheets into a “final” version</a:t>
            </a:r>
          </a:p>
          <a:p>
            <a:pPr lvl="1"/>
            <a:r>
              <a:rPr lang="en-US" dirty="0"/>
              <a:t>Daoud Serang</a:t>
            </a:r>
          </a:p>
          <a:p>
            <a:endParaRPr lang="en-US" dirty="0"/>
          </a:p>
          <a:p>
            <a:r>
              <a:rPr lang="en-US" dirty="0"/>
              <a:t>Affirm document </a:t>
            </a:r>
            <a:r>
              <a:rPr lang="en-US" dirty="0">
                <a:hlinkClick r:id="rId3"/>
              </a:rPr>
              <a:t>IEEE802.15-20-0055r3</a:t>
            </a:r>
            <a:r>
              <a:rPr lang="en-US" dirty="0"/>
              <a:t> as final frequency band layout (can include additional contributions if needed)</a:t>
            </a:r>
          </a:p>
          <a:p>
            <a:endParaRPr lang="en-US" dirty="0"/>
          </a:p>
          <a:p>
            <a:r>
              <a:rPr lang="en-US" dirty="0"/>
              <a:t>Notes on editing for draft – Harry has developed a process to use Word for the draft. </a:t>
            </a:r>
          </a:p>
        </p:txBody>
      </p:sp>
      <p:sp>
        <p:nvSpPr>
          <p:cNvPr id="4" name="Date Placeholder 3">
            <a:extLst>
              <a:ext uri="{FF2B5EF4-FFF2-40B4-BE49-F238E27FC236}">
                <a16:creationId xmlns:a16="http://schemas.microsoft.com/office/drawing/2014/main" id="{8093F541-4CD3-4AF8-91B0-50808D9BDF94}"/>
              </a:ext>
            </a:extLst>
          </p:cNvPr>
          <p:cNvSpPr>
            <a:spLocks noGrp="1"/>
          </p:cNvSpPr>
          <p:nvPr>
            <p:ph type="dt" sz="half" idx="10"/>
          </p:nvPr>
        </p:nvSpPr>
        <p:spPr/>
        <p:txBody>
          <a:bodyPr/>
          <a:lstStyle/>
          <a:p>
            <a:r>
              <a:rPr lang="en-US"/>
              <a:t>July 2020</a:t>
            </a:r>
            <a:endParaRPr lang="en-US" dirty="0"/>
          </a:p>
        </p:txBody>
      </p:sp>
      <p:sp>
        <p:nvSpPr>
          <p:cNvPr id="5" name="Footer Placeholder 4">
            <a:extLst>
              <a:ext uri="{FF2B5EF4-FFF2-40B4-BE49-F238E27FC236}">
                <a16:creationId xmlns:a16="http://schemas.microsoft.com/office/drawing/2014/main" id="{B2C6138C-7362-4AB1-9A3E-0E112A71710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BF2785A-C8B9-427E-A0E0-3F5871FA1564}"/>
              </a:ext>
            </a:extLst>
          </p:cNvPr>
          <p:cNvSpPr>
            <a:spLocks noGrp="1"/>
          </p:cNvSpPr>
          <p:nvPr>
            <p:ph type="sldNum" sz="quarter" idx="12"/>
          </p:nvPr>
        </p:nvSpPr>
        <p:spPr/>
        <p:txBody>
          <a:bodyPr/>
          <a:lstStyle/>
          <a:p>
            <a:fld id="{07EF11DD-EAC9-418C-AFCF-9D5EFABD0DDC}" type="slidenum">
              <a:rPr lang="en-US" smtClean="0"/>
              <a:t>21</a:t>
            </a:fld>
            <a:endParaRPr lang="en-US"/>
          </a:p>
        </p:txBody>
      </p:sp>
    </p:spTree>
    <p:extLst>
      <p:ext uri="{BB962C8B-B14F-4D97-AF65-F5344CB8AC3E}">
        <p14:creationId xmlns:p14="http://schemas.microsoft.com/office/powerpoint/2010/main" val="25348763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 – for discussion</a:t>
            </a:r>
          </a:p>
        </p:txBody>
      </p:sp>
      <p:sp>
        <p:nvSpPr>
          <p:cNvPr id="4" name="Date Placeholder 3">
            <a:extLst>
              <a:ext uri="{FF2B5EF4-FFF2-40B4-BE49-F238E27FC236}">
                <a16:creationId xmlns:a16="http://schemas.microsoft.com/office/drawing/2014/main" id="{128589EE-0C28-447A-8821-EF1D883293F2}"/>
              </a:ext>
            </a:extLst>
          </p:cNvPr>
          <p:cNvSpPr>
            <a:spLocks noGrp="1"/>
          </p:cNvSpPr>
          <p:nvPr>
            <p:ph type="dt" sz="half" idx="10"/>
          </p:nvPr>
        </p:nvSpPr>
        <p:spPr/>
        <p:txBody>
          <a:bodyPr/>
          <a:lstStyle/>
          <a:p>
            <a:r>
              <a:rPr lang="en-US" altLang="en-US" dirty="0"/>
              <a:t>July 2020</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p:txBody>
          <a:bodyPr/>
          <a:lstStyle/>
          <a:p>
            <a:r>
              <a:rPr lang="en-US" altLang="en-US"/>
              <a:t>Slide </a:t>
            </a:r>
            <a:fld id="{F9EEA8B6-4152-421A-8DF9-457DEB0C2B56}" type="slidenum">
              <a:rPr lang="en-US" altLang="en-US"/>
              <a:pPr/>
              <a:t>22</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268612068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3384751907"/>
                    </a:ext>
                  </a:extLst>
                </a:gridCol>
                <a:gridCol w="2286000">
                  <a:extLst>
                    <a:ext uri="{9D8B030D-6E8A-4147-A177-3AD203B41FA5}">
                      <a16:colId xmlns:a16="http://schemas.microsoft.com/office/drawing/2014/main" val="2633383389"/>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t>Nov 2020</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May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Sept 2021</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Nov 2021</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Sept 2022</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March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519696"/>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lstStyle/>
          <a:p>
            <a:r>
              <a:rPr lang="en-US" dirty="0"/>
              <a:t>Possible cadence through end of 2020?</a:t>
            </a:r>
          </a:p>
          <a:p>
            <a:endParaRPr lang="en-US" dirty="0"/>
          </a:p>
          <a:p>
            <a:r>
              <a:rPr lang="en-US" dirty="0"/>
              <a:t>August 13   11am Pacific, 2pm Eastern</a:t>
            </a:r>
          </a:p>
          <a:p>
            <a:r>
              <a:rPr lang="en-US" dirty="0"/>
              <a:t>Sept 17	 11am Pacific, 2pm Eastern</a:t>
            </a:r>
          </a:p>
          <a:p>
            <a:r>
              <a:rPr lang="en-US" dirty="0"/>
              <a:t>Oct 15	 11am Pacific, 2pm Eastern</a:t>
            </a:r>
          </a:p>
          <a:p>
            <a:r>
              <a:rPr lang="en-US" dirty="0"/>
              <a:t>Nov 12  (Week of IEEE 802 Electronic Plenary)  time TBD </a:t>
            </a:r>
          </a:p>
          <a:p>
            <a:pPr lvl="1"/>
            <a:r>
              <a:rPr lang="en-US" dirty="0"/>
              <a:t>Can have more meetings in the week if needed (decide on September call)</a:t>
            </a:r>
          </a:p>
          <a:p>
            <a:r>
              <a:rPr lang="en-US" dirty="0"/>
              <a:t>Dec 3 	 11am Pacific, 2pm Eastern</a:t>
            </a:r>
          </a:p>
        </p:txBody>
      </p:sp>
      <p:sp>
        <p:nvSpPr>
          <p:cNvPr id="4" name="Date Placeholder 3">
            <a:extLst>
              <a:ext uri="{FF2B5EF4-FFF2-40B4-BE49-F238E27FC236}">
                <a16:creationId xmlns:a16="http://schemas.microsoft.com/office/drawing/2014/main" id="{317A0258-535C-4BCF-83C2-B22684A317F3}"/>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p:txBody>
          <a:bodyPr/>
          <a:lstStyle/>
          <a:p>
            <a:fld id="{07EF11DD-EAC9-418C-AFCF-9D5EFABD0DDC}" type="slidenum">
              <a:rPr lang="en-US" smtClean="0"/>
              <a:t>23</a:t>
            </a:fld>
            <a:endParaRPr lang="en-US"/>
          </a:p>
        </p:txBody>
      </p:sp>
    </p:spTree>
    <p:extLst>
      <p:ext uri="{BB962C8B-B14F-4D97-AF65-F5344CB8AC3E}">
        <p14:creationId xmlns:p14="http://schemas.microsoft.com/office/powerpoint/2010/main" val="3919235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dirty="0"/>
              <a:t>July 2020</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24</a:t>
            </a:fld>
            <a:endParaRPr lang="en-US" sz="1200"/>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dirty="0"/>
              <a:t>January 12-14, 2021, Hotel Irvine, Irvine, California </a:t>
            </a:r>
            <a:r>
              <a:rPr lang="en-US" sz="2000" i="1" dirty="0"/>
              <a:t>802 Wireless Interim Session.</a:t>
            </a:r>
            <a:endParaRPr lang="en-US" sz="2000" dirty="0"/>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1800" y="2217270"/>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91799" y="2770752"/>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pPr lvl="1"/>
            <a:endParaRPr lang="en-US" dirty="0"/>
          </a:p>
          <a:p>
            <a:endParaRPr lang="en-US" dirty="0"/>
          </a:p>
          <a:p>
            <a:r>
              <a:rPr lang="en-US" dirty="0"/>
              <a:t>Adjourn</a:t>
            </a:r>
          </a:p>
          <a:p>
            <a:endParaRPr lang="en-US" dirty="0"/>
          </a:p>
        </p:txBody>
      </p:sp>
      <p:sp>
        <p:nvSpPr>
          <p:cNvPr id="5" name="Date Placeholder 4">
            <a:extLst>
              <a:ext uri="{FF2B5EF4-FFF2-40B4-BE49-F238E27FC236}">
                <a16:creationId xmlns:a16="http://schemas.microsoft.com/office/drawing/2014/main" id="{38B65B00-D3EF-4F82-985F-BD8F5A9EAF45}"/>
              </a:ext>
            </a:extLst>
          </p:cNvPr>
          <p:cNvSpPr>
            <a:spLocks noGrp="1"/>
          </p:cNvSpPr>
          <p:nvPr>
            <p:ph type="dt" sz="half" idx="10"/>
          </p:nvPr>
        </p:nvSpPr>
        <p:spPr/>
        <p:txBody>
          <a:bodyPr/>
          <a:lstStyle/>
          <a:p>
            <a:pPr>
              <a:defRPr/>
            </a:pPr>
            <a:r>
              <a:rPr lang="en-US"/>
              <a:t>July 2020</a:t>
            </a:r>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76C9F6A-8989-4575-AE8C-B9873D0064B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25</a:t>
            </a:fld>
            <a:endParaRPr lang="en-US"/>
          </a:p>
        </p:txBody>
      </p:sp>
    </p:spTree>
    <p:extLst>
      <p:ext uri="{BB962C8B-B14F-4D97-AF65-F5344CB8AC3E}">
        <p14:creationId xmlns:p14="http://schemas.microsoft.com/office/powerpoint/2010/main" val="35334977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4DD9208-B5D8-4B49-90DD-0F9A87DA7644}"/>
              </a:ext>
            </a:extLst>
          </p:cNvPr>
          <p:cNvSpPr>
            <a:spLocks noGrp="1"/>
          </p:cNvSpPr>
          <p:nvPr>
            <p:ph type="title"/>
          </p:nvPr>
        </p:nvSpPr>
        <p:spPr/>
        <p:txBody>
          <a:bodyPr/>
          <a:lstStyle/>
          <a:p>
            <a:r>
              <a:rPr lang="en-US" dirty="0"/>
              <a:t>Backup / Reference</a:t>
            </a:r>
          </a:p>
        </p:txBody>
      </p:sp>
      <p:sp>
        <p:nvSpPr>
          <p:cNvPr id="9" name="Text Placeholder 8">
            <a:extLst>
              <a:ext uri="{FF2B5EF4-FFF2-40B4-BE49-F238E27FC236}">
                <a16:creationId xmlns:a16="http://schemas.microsoft.com/office/drawing/2014/main" id="{F9BCE85C-27B0-4BEB-94DD-5D3DD5EA2C9A}"/>
              </a:ext>
            </a:extLst>
          </p:cNvPr>
          <p:cNvSpPr>
            <a:spLocks noGrp="1"/>
          </p:cNvSpPr>
          <p:nvPr>
            <p:ph type="body" idx="1"/>
          </p:nvPr>
        </p:nvSpPr>
        <p:spPr/>
        <p:txBody>
          <a:bodyPr/>
          <a:lstStyle/>
          <a:p>
            <a:endParaRPr lang="en-US"/>
          </a:p>
        </p:txBody>
      </p:sp>
      <p:sp>
        <p:nvSpPr>
          <p:cNvPr id="5" name="Date Placeholder 4">
            <a:extLst>
              <a:ext uri="{FF2B5EF4-FFF2-40B4-BE49-F238E27FC236}">
                <a16:creationId xmlns:a16="http://schemas.microsoft.com/office/drawing/2014/main" id="{331B3EF9-3020-49DE-A523-6BF3719C3A7D}"/>
              </a:ext>
            </a:extLst>
          </p:cNvPr>
          <p:cNvSpPr>
            <a:spLocks noGrp="1"/>
          </p:cNvSpPr>
          <p:nvPr>
            <p:ph type="dt" sz="half" idx="10"/>
          </p:nvPr>
        </p:nvSpPr>
        <p:spPr/>
        <p:txBody>
          <a:bodyPr/>
          <a:lstStyle/>
          <a:p>
            <a:pPr>
              <a:defRPr/>
            </a:pPr>
            <a:r>
              <a:rPr lang="en-US"/>
              <a:t>July 2020</a:t>
            </a:r>
            <a:endParaRPr lang="en-US" dirty="0"/>
          </a:p>
        </p:txBody>
      </p:sp>
      <p:sp>
        <p:nvSpPr>
          <p:cNvPr id="6" name="Footer Placeholder 5">
            <a:extLst>
              <a:ext uri="{FF2B5EF4-FFF2-40B4-BE49-F238E27FC236}">
                <a16:creationId xmlns:a16="http://schemas.microsoft.com/office/drawing/2014/main" id="{AAEBEACD-732A-44E8-9EC3-2C92924B29BC}"/>
              </a:ext>
            </a:extLst>
          </p:cNvPr>
          <p:cNvSpPr>
            <a:spLocks noGrp="1"/>
          </p:cNvSpPr>
          <p:nvPr>
            <p:ph type="ftr" sz="quarter" idx="11"/>
          </p:nvPr>
        </p:nvSpPr>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EEF476B-FCBD-4B44-9731-35A82C58F4AD}"/>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26</a:t>
            </a:fld>
            <a:endParaRPr lang="en-US"/>
          </a:p>
        </p:txBody>
      </p:sp>
    </p:spTree>
    <p:extLst>
      <p:ext uri="{BB962C8B-B14F-4D97-AF65-F5344CB8AC3E}">
        <p14:creationId xmlns:p14="http://schemas.microsoft.com/office/powerpoint/2010/main" val="212876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0DE86-3F9F-4D9F-A75F-5EC92A2B5AEB}"/>
              </a:ext>
            </a:extLst>
          </p:cNvPr>
          <p:cNvSpPr>
            <a:spLocks noGrp="1"/>
          </p:cNvSpPr>
          <p:nvPr>
            <p:ph type="title"/>
          </p:nvPr>
        </p:nvSpPr>
        <p:spPr/>
        <p:txBody>
          <a:bodyPr/>
          <a:lstStyle/>
          <a:p>
            <a:r>
              <a:rPr lang="en-US" dirty="0"/>
              <a:t>Reference material</a:t>
            </a:r>
          </a:p>
        </p:txBody>
      </p:sp>
      <p:sp>
        <p:nvSpPr>
          <p:cNvPr id="3" name="Content Placeholder 2">
            <a:extLst>
              <a:ext uri="{FF2B5EF4-FFF2-40B4-BE49-F238E27FC236}">
                <a16:creationId xmlns:a16="http://schemas.microsoft.com/office/drawing/2014/main" id="{B1CAF124-5D31-467A-A16D-1A4ADC8E2075}"/>
              </a:ext>
            </a:extLst>
          </p:cNvPr>
          <p:cNvSpPr>
            <a:spLocks noGrp="1"/>
          </p:cNvSpPr>
          <p:nvPr>
            <p:ph idx="1"/>
          </p:nvPr>
        </p:nvSpPr>
        <p:spPr/>
        <p:txBody>
          <a:bodyPr/>
          <a:lstStyle/>
          <a:p>
            <a:r>
              <a:rPr lang="en-US" dirty="0"/>
              <a:t>Please refer to meeting presentation planned for March plenary for background information</a:t>
            </a:r>
          </a:p>
          <a:p>
            <a:endParaRPr lang="en-US" dirty="0"/>
          </a:p>
          <a:p>
            <a:r>
              <a:rPr lang="en-US" dirty="0">
                <a:hlinkClick r:id="rId2"/>
              </a:rPr>
              <a:t>802.15-20-0069r1</a:t>
            </a:r>
            <a:r>
              <a:rPr lang="en-US" dirty="0"/>
              <a:t>  March 2020 TG16t Meeting Presentation 	Tim Godfrey (EPRI) </a:t>
            </a:r>
          </a:p>
        </p:txBody>
      </p:sp>
      <p:sp>
        <p:nvSpPr>
          <p:cNvPr id="4" name="Date Placeholder 3">
            <a:extLst>
              <a:ext uri="{FF2B5EF4-FFF2-40B4-BE49-F238E27FC236}">
                <a16:creationId xmlns:a16="http://schemas.microsoft.com/office/drawing/2014/main" id="{B97FF398-2B26-4CFF-9E42-BBE29FB09078}"/>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62F4DD64-2530-455D-8978-567C16EF38B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0BCD1F8-451B-4B35-B761-952F7BACA512}"/>
              </a:ext>
            </a:extLst>
          </p:cNvPr>
          <p:cNvSpPr>
            <a:spLocks noGrp="1"/>
          </p:cNvSpPr>
          <p:nvPr>
            <p:ph type="sldNum" sz="quarter" idx="12"/>
          </p:nvPr>
        </p:nvSpPr>
        <p:spPr/>
        <p:txBody>
          <a:bodyPr/>
          <a:lstStyle/>
          <a:p>
            <a:fld id="{07EF11DD-EAC9-418C-AFCF-9D5EFABD0DDC}" type="slidenum">
              <a:rPr lang="en-US" smtClean="0"/>
              <a:t>27</a:t>
            </a:fld>
            <a:endParaRPr lang="en-US"/>
          </a:p>
        </p:txBody>
      </p:sp>
    </p:spTree>
    <p:extLst>
      <p:ext uri="{BB962C8B-B14F-4D97-AF65-F5344CB8AC3E}">
        <p14:creationId xmlns:p14="http://schemas.microsoft.com/office/powerpoint/2010/main" val="21485821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C49BE-F0CD-458A-9FB1-400D2D65FE67}"/>
              </a:ext>
            </a:extLst>
          </p:cNvPr>
          <p:cNvSpPr>
            <a:spLocks noGrp="1"/>
          </p:cNvSpPr>
          <p:nvPr>
            <p:ph type="title"/>
          </p:nvPr>
        </p:nvSpPr>
        <p:spPr/>
        <p:txBody>
          <a:bodyPr/>
          <a:lstStyle/>
          <a:p>
            <a:r>
              <a:rPr lang="en-US" dirty="0"/>
              <a:t>Discussion Notes and Action Items 4/9</a:t>
            </a:r>
          </a:p>
        </p:txBody>
      </p:sp>
      <p:sp>
        <p:nvSpPr>
          <p:cNvPr id="3" name="Content Placeholder 2">
            <a:extLst>
              <a:ext uri="{FF2B5EF4-FFF2-40B4-BE49-F238E27FC236}">
                <a16:creationId xmlns:a16="http://schemas.microsoft.com/office/drawing/2014/main" id="{BC82EAE5-7D9F-434B-884E-5111970D734F}"/>
              </a:ext>
            </a:extLst>
          </p:cNvPr>
          <p:cNvSpPr>
            <a:spLocks noGrp="1"/>
          </p:cNvSpPr>
          <p:nvPr>
            <p:ph idx="1"/>
          </p:nvPr>
        </p:nvSpPr>
        <p:spPr/>
        <p:txBody>
          <a:bodyPr>
            <a:normAutofit fontScale="92500" lnSpcReduction="20000"/>
          </a:bodyPr>
          <a:lstStyle/>
          <a:p>
            <a:r>
              <a:rPr lang="en-US" dirty="0"/>
              <a:t>Henk – is there a link to regulatory requirements for use case; Wireless FCC requirements.</a:t>
            </a:r>
          </a:p>
          <a:p>
            <a:pPr lvl="1"/>
            <a:r>
              <a:rPr lang="en-US" dirty="0"/>
              <a:t>Need to document existing rules for each band. </a:t>
            </a:r>
          </a:p>
          <a:p>
            <a:pPr lvl="1"/>
            <a:r>
              <a:rPr lang="en-US" dirty="0"/>
              <a:t>Plan to include in a different section on SRD.</a:t>
            </a:r>
          </a:p>
          <a:p>
            <a:endParaRPr lang="en-US" dirty="0"/>
          </a:p>
          <a:p>
            <a:r>
              <a:rPr lang="en-US" dirty="0"/>
              <a:t>Use cases:</a:t>
            </a:r>
          </a:p>
          <a:p>
            <a:pPr lvl="1"/>
            <a:r>
              <a:rPr lang="en-US" dirty="0"/>
              <a:t>Action: Kathy will work with Nathan and </a:t>
            </a:r>
            <a:r>
              <a:rPr lang="en-US" dirty="0" err="1"/>
              <a:t>Juha</a:t>
            </a:r>
            <a:r>
              <a:rPr lang="en-US" dirty="0"/>
              <a:t> to merge rail use cases into Document 108 as the master use case spreadsheet. </a:t>
            </a:r>
          </a:p>
          <a:p>
            <a:pPr lvl="1"/>
            <a:r>
              <a:rPr lang="en-US" dirty="0"/>
              <a:t>Rick Smith – need to include use case of transitioning leased lines (copper or otherwise) for utility. </a:t>
            </a:r>
          </a:p>
          <a:p>
            <a:r>
              <a:rPr lang="en-US" dirty="0"/>
              <a:t>Frequency bands: 952-953, and 928-929 MHz  is Part 101</a:t>
            </a:r>
          </a:p>
          <a:p>
            <a:pPr lvl="1"/>
            <a:r>
              <a:rPr lang="en-US" dirty="0"/>
              <a:t>Include 1.4 GHz band – there is 5 MHz available there</a:t>
            </a:r>
          </a:p>
          <a:p>
            <a:pPr lvl="1"/>
            <a:r>
              <a:rPr lang="en-US" dirty="0"/>
              <a:t>Need document any restrictions on TDD operation. </a:t>
            </a:r>
          </a:p>
          <a:p>
            <a:endParaRPr lang="en-US" dirty="0"/>
          </a:p>
        </p:txBody>
      </p:sp>
      <p:sp>
        <p:nvSpPr>
          <p:cNvPr id="4" name="Date Placeholder 3">
            <a:extLst>
              <a:ext uri="{FF2B5EF4-FFF2-40B4-BE49-F238E27FC236}">
                <a16:creationId xmlns:a16="http://schemas.microsoft.com/office/drawing/2014/main" id="{94A6F31D-3143-4A62-B799-9F623EDEFA88}"/>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580378AB-F344-463C-8407-064C33BD39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6D7F20F-1A0E-4B5A-BFF9-D8D7A6389683}"/>
              </a:ext>
            </a:extLst>
          </p:cNvPr>
          <p:cNvSpPr>
            <a:spLocks noGrp="1"/>
          </p:cNvSpPr>
          <p:nvPr>
            <p:ph type="sldNum" sz="quarter" idx="12"/>
          </p:nvPr>
        </p:nvSpPr>
        <p:spPr/>
        <p:txBody>
          <a:bodyPr/>
          <a:lstStyle/>
          <a:p>
            <a:fld id="{07EF11DD-EAC9-418C-AFCF-9D5EFABD0DDC}" type="slidenum">
              <a:rPr lang="en-US" smtClean="0"/>
              <a:t>28</a:t>
            </a:fld>
            <a:endParaRPr lang="en-US"/>
          </a:p>
        </p:txBody>
      </p:sp>
    </p:spTree>
    <p:extLst>
      <p:ext uri="{BB962C8B-B14F-4D97-AF65-F5344CB8AC3E}">
        <p14:creationId xmlns:p14="http://schemas.microsoft.com/office/powerpoint/2010/main" val="29052452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66C79-E22F-47B3-A372-5CF662B6B326}"/>
              </a:ext>
            </a:extLst>
          </p:cNvPr>
          <p:cNvSpPr>
            <a:spLocks noGrp="1"/>
          </p:cNvSpPr>
          <p:nvPr>
            <p:ph type="title"/>
          </p:nvPr>
        </p:nvSpPr>
        <p:spPr/>
        <p:txBody>
          <a:bodyPr/>
          <a:lstStyle/>
          <a:p>
            <a:r>
              <a:rPr lang="en-US" dirty="0"/>
              <a:t>Notes and actions 4/30</a:t>
            </a:r>
          </a:p>
        </p:txBody>
      </p:sp>
      <p:sp>
        <p:nvSpPr>
          <p:cNvPr id="3" name="Content Placeholder 2">
            <a:extLst>
              <a:ext uri="{FF2B5EF4-FFF2-40B4-BE49-F238E27FC236}">
                <a16:creationId xmlns:a16="http://schemas.microsoft.com/office/drawing/2014/main" id="{E03538D0-ECFC-434E-BE32-55AA07A4FB50}"/>
              </a:ext>
            </a:extLst>
          </p:cNvPr>
          <p:cNvSpPr>
            <a:spLocks noGrp="1"/>
          </p:cNvSpPr>
          <p:nvPr>
            <p:ph idx="1"/>
          </p:nvPr>
        </p:nvSpPr>
        <p:spPr/>
        <p:txBody>
          <a:bodyPr/>
          <a:lstStyle/>
          <a:p>
            <a:r>
              <a:rPr lang="en-US" dirty="0"/>
              <a:t>Discussion on Endpoint quantity for use case spreadsheet:</a:t>
            </a:r>
          </a:p>
          <a:p>
            <a:pPr lvl="1"/>
            <a:r>
              <a:rPr lang="en-US" dirty="0"/>
              <a:t>Endpoints per sector or base station    (existing)</a:t>
            </a:r>
          </a:p>
          <a:p>
            <a:pPr lvl="1"/>
            <a:r>
              <a:rPr lang="en-US" dirty="0"/>
              <a:t>Total Endpoints per user or site		(new)</a:t>
            </a:r>
          </a:p>
          <a:p>
            <a:pPr lvl="1"/>
            <a:r>
              <a:rPr lang="en-US" dirty="0"/>
              <a:t>Total Potential Endpoints in ecosystem  (new)</a:t>
            </a:r>
          </a:p>
          <a:p>
            <a:pPr lvl="2"/>
            <a:r>
              <a:rPr lang="en-US" dirty="0"/>
              <a:t>Need to have a way to describe the derivation of the numbers (qualitative vs concrete).  A “source(s)” column will be provided for that purpose</a:t>
            </a:r>
          </a:p>
          <a:p>
            <a:pPr lvl="2"/>
            <a:endParaRPr lang="en-US" dirty="0"/>
          </a:p>
          <a:p>
            <a:r>
              <a:rPr lang="en-US" dirty="0"/>
              <a:t>Document 55r2 will be updated</a:t>
            </a:r>
          </a:p>
          <a:p>
            <a:pPr lvl="1"/>
            <a:r>
              <a:rPr lang="en-US" dirty="0"/>
              <a:t>Comments from Bob Finch, Klaus Bender, and Rick Smith</a:t>
            </a:r>
          </a:p>
          <a:p>
            <a:pPr lvl="1"/>
            <a:r>
              <a:rPr lang="en-US" dirty="0"/>
              <a:t>Doc 55r3 to be uploaded before next teleconference</a:t>
            </a:r>
          </a:p>
          <a:p>
            <a:pPr marL="457200" lvl="1" indent="0">
              <a:buNone/>
            </a:pPr>
            <a:endParaRPr lang="en-US" dirty="0"/>
          </a:p>
        </p:txBody>
      </p:sp>
      <p:sp>
        <p:nvSpPr>
          <p:cNvPr id="4" name="Date Placeholder 3">
            <a:extLst>
              <a:ext uri="{FF2B5EF4-FFF2-40B4-BE49-F238E27FC236}">
                <a16:creationId xmlns:a16="http://schemas.microsoft.com/office/drawing/2014/main" id="{E82CB9BC-03EE-46DB-B1C3-07B9A888FBC2}"/>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D795ADC8-29FF-484B-AA92-B682776509D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B8B75E2-EEDF-476A-8C5B-7B616A8E7504}"/>
              </a:ext>
            </a:extLst>
          </p:cNvPr>
          <p:cNvSpPr>
            <a:spLocks noGrp="1"/>
          </p:cNvSpPr>
          <p:nvPr>
            <p:ph type="sldNum" sz="quarter" idx="12"/>
          </p:nvPr>
        </p:nvSpPr>
        <p:spPr/>
        <p:txBody>
          <a:bodyPr/>
          <a:lstStyle/>
          <a:p>
            <a:fld id="{07EF11DD-EAC9-418C-AFCF-9D5EFABD0DDC}" type="slidenum">
              <a:rPr lang="en-US" smtClean="0"/>
              <a:t>29</a:t>
            </a:fld>
            <a:endParaRPr lang="en-US"/>
          </a:p>
        </p:txBody>
      </p:sp>
    </p:spTree>
    <p:extLst>
      <p:ext uri="{BB962C8B-B14F-4D97-AF65-F5344CB8AC3E}">
        <p14:creationId xmlns:p14="http://schemas.microsoft.com/office/powerpoint/2010/main" val="3448328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lnSpcReduction="10000"/>
          </a:bodyPr>
          <a:lstStyle/>
          <a:p>
            <a:r>
              <a:rPr lang="en-US" dirty="0"/>
              <a:t>Introductions, Secretary, Review and Approve Agenda</a:t>
            </a:r>
          </a:p>
          <a:p>
            <a:r>
              <a:rPr lang="en-US" dirty="0"/>
              <a:t>Policy Review</a:t>
            </a:r>
          </a:p>
          <a:p>
            <a:r>
              <a:rPr lang="en-US" dirty="0"/>
              <a:t>Presentations: (none)</a:t>
            </a:r>
          </a:p>
          <a:p>
            <a:r>
              <a:rPr lang="en-US" dirty="0"/>
              <a:t>Review of Use Cases: Frequency Band Layout</a:t>
            </a:r>
          </a:p>
          <a:p>
            <a:r>
              <a:rPr lang="en-US" dirty="0"/>
              <a:t>Development of System Requirements Document (SRD)</a:t>
            </a:r>
          </a:p>
          <a:p>
            <a:pPr lvl="1"/>
            <a:r>
              <a:rPr lang="en-US" dirty="0"/>
              <a:t>Discussion</a:t>
            </a:r>
          </a:p>
          <a:p>
            <a:r>
              <a:rPr lang="en-US" dirty="0"/>
              <a:t>Project Timeline</a:t>
            </a:r>
          </a:p>
          <a:p>
            <a:r>
              <a:rPr lang="en-US" dirty="0"/>
              <a:t>Teleconference Scheduling</a:t>
            </a:r>
          </a:p>
          <a:p>
            <a:r>
              <a:rPr lang="en-US" dirty="0"/>
              <a:t>Adjourn</a:t>
            </a:r>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10"/>
          </p:nvPr>
        </p:nvSpPr>
        <p:spPr/>
        <p:txBody>
          <a:bodyPr/>
          <a:lstStyle/>
          <a:p>
            <a:r>
              <a:rPr lang="en-US" dirty="0"/>
              <a:t>July 2020</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3</a:t>
            </a:fld>
            <a:endParaRPr lang="en-US"/>
          </a:p>
        </p:txBody>
      </p:sp>
    </p:spTree>
    <p:extLst>
      <p:ext uri="{BB962C8B-B14F-4D97-AF65-F5344CB8AC3E}">
        <p14:creationId xmlns:p14="http://schemas.microsoft.com/office/powerpoint/2010/main" val="20064856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93C55-D38E-457C-BE2D-45B5646E9137}"/>
              </a:ext>
            </a:extLst>
          </p:cNvPr>
          <p:cNvSpPr>
            <a:spLocks noGrp="1"/>
          </p:cNvSpPr>
          <p:nvPr>
            <p:ph type="title"/>
          </p:nvPr>
        </p:nvSpPr>
        <p:spPr/>
        <p:txBody>
          <a:bodyPr/>
          <a:lstStyle/>
          <a:p>
            <a:r>
              <a:rPr lang="en-US" dirty="0"/>
              <a:t>Notes and Actions June 4, 2020</a:t>
            </a:r>
          </a:p>
        </p:txBody>
      </p:sp>
      <p:sp>
        <p:nvSpPr>
          <p:cNvPr id="3" name="Content Placeholder 2">
            <a:extLst>
              <a:ext uri="{FF2B5EF4-FFF2-40B4-BE49-F238E27FC236}">
                <a16:creationId xmlns:a16="http://schemas.microsoft.com/office/drawing/2014/main" id="{FAE2C5BC-5104-4A0B-B966-DA4670972E26}"/>
              </a:ext>
            </a:extLst>
          </p:cNvPr>
          <p:cNvSpPr>
            <a:spLocks noGrp="1"/>
          </p:cNvSpPr>
          <p:nvPr>
            <p:ph idx="1"/>
          </p:nvPr>
        </p:nvSpPr>
        <p:spPr/>
        <p:txBody>
          <a:bodyPr>
            <a:normAutofit fontScale="92500" lnSpcReduction="20000"/>
          </a:bodyPr>
          <a:lstStyle/>
          <a:p>
            <a:r>
              <a:rPr lang="en-US" dirty="0"/>
              <a:t>Discussion on operation in cases where channel width is narrower than channel spacing - </a:t>
            </a:r>
          </a:p>
          <a:p>
            <a:pPr lvl="1"/>
            <a:r>
              <a:rPr lang="en-US" dirty="0"/>
              <a:t>Question – what work with the FCC would be needed to enable contiguous channel bonding and non-contiguous channel aggregation. </a:t>
            </a:r>
          </a:p>
          <a:p>
            <a:r>
              <a:rPr lang="en-US" dirty="0"/>
              <a:t>1.4 GHz bands, at least 2.5 MHz available, split geographically between B/ILT and Medical </a:t>
            </a:r>
          </a:p>
          <a:p>
            <a:endParaRPr lang="en-US" dirty="0"/>
          </a:p>
          <a:p>
            <a:r>
              <a:rPr lang="en-US" dirty="0"/>
              <a:t>Goal – to ensure the standard can support the diversity of spectrum in the USA and the world. </a:t>
            </a:r>
          </a:p>
          <a:p>
            <a:r>
              <a:rPr lang="en-US" dirty="0"/>
              <a:t>We need to create a master frequency and use case list</a:t>
            </a:r>
          </a:p>
          <a:p>
            <a:r>
              <a:rPr lang="en-US" dirty="0"/>
              <a:t>The group agrees that Document 55 will become the master file for frequencies. </a:t>
            </a:r>
          </a:p>
        </p:txBody>
      </p:sp>
      <p:sp>
        <p:nvSpPr>
          <p:cNvPr id="4" name="Date Placeholder 3">
            <a:extLst>
              <a:ext uri="{FF2B5EF4-FFF2-40B4-BE49-F238E27FC236}">
                <a16:creationId xmlns:a16="http://schemas.microsoft.com/office/drawing/2014/main" id="{EF7C2E6B-F1F5-4B43-9448-8DF59E21CC3F}"/>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56613AC6-DCF6-46E7-95F6-A0E2FDC883E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B8A2BF3-9A5C-4CC3-BADE-46BFC8D8656E}"/>
              </a:ext>
            </a:extLst>
          </p:cNvPr>
          <p:cNvSpPr>
            <a:spLocks noGrp="1"/>
          </p:cNvSpPr>
          <p:nvPr>
            <p:ph type="sldNum" sz="quarter" idx="12"/>
          </p:nvPr>
        </p:nvSpPr>
        <p:spPr/>
        <p:txBody>
          <a:bodyPr/>
          <a:lstStyle/>
          <a:p>
            <a:fld id="{07EF11DD-EAC9-418C-AFCF-9D5EFABD0DDC}" type="slidenum">
              <a:rPr lang="en-US" smtClean="0"/>
              <a:t>30</a:t>
            </a:fld>
            <a:endParaRPr lang="en-US"/>
          </a:p>
        </p:txBody>
      </p:sp>
    </p:spTree>
    <p:extLst>
      <p:ext uri="{BB962C8B-B14F-4D97-AF65-F5344CB8AC3E}">
        <p14:creationId xmlns:p14="http://schemas.microsoft.com/office/powerpoint/2010/main" val="4260167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p:txBody>
      </p:sp>
      <p:sp>
        <p:nvSpPr>
          <p:cNvPr id="4" name="Date Placeholder 3">
            <a:extLst>
              <a:ext uri="{FF2B5EF4-FFF2-40B4-BE49-F238E27FC236}">
                <a16:creationId xmlns:a16="http://schemas.microsoft.com/office/drawing/2014/main" id="{55DA403F-84E7-458D-BAAF-D432E70E8E4B}"/>
              </a:ext>
            </a:extLst>
          </p:cNvPr>
          <p:cNvSpPr>
            <a:spLocks noGrp="1"/>
          </p:cNvSpPr>
          <p:nvPr>
            <p:ph type="dt" sz="half" idx="10"/>
          </p:nvPr>
        </p:nvSpPr>
        <p:spPr/>
        <p:txBody>
          <a:bodyPr/>
          <a:lstStyle/>
          <a:p>
            <a:r>
              <a:rPr lang="en-US" dirty="0"/>
              <a:t>July 2020</a:t>
            </a:r>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8D8117B-6F1B-4948-93E4-81EB65B5CD7C}"/>
              </a:ext>
            </a:extLst>
          </p:cNvPr>
          <p:cNvSpPr>
            <a:spLocks noGrp="1"/>
          </p:cNvSpPr>
          <p:nvPr>
            <p:ph type="sldNum" sz="quarter" idx="12"/>
          </p:nvPr>
        </p:nvSpPr>
        <p:spPr/>
        <p:txBody>
          <a:bodyPr/>
          <a:lstStyle/>
          <a:p>
            <a:fld id="{07EF11DD-EAC9-418C-AFCF-9D5EFABD0DDC}" type="slidenum">
              <a:rPr lang="en-US" smtClean="0"/>
              <a:t>4</a:t>
            </a:fld>
            <a:endParaRPr lang="en-US"/>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2" name="Date Placeholder 1"/>
          <p:cNvSpPr>
            <a:spLocks noGrp="1"/>
          </p:cNvSpPr>
          <p:nvPr>
            <p:ph type="dt" sz="half" idx="10"/>
          </p:nvPr>
        </p:nvSpPr>
        <p:spPr/>
        <p:txBody>
          <a:bodyPr/>
          <a:lstStyle/>
          <a:p>
            <a:r>
              <a:rPr lang="en-US" dirty="0"/>
              <a:t>July 2020</a:t>
            </a:r>
          </a:p>
        </p:txBody>
      </p:sp>
      <p:sp>
        <p:nvSpPr>
          <p:cNvPr id="3" name="Footer Placeholder 2"/>
          <p:cNvSpPr>
            <a:spLocks noGrp="1"/>
          </p:cNvSpPr>
          <p:nvPr>
            <p:ph type="ftr" sz="quarter" idx="11"/>
          </p:nvPr>
        </p:nvSpPr>
        <p:spPr/>
        <p:txBody>
          <a:bodyPr/>
          <a:lstStyle/>
          <a:p>
            <a:r>
              <a:rPr lang="en-US"/>
              <a:t>Tim Godfrey, EPRI</a:t>
            </a:r>
          </a:p>
        </p:txBody>
      </p:sp>
      <p:sp>
        <p:nvSpPr>
          <p:cNvPr id="4" name="Slide Number Placeholder 3"/>
          <p:cNvSpPr>
            <a:spLocks noGrp="1"/>
          </p:cNvSpPr>
          <p:nvPr>
            <p:ph type="sldNum" sz="quarter" idx="12"/>
          </p:nvPr>
        </p:nvSpPr>
        <p:spPr/>
        <p:txBody>
          <a:bodyPr/>
          <a:lstStyle/>
          <a:p>
            <a:r>
              <a:rPr lang="en-GB"/>
              <a:t>Slide </a:t>
            </a:r>
            <a:fld id="{440F5867-744E-4AA6-B0ED-4C44D2DFBB7B}" type="slidenum">
              <a:rPr lang="en-GB" smtClean="0"/>
              <a:pPr/>
              <a:t>5</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4294967295"/>
          </p:nvPr>
        </p:nvSpPr>
        <p:spPr>
          <a:xfrm>
            <a:off x="7945438" y="6475413"/>
            <a:ext cx="4246562" cy="180975"/>
          </a:xfrm>
          <a:prstGeom prst="rect">
            <a:avLst/>
          </a:prstGeom>
        </p:spPr>
        <p:txBody>
          <a:bodyPr/>
          <a:lstStyle/>
          <a:p>
            <a:pPr>
              <a:defRPr/>
            </a:pPr>
            <a:r>
              <a:rPr lang="en-US"/>
              <a:t>Tim Godfrey, EPRI</a:t>
            </a:r>
          </a:p>
        </p:txBody>
      </p:sp>
      <p:sp>
        <p:nvSpPr>
          <p:cNvPr id="2" name="Date Placeholder 1"/>
          <p:cNvSpPr>
            <a:spLocks noGrp="1"/>
          </p:cNvSpPr>
          <p:nvPr>
            <p:ph type="dt" idx="4294967295"/>
          </p:nvPr>
        </p:nvSpPr>
        <p:spPr>
          <a:xfrm>
            <a:off x="228600" y="6429375"/>
            <a:ext cx="2500313" cy="273050"/>
          </a:xfrm>
          <a:prstGeom prst="rect">
            <a:avLst/>
          </a:prstGeom>
        </p:spPr>
        <p:txBody>
          <a:bodyPr/>
          <a:lstStyle/>
          <a:p>
            <a:pPr>
              <a:defRPr/>
            </a:pPr>
            <a:r>
              <a:rPr lang="en-US" dirty="0"/>
              <a:t>July 2020</a:t>
            </a: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2" name="Date Placeholder 1"/>
          <p:cNvSpPr>
            <a:spLocks noGrp="1"/>
          </p:cNvSpPr>
          <p:nvPr>
            <p:ph type="dt" idx="10"/>
          </p:nvPr>
        </p:nvSpPr>
        <p:spPr/>
        <p:txBody>
          <a:bodyPr/>
          <a:lstStyle/>
          <a:p>
            <a:r>
              <a:rPr lang="en-US" dirty="0"/>
              <a:t>July 2020</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2" name="Date Placeholder 1"/>
          <p:cNvSpPr>
            <a:spLocks noGrp="1"/>
          </p:cNvSpPr>
          <p:nvPr>
            <p:ph type="dt" idx="10"/>
          </p:nvPr>
        </p:nvSpPr>
        <p:spPr/>
        <p:txBody>
          <a:bodyPr/>
          <a:lstStyle/>
          <a:p>
            <a:r>
              <a:rPr lang="en-US" dirty="0"/>
              <a:t>July 2020</a:t>
            </a:r>
          </a:p>
        </p:txBody>
      </p:sp>
      <p:sp>
        <p:nvSpPr>
          <p:cNvPr id="3" name="Footer Placeholder 2"/>
          <p:cNvSpPr>
            <a:spLocks noGrp="1"/>
          </p:cNvSpPr>
          <p:nvPr>
            <p:ph type="ftr" idx="11"/>
          </p:nvPr>
        </p:nvSpPr>
        <p:spPr/>
        <p:txBody>
          <a:bodyPr/>
          <a:lstStyle/>
          <a:p>
            <a:r>
              <a:rPr lang="en-US"/>
              <a:t>Tim Godfrey, EPRI</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5" name="Date Placeholder 4"/>
          <p:cNvSpPr>
            <a:spLocks noGrp="1"/>
          </p:cNvSpPr>
          <p:nvPr>
            <p:ph type="dt" idx="10"/>
          </p:nvPr>
        </p:nvSpPr>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July 2020</a:t>
            </a:r>
            <a:endParaRPr lang="en-GB" dirty="0"/>
          </a:p>
        </p:txBody>
      </p:sp>
      <p:sp>
        <p:nvSpPr>
          <p:cNvPr id="6" name="Footer Placeholder 5"/>
          <p:cNvSpPr>
            <a:spLocks noGrp="1"/>
          </p:cNvSpPr>
          <p:nvPr>
            <p:ph type="ftr" idx="11"/>
          </p:nvPr>
        </p:nvSpPr>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7212</TotalTime>
  <Words>2204</Words>
  <Application>Microsoft Office PowerPoint</Application>
  <PresentationFormat>Widescreen</PresentationFormat>
  <Paragraphs>344</Paragraphs>
  <Slides>30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Calibri Light</vt:lpstr>
      <vt:lpstr>Helvetica</vt:lpstr>
      <vt:lpstr>Times New Roman</vt:lpstr>
      <vt:lpstr>Custom Design</vt:lpstr>
      <vt:lpstr>PowerPoint Presentation</vt:lpstr>
      <vt:lpstr>WebEx</vt:lpstr>
      <vt:lpstr>Agenda</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Attendance Recording for July Electronic Plenary</vt:lpstr>
      <vt:lpstr>Call for Contributions – Updated July 13, 2020</vt:lpstr>
      <vt:lpstr>Review of Use Cases: Frequency Band Layout</vt:lpstr>
      <vt:lpstr>Scheduling of Presentations</vt:lpstr>
      <vt:lpstr>Presentations</vt:lpstr>
      <vt:lpstr>Development of the SRD</vt:lpstr>
      <vt:lpstr>Motion on PAR Modification</vt:lpstr>
      <vt:lpstr>Discussion and development of SRD</vt:lpstr>
      <vt:lpstr>Revised Project Timeline – for discussion</vt:lpstr>
      <vt:lpstr>Teleconference Planning</vt:lpstr>
      <vt:lpstr>Upcoming Sessions</vt:lpstr>
      <vt:lpstr>Closing</vt:lpstr>
      <vt:lpstr>Backup / Reference</vt:lpstr>
      <vt:lpstr>Reference material</vt:lpstr>
      <vt:lpstr>Discussion Notes and Action Items 4/9</vt:lpstr>
      <vt:lpstr>Notes and actions 4/30</vt:lpstr>
      <vt:lpstr>Notes and Actions June 4, 2020</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160</cp:revision>
  <cp:lastPrinted>1998-02-10T13:28:06Z</cp:lastPrinted>
  <dcterms:created xsi:type="dcterms:W3CDTF">2020-01-06T16:34:14Z</dcterms:created>
  <dcterms:modified xsi:type="dcterms:W3CDTF">2020-07-17T14:33:51Z</dcterms:modified>
</cp:coreProperties>
</file>