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app.xml" ContentType="application/vnd.openxmlformats-officedocument.extended-properties+xml"/>
  <Override PartName="/docProps/core.xml" ContentType="application/vnd.openxmlformats-package.core-properties+xml"/>
  <Override PartName="/ppt/_rels/presentation.xml.rels" ContentType="application/vnd.openxmlformats-package.relationships+xml"/>
  <Override PartName="/ppt/slides/_rels/slide11.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1.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_rels/slideLayout36.xml.rels" ContentType="application/vnd.openxmlformats-package.relationships+xml"/>
  <Override PartName="/ppt/slideLayouts/_rels/slideLayout35.xml.rels" ContentType="application/vnd.openxmlformats-package.relationships+xml"/>
  <Override PartName="/ppt/slideLayouts/_rels/slideLayout34.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28.xml.rels" ContentType="application/vnd.openxmlformats-package.relationships+xml"/>
  <Override PartName="/ppt/slideLayouts/_rels/slideLayout32.xml.rels" ContentType="application/vnd.openxmlformats-package.relationships+xml"/>
  <Override PartName="/ppt/slideLayouts/_rels/slideLayout27.xml.rels" ContentType="application/vnd.openxmlformats-package.relationships+xml"/>
  <Override PartName="/ppt/slideLayouts/_rels/slideLayout26.xml.rels" ContentType="application/vnd.openxmlformats-package.relationships+xml"/>
  <Override PartName="/ppt/slideLayouts/_rels/slideLayout31.xml.rels" ContentType="application/vnd.openxmlformats-package.relationships+xml"/>
  <Override PartName="/ppt/slideLayouts/_rels/slideLayout25.xml.rels" ContentType="application/vnd.openxmlformats-package.relationships+xml"/>
  <Override PartName="/ppt/slideLayouts/_rels/slideLayout30.xml.rels" ContentType="application/vnd.openxmlformats-package.relationships+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8.xml.rels" ContentType="application/vnd.openxmlformats-package.relationships+xml"/>
  <Override PartName="/ppt/slideLayouts/_rels/slideLayout4.xml.rels" ContentType="application/vnd.openxmlformats-package.relationships+xml"/>
  <Override PartName="/ppt/slideLayouts/_rels/slideLayout12.xml.rels" ContentType="application/vnd.openxmlformats-package.relationships+xml"/>
  <Override PartName="/ppt/slideLayouts/_rels/slideLayout17.xml.rels" ContentType="application/vnd.openxmlformats-package.relationships+xml"/>
  <Override PartName="/ppt/slideLayouts/_rels/slideLayout3.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15.xml.rels" ContentType="application/vnd.openxmlformats-package.relationships+xml"/>
  <Override PartName="/ppt/slideLayouts/_rels/slideLayout8.xml.rels" ContentType="application/vnd.openxmlformats-package.relationships+xml"/>
  <Override PartName="/ppt/slideLayouts/_rels/slideLayout2.xml.rels" ContentType="application/vnd.openxmlformats-package.relationships+xml"/>
  <Override PartName="/ppt/slideLayouts/_rels/slideLayout16.xml.rels" ContentType="application/vnd.openxmlformats-package.relationships+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10.xml" ContentType="application/vnd.openxmlformats-officedocument.presentationml.slideLayout+xml"/>
  <Override PartName="/ppt/slideLayouts/slideLayout35.xml" ContentType="application/vnd.openxmlformats-officedocument.presentationml.slideLayout+xml"/>
  <Override PartName="/ppt/slideLayouts/slideLayout11.xml" ContentType="application/vnd.openxmlformats-officedocument.presentationml.slideLayout+xml"/>
  <Override PartName="/ppt/slideLayouts/slideLayout36.xml" ContentType="application/vnd.openxmlformats-officedocument.presentationml.slideLayout+xml"/>
  <Override PartName="/ppt/slideLayouts/slideLayout2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presentation.xml" ContentType="application/vnd.openxmlformats-officedocument.presentationml.presentation.main+xml"/>
  <Override PartName="/ppt/slideMasters/_rels/slideMaster1.xml.rels" ContentType="application/vnd.openxmlformats-package.relationships+xml"/>
  <Override PartName="/ppt/slideMasters/_rels/slideMaster3.xml.rels" ContentType="application/vnd.openxmlformats-package.relationships+xml"/>
  <Override PartName="/ppt/slideMasters/_rels/slideMaster2.xml.rels" ContentType="application/vnd.openxmlformats-package.relationships+xml"/>
  <Override PartName="/ppt/slideMasters/slideMaster3.xml" ContentType="application/vnd.openxmlformats-officedocument.presentationml.slideMaster+xml"/>
  <Override PartName="/ppt/slideMasters/slideMaster1.xml" ContentType="application/vnd.openxmlformats-officedocument.presentationml.slideMaster+xml"/>
  <Override PartName="/ppt/slideMasters/slideMaster2.xml" ContentType="application/vnd.openxmlformats-officedocument.presentationml.slideMaster+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sldIdLst>
    <p:sldId id="256" r:id="rId5"/>
    <p:sldId id="257" r:id="rId6"/>
    <p:sldId id="258" r:id="rId7"/>
    <p:sldId id="259" r:id="rId8"/>
    <p:sldId id="260" r:id="rId9"/>
    <p:sldId id="261" r:id="rId10"/>
    <p:sldId id="262" r:id="rId11"/>
    <p:sldId id="263" r:id="rId12"/>
    <p:sldId id="264" r:id="rId13"/>
    <p:sldId id="265" r:id="rId14"/>
    <p:sldId id="266" r:id="rId15"/>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03"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05"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07"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08"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12"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13"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114"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16"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17"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18"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22"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24"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125"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27"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8"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29"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130"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32"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133"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134"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135"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136"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137"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7520" cy="20844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802-15-20-0179-01</a:t>
            </a:r>
            <a:endParaRPr b="0" lang="en-US"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33760" cy="30024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33760" cy="30024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765BD6E2-2B91-4E35-B731-754400D8F395}" type="slidenum">
              <a:rPr b="0" lang="en-US" sz="2000" spc="-1" strike="noStrike">
                <a:solidFill>
                  <a:srgbClr val="000000"/>
                </a:solidFill>
                <a:latin typeface="Times New Roman"/>
                <a:ea typeface="DejaVu Sans"/>
              </a:rPr>
              <a:t>&lt;number&gt;</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6" name="CustomShape 7"/>
          <p:cNvSpPr/>
          <p:nvPr/>
        </p:nvSpPr>
        <p:spPr>
          <a:xfrm>
            <a:off x="7040160" y="6490080"/>
            <a:ext cx="1733760" cy="30024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7" name="CustomShape 8"/>
          <p:cNvSpPr/>
          <p:nvPr/>
        </p:nvSpPr>
        <p:spPr>
          <a:xfrm>
            <a:off x="685800" y="365760"/>
            <a:ext cx="2569320" cy="20844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Jul 2020</a:t>
            </a:r>
            <a:endParaRPr b="0" lang="en-US" sz="1400" spc="-1" strike="noStrike">
              <a:latin typeface="Arial"/>
            </a:endParaRPr>
          </a:p>
        </p:txBody>
      </p:sp>
      <p:sp>
        <p:nvSpPr>
          <p:cNvPr id="8"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7520" cy="20844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802-15-20-0179-01</a:t>
            </a:r>
            <a:endParaRPr b="0" lang="en-US"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33760" cy="30024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33760" cy="30024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D641AD5A-9663-4406-97C7-64561E2ED289}" type="slidenum">
              <a:rPr b="0" lang="en-US" sz="2000" spc="-1" strike="noStrike">
                <a:solidFill>
                  <a:srgbClr val="000000"/>
                </a:solidFill>
                <a:latin typeface="Times New Roman"/>
                <a:ea typeface="DejaVu Sans"/>
              </a:rPr>
              <a:t>1</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52" name="CustomShape 7"/>
          <p:cNvSpPr/>
          <p:nvPr/>
        </p:nvSpPr>
        <p:spPr>
          <a:xfrm>
            <a:off x="7040160" y="6490080"/>
            <a:ext cx="1733760" cy="30024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53" name="CustomShape 8"/>
          <p:cNvSpPr/>
          <p:nvPr/>
        </p:nvSpPr>
        <p:spPr>
          <a:xfrm>
            <a:off x="685800" y="365760"/>
            <a:ext cx="2569320" cy="20844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Jul 2020</a:t>
            </a:r>
            <a:endParaRPr b="0" lang="en-US" sz="1400" spc="-1" strike="noStrike">
              <a:latin typeface="Arial"/>
            </a:endParaRPr>
          </a:p>
        </p:txBody>
      </p:sp>
      <p:sp>
        <p:nvSpPr>
          <p:cNvPr id="54"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57520" cy="20844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802-15-20-0179-01</a:t>
            </a:r>
            <a:endParaRPr b="0" lang="en-US" sz="1400" spc="-1" strike="noStrike">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94" name="CustomShape 3"/>
          <p:cNvSpPr/>
          <p:nvPr/>
        </p:nvSpPr>
        <p:spPr>
          <a:xfrm>
            <a:off x="685800" y="6475320"/>
            <a:ext cx="1733760" cy="30024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97" name="CustomShape 6"/>
          <p:cNvSpPr/>
          <p:nvPr/>
        </p:nvSpPr>
        <p:spPr>
          <a:xfrm>
            <a:off x="3749040" y="6475320"/>
            <a:ext cx="1733760" cy="30024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E936AFE3-9E68-404C-9BAB-D92B06F70AB4}" type="slidenum">
              <a:rPr b="0" lang="en-US" sz="2000" spc="-1" strike="noStrike">
                <a:solidFill>
                  <a:srgbClr val="000000"/>
                </a:solidFill>
                <a:latin typeface="Times New Roman"/>
                <a:ea typeface="DejaVu Sans"/>
              </a:rPr>
              <a:t>1</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98" name="CustomShape 7"/>
          <p:cNvSpPr/>
          <p:nvPr/>
        </p:nvSpPr>
        <p:spPr>
          <a:xfrm>
            <a:off x="7040160" y="6490080"/>
            <a:ext cx="1733760" cy="30024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99" name="CustomShape 8"/>
          <p:cNvSpPr/>
          <p:nvPr/>
        </p:nvSpPr>
        <p:spPr>
          <a:xfrm>
            <a:off x="685800" y="365760"/>
            <a:ext cx="2569320" cy="20844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Jul 2020</a:t>
            </a:r>
            <a:endParaRPr b="0" lang="en-US" sz="1400" spc="-1" strike="noStrike">
              <a:latin typeface="Arial"/>
            </a:endParaRPr>
          </a:p>
        </p:txBody>
      </p:sp>
      <p:sp>
        <p:nvSpPr>
          <p:cNvPr id="100" name="PlaceHolder 9"/>
          <p:cNvSpPr>
            <a:spLocks noGrp="1"/>
          </p:cNvSpPr>
          <p:nvPr>
            <p:ph type="title"/>
          </p:nvPr>
        </p:nvSpPr>
        <p:spPr>
          <a:xfrm>
            <a:off x="457200" y="273240"/>
            <a:ext cx="8228880" cy="1145160"/>
          </a:xfrm>
          <a:prstGeom prst="rect">
            <a:avLst/>
          </a:prstGeom>
        </p:spPr>
        <p:txBody>
          <a:bodyPr lIns="0" rIns="0" tIns="0" bIns="0" anchor="ctr">
            <a:spAutoFit/>
          </a:bodyPr>
          <a:p>
            <a:r>
              <a:rPr b="0" lang="en-US" sz="1800" spc="-1" strike="noStrike">
                <a:latin typeface="Arial"/>
              </a:rPr>
              <a:t>Click to edit the title text format</a:t>
            </a:r>
            <a:endParaRPr b="0" lang="en-US" sz="1800" spc="-1" strike="noStrike">
              <a:latin typeface="Arial"/>
            </a:endParaRPr>
          </a:p>
        </p:txBody>
      </p:sp>
      <p:sp>
        <p:nvSpPr>
          <p:cNvPr id="101" name="PlaceHolder 10"/>
          <p:cNvSpPr>
            <a:spLocks noGrp="1"/>
          </p:cNvSpPr>
          <p:nvPr>
            <p:ph type="body"/>
          </p:nvPr>
        </p:nvSpPr>
        <p:spPr>
          <a:xfrm>
            <a:off x="457200" y="1604520"/>
            <a:ext cx="8228880" cy="397692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1800" spc="-1" strike="noStrike">
                <a:latin typeface="Arial"/>
              </a:rPr>
              <a:t>Click to edit the outline text format</a:t>
            </a:r>
            <a:endParaRPr b="0" lang="en-US" sz="1800" spc="-1" strike="noStrike">
              <a:latin typeface="Arial"/>
            </a:endParaRPr>
          </a:p>
          <a:p>
            <a:pPr lvl="1" marL="864000" indent="-324000">
              <a:spcBef>
                <a:spcPts val="1134"/>
              </a:spcBef>
              <a:buClr>
                <a:srgbClr val="000000"/>
              </a:buClr>
              <a:buSzPct val="75000"/>
              <a:buFont typeface="Symbol" charset="2"/>
              <a:buChar char=""/>
            </a:pPr>
            <a:r>
              <a:rPr b="0" lang="en-US" sz="1800" spc="-1" strike="noStrike">
                <a:latin typeface="Arial"/>
              </a:rPr>
              <a:t>Second Outline Level</a:t>
            </a:r>
            <a:endParaRPr b="0" lang="en-US" sz="1800" spc="-1" strike="noStrike">
              <a:latin typeface="Arial"/>
            </a:endParaRPr>
          </a:p>
          <a:p>
            <a:pPr lvl="2" marL="1296000" indent="-288000">
              <a:spcBef>
                <a:spcPts val="850"/>
              </a:spcBef>
              <a:buClr>
                <a:srgbClr val="000000"/>
              </a:buClr>
              <a:buSzPct val="45000"/>
              <a:buFont typeface="Wingdings" charset="2"/>
              <a:buChar char=""/>
            </a:pPr>
            <a:r>
              <a:rPr b="0" lang="en-US" sz="1800" spc="-1" strike="noStrike">
                <a:latin typeface="Arial"/>
              </a:rPr>
              <a:t>Third Outline Level</a:t>
            </a:r>
            <a:endParaRPr b="0" lang="en-US" sz="1800" spc="-1" strike="noStrike">
              <a:latin typeface="Arial"/>
            </a:endParaRPr>
          </a:p>
          <a:p>
            <a:pPr lvl="3" marL="1728000" indent="-216000">
              <a:spcBef>
                <a:spcPts val="567"/>
              </a:spcBef>
              <a:buClr>
                <a:srgbClr val="000000"/>
              </a:buClr>
              <a:buSzPct val="75000"/>
              <a:buFont typeface="Symbol" charset="2"/>
              <a:buChar char=""/>
            </a:pPr>
            <a:r>
              <a:rPr b="0" lang="en-US" sz="1800" spc="-1" strike="noStrike">
                <a:latin typeface="Arial"/>
              </a:rPr>
              <a:t>Fourth Outline Level</a:t>
            </a:r>
            <a:endParaRPr b="0" lang="en-US" sz="1800" spc="-1" strike="noStrike">
              <a:latin typeface="Arial"/>
            </a:endParaRPr>
          </a:p>
          <a:p>
            <a:pPr lvl="4" marL="2160000" indent="-216000">
              <a:spcBef>
                <a:spcPts val="283"/>
              </a:spcBef>
              <a:buClr>
                <a:srgbClr val="000000"/>
              </a:buClr>
              <a:buSzPct val="45000"/>
              <a:buFont typeface="Wingdings" charset="2"/>
              <a:buChar char=""/>
            </a:pPr>
            <a:r>
              <a:rPr b="0" lang="en-US" sz="1800" spc="-1" strike="noStrike">
                <a:latin typeface="Arial"/>
              </a:rPr>
              <a:t>Fifth Outline Level</a:t>
            </a:r>
            <a:endParaRPr b="0" lang="en-US" sz="1800" spc="-1" strike="noStrike">
              <a:latin typeface="Arial"/>
            </a:endParaRPr>
          </a:p>
          <a:p>
            <a:pPr lvl="5" marL="2592000" indent="-216000">
              <a:spcBef>
                <a:spcPts val="283"/>
              </a:spcBef>
              <a:buClr>
                <a:srgbClr val="000000"/>
              </a:buClr>
              <a:buSzPct val="45000"/>
              <a:buFont typeface="Wingdings" charset="2"/>
              <a:buChar char=""/>
            </a:pPr>
            <a:r>
              <a:rPr b="0" lang="en-US" sz="1800" spc="-1" strike="noStrike">
                <a:latin typeface="Arial"/>
              </a:rPr>
              <a:t>Sixth Outline Level</a:t>
            </a:r>
            <a:endParaRPr b="0" lang="en-US" sz="1800" spc="-1" strike="noStrike">
              <a:latin typeface="Arial"/>
            </a:endParaRPr>
          </a:p>
          <a:p>
            <a:pPr lvl="6" marL="3024000" indent="-216000">
              <a:spcBef>
                <a:spcPts val="283"/>
              </a:spcBef>
              <a:buClr>
                <a:srgbClr val="000000"/>
              </a:buClr>
              <a:buSzPct val="45000"/>
              <a:buFont typeface="Wingdings" charset="2"/>
              <a:buChar char=""/>
            </a:pPr>
            <a:r>
              <a:rPr b="0" lang="en-US" sz="1800" spc="-1" strike="noStrike">
                <a:latin typeface="Arial"/>
              </a:rPr>
              <a:t>Seventh Outline Level</a:t>
            </a:r>
            <a:endParaRPr b="0" lang="en-US" sz="18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hyperlink" Target="https://www.timeanddate.com/worldclock/fixedtime.html?msg=IEEE+802.15.9ma&amp;iso=20200714T1430&amp;p1=179&amp;ah=2" TargetMode="External"/><Relationship Id="rId2"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25.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152280" y="609480"/>
            <a:ext cx="8986680" cy="4621320"/>
          </a:xfrm>
          <a:prstGeom prst="rect">
            <a:avLst/>
          </a:prstGeom>
          <a:noFill/>
          <a:ln>
            <a:noFill/>
          </a:ln>
        </p:spPr>
        <p:style>
          <a:lnRef idx="0"/>
          <a:fillRef idx="0"/>
          <a:effectRef idx="0"/>
          <a:fontRef idx="minor"/>
        </p:style>
        <p:txBody>
          <a:bodyPr lIns="90000" rIns="90000" tIns="46800" bIns="46800">
            <a:noAutofit/>
          </a:bodyPr>
          <a:p>
            <a:pPr algn="ctr">
              <a:lnSpc>
                <a:spcPct val="100000"/>
              </a:lnSpc>
            </a:pPr>
            <a:r>
              <a:rPr b="1" lang="en-US"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latin typeface="Arial"/>
            </a:endParaRPr>
          </a:p>
          <a:p>
            <a:pPr>
              <a:lnSpc>
                <a:spcPct val="100000"/>
              </a:lnSpc>
            </a:pPr>
            <a:endParaRPr b="0" lang="en-US" sz="1800" spc="-1" strike="noStrike">
              <a:latin typeface="Arial"/>
            </a:endParaRPr>
          </a:p>
          <a:p>
            <a:pPr>
              <a:lnSpc>
                <a:spcPct val="100000"/>
              </a:lnSpc>
            </a:pPr>
            <a:r>
              <a:rPr b="1" lang="en-US" sz="1600" spc="-1" strike="noStrike">
                <a:solidFill>
                  <a:srgbClr val="000000"/>
                </a:solidFill>
                <a:latin typeface="Times New Roman"/>
                <a:ea typeface="DejaVu Sans"/>
              </a:rPr>
              <a:t>Submission Title:</a:t>
            </a:r>
            <a:r>
              <a:rPr b="0" lang="en-US" sz="1600" spc="-1" strike="noStrike">
                <a:solidFill>
                  <a:srgbClr val="000000"/>
                </a:solidFill>
                <a:latin typeface="Times New Roman"/>
                <a:ea typeface="DejaVu Sans"/>
              </a:rPr>
              <a:t> TG9ma Closing Report for Virtual July Meeting</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Date Submitted: 13 July, 2020</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Source:</a:t>
            </a:r>
            <a:r>
              <a:rPr b="0" lang="en-US" sz="1600" spc="-1" strike="noStrike">
                <a:solidFill>
                  <a:srgbClr val="000000"/>
                </a:solidFill>
                <a:latin typeface="Times New Roman"/>
                <a:ea typeface="DejaVu Sans"/>
              </a:rPr>
              <a:t> Tero Kivinen</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Company -</a:t>
            </a:r>
            <a:endParaRPr b="0" lang="en-US" sz="1600" spc="-1" strike="noStrike">
              <a:latin typeface="Arial"/>
            </a:endParaRPr>
          </a:p>
          <a:p>
            <a:pPr>
              <a:lnSpc>
                <a:spcPct val="100000"/>
              </a:lnSpc>
            </a:pPr>
            <a:r>
              <a:rPr b="0" lang="en-US" sz="1600" spc="-1" strike="noStrike">
                <a:solidFill>
                  <a:srgbClr val="000000"/>
                </a:solidFill>
                <a:latin typeface="Times New Roman"/>
                <a:ea typeface="DejaVu Sans"/>
              </a:rPr>
              <a:t>E-Mail: kivinen@iki.fi</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Re:</a:t>
            </a:r>
            <a:r>
              <a:rPr b="0" lang="en-US" sz="1600" spc="-1" strike="noStrike">
                <a:solidFill>
                  <a:srgbClr val="000000"/>
                </a:solidFill>
                <a:latin typeface="Times New Roman"/>
                <a:ea typeface="DejaVu Sans"/>
              </a:rPr>
              <a:t> TG9ma Closing for Virtual July Meeting</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Abstract:</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0" lang="en-US" sz="1600" spc="-1" strike="noStrike">
                <a:solidFill>
                  <a:srgbClr val="000000"/>
                </a:solidFill>
                <a:latin typeface="Times New Roman"/>
                <a:ea typeface="DejaVu Sans"/>
              </a:rPr>
              <a:t>Closing Report for TG9ma meeting for Virtual July Meeting.</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Purpose: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Provide information which kind of changes are needed to the standard.</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Notice: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Release: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US" sz="1600" spc="-1" strike="noStrike">
                <a:solidFill>
                  <a:srgbClr val="000000"/>
                </a:solidFill>
                <a:latin typeface="Times New Roman"/>
                <a:ea typeface="DejaVu Sans"/>
              </a:rPr>
              <a:t>	</a:t>
            </a:r>
            <a:endParaRPr b="0" lang="en-US" sz="1600" spc="-1" strike="noStrike">
              <a:latin typeface="Arial"/>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8" name="CustomShape 1"/>
          <p:cNvSpPr/>
          <p:nvPr/>
        </p:nvSpPr>
        <p:spPr>
          <a:xfrm>
            <a:off x="457200" y="510120"/>
            <a:ext cx="8228880" cy="67104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latin typeface="Arial"/>
              </a:rPr>
              <a:t>CRG Calls</a:t>
            </a:r>
            <a:endParaRPr b="0" lang="en-US" sz="4400" spc="-1" strike="noStrike">
              <a:latin typeface="Arial"/>
            </a:endParaRPr>
          </a:p>
        </p:txBody>
      </p:sp>
      <p:sp>
        <p:nvSpPr>
          <p:cNvPr id="159" name="CustomShape 2"/>
          <p:cNvSpPr/>
          <p:nvPr/>
        </p:nvSpPr>
        <p:spPr>
          <a:xfrm>
            <a:off x="457200" y="1604520"/>
            <a:ext cx="8228880" cy="3976920"/>
          </a:xfrm>
          <a:prstGeom prst="rect">
            <a:avLst/>
          </a:prstGeom>
          <a:noFill/>
          <a:ln>
            <a:noFill/>
          </a:ln>
        </p:spPr>
        <p:style>
          <a:lnRef idx="0"/>
          <a:fillRef idx="0"/>
          <a:effectRef idx="0"/>
          <a:fontRef idx="minor"/>
        </p:style>
        <p:txBody>
          <a:bodyPr lIns="0" rIns="0" tIns="0" bIns="0">
            <a:normAutofit/>
          </a:bodyPr>
          <a:p>
            <a:pPr marL="432000" indent="-323640">
              <a:lnSpc>
                <a:spcPct val="100000"/>
              </a:lnSpc>
              <a:spcBef>
                <a:spcPts val="1417"/>
              </a:spcBef>
              <a:buClr>
                <a:srgbClr val="000000"/>
              </a:buClr>
              <a:buSzPct val="45000"/>
              <a:buFont typeface="Wingdings" charset="2"/>
              <a:buChar char=""/>
            </a:pPr>
            <a:r>
              <a:rPr b="0" lang="en-US" sz="3200" spc="-1" strike="noStrike">
                <a:latin typeface="Arial"/>
              </a:rPr>
              <a:t>CRG Will be having weekly teleconferences every Tuesday 16:00 EDT starting at Tuesday 25</a:t>
            </a:r>
            <a:r>
              <a:rPr b="0" lang="en-US" sz="3200" spc="-1" strike="noStrike" baseline="101000">
                <a:latin typeface="Arial"/>
              </a:rPr>
              <a:t>th</a:t>
            </a:r>
            <a:r>
              <a:rPr b="0" lang="en-US" sz="3200" spc="-1" strike="noStrike">
                <a:latin typeface="Arial"/>
              </a:rPr>
              <a:t> of August.</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pPr>
            <a:r>
              <a:rPr b="0" lang="en-US" sz="3200" spc="-1" strike="noStrike" u="sng">
                <a:solidFill>
                  <a:srgbClr val="0000ff"/>
                </a:solidFill>
                <a:uFillTx/>
                <a:latin typeface="Arial"/>
                <a:hlinkClick r:id="rId1"/>
              </a:rPr>
              <a:t>https://www.timeanddate.com/worldclock/fixedtime.html?msg=IEEE+802.15.9ma&amp;iso=20200714T1430&amp;p1=179&amp;ah=2</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9" dur="indefinite" restart="never" nodeType="tmRoot">
          <p:childTnLst>
            <p:seq>
              <p:cTn id="20" dur="indefinite"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0" name="CustomShape 1"/>
          <p:cNvSpPr/>
          <p:nvPr/>
        </p:nvSpPr>
        <p:spPr>
          <a:xfrm>
            <a:off x="685800" y="685440"/>
            <a:ext cx="7767360" cy="1062000"/>
          </a:xfrm>
          <a:prstGeom prst="rect">
            <a:avLst/>
          </a:prstGeom>
          <a:noFill/>
          <a:ln>
            <a:noFill/>
          </a:ln>
        </p:spPr>
        <p:style>
          <a:lnRef idx="0"/>
          <a:fillRef idx="0"/>
          <a:effectRef idx="0"/>
          <a:fontRef idx="minor"/>
        </p:style>
      </p:sp>
      <p:sp>
        <p:nvSpPr>
          <p:cNvPr id="161" name="CustomShape 2"/>
          <p:cNvSpPr/>
          <p:nvPr/>
        </p:nvSpPr>
        <p:spPr>
          <a:xfrm>
            <a:off x="438120" y="602280"/>
            <a:ext cx="822600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Agenda for Next Meeting</a:t>
            </a:r>
            <a:endParaRPr b="0" lang="en-US" sz="4400" spc="-1" strike="noStrike">
              <a:latin typeface="Arial"/>
            </a:endParaRPr>
          </a:p>
        </p:txBody>
      </p:sp>
      <p:sp>
        <p:nvSpPr>
          <p:cNvPr id="162" name="CustomShape 3"/>
          <p:cNvSpPr/>
          <p:nvPr/>
        </p:nvSpPr>
        <p:spPr>
          <a:xfrm>
            <a:off x="457200" y="1604520"/>
            <a:ext cx="8226000" cy="3974040"/>
          </a:xfrm>
          <a:prstGeom prst="rect">
            <a:avLst/>
          </a:prstGeom>
          <a:noFill/>
          <a:ln>
            <a:noFill/>
          </a:ln>
        </p:spPr>
        <p:style>
          <a:lnRef idx="0"/>
          <a:fillRef idx="0"/>
          <a:effectRef idx="0"/>
          <a:fontRef idx="minor"/>
        </p:style>
        <p:txBody>
          <a:bodyPr lIns="0" rIns="0" tIns="0" bIns="0">
            <a:normAutofit/>
          </a:bodyPr>
          <a:p>
            <a:pPr marL="216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Finish letter ballot, and processing comments received</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21" dur="indefinite" restart="never" nodeType="tmRoot">
          <p:childTnLst>
            <p:seq>
              <p:cTn id="22"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9" name="CustomShape 1"/>
          <p:cNvSpPr/>
          <p:nvPr/>
        </p:nvSpPr>
        <p:spPr>
          <a:xfrm>
            <a:off x="457200" y="273600"/>
            <a:ext cx="8226720" cy="1142280"/>
          </a:xfrm>
          <a:prstGeom prst="rect">
            <a:avLst/>
          </a:prstGeom>
          <a:noFill/>
          <a:ln>
            <a:noFill/>
          </a:ln>
        </p:spPr>
        <p:style>
          <a:lnRef idx="0"/>
          <a:fillRef idx="0"/>
          <a:effectRef idx="0"/>
          <a:fontRef idx="minor"/>
        </p:style>
      </p:sp>
      <p:sp>
        <p:nvSpPr>
          <p:cNvPr id="140" name="CustomShape 2"/>
          <p:cNvSpPr/>
          <p:nvPr/>
        </p:nvSpPr>
        <p:spPr>
          <a:xfrm>
            <a:off x="457200" y="2617560"/>
            <a:ext cx="8226720" cy="194904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3200" spc="-1" strike="noStrike">
                <a:solidFill>
                  <a:srgbClr val="000000"/>
                </a:solidFill>
                <a:latin typeface="Arial"/>
                <a:ea typeface="DejaVu Sans"/>
              </a:rPr>
              <a:t>Closing report for TG 9ma</a:t>
            </a:r>
            <a:endParaRPr b="0" lang="en-US" sz="3200" spc="-1" strike="noStrike">
              <a:latin typeface="Arial"/>
            </a:endParaRPr>
          </a:p>
          <a:p>
            <a:pPr algn="ctr">
              <a:lnSpc>
                <a:spcPct val="100000"/>
              </a:lnSpc>
            </a:pPr>
            <a:endParaRPr b="0" lang="en-US" sz="3200" spc="-1" strike="noStrike">
              <a:latin typeface="Arial"/>
            </a:endParaRPr>
          </a:p>
          <a:p>
            <a:pPr algn="ctr">
              <a:lnSpc>
                <a:spcPct val="100000"/>
              </a:lnSpc>
            </a:pPr>
            <a:r>
              <a:rPr b="0" lang="en-US" sz="3200" spc="-1" strike="noStrike">
                <a:solidFill>
                  <a:srgbClr val="000000"/>
                </a:solidFill>
                <a:latin typeface="Arial"/>
                <a:ea typeface="DejaVu Sans"/>
              </a:rPr>
              <a:t>July 13, 2020</a:t>
            </a:r>
            <a:endParaRPr b="0" lang="en-US" sz="3200" spc="-1" strike="noStrike">
              <a:latin typeface="Arial"/>
            </a:endParaRPr>
          </a:p>
          <a:p>
            <a:pPr algn="ctr">
              <a:lnSpc>
                <a:spcPct val="100000"/>
              </a:lnSpc>
            </a:pPr>
            <a:r>
              <a:rPr b="0" lang="en-US" sz="3200" spc="-1" strike="noStrike">
                <a:solidFill>
                  <a:srgbClr val="000000"/>
                </a:solidFill>
                <a:latin typeface="Arial"/>
                <a:ea typeface="DejaVu Sans"/>
              </a:rPr>
              <a:t>Tero Kivinen</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1" name="CustomShape 1"/>
          <p:cNvSpPr/>
          <p:nvPr/>
        </p:nvSpPr>
        <p:spPr>
          <a:xfrm>
            <a:off x="685800" y="685440"/>
            <a:ext cx="7767360" cy="1062000"/>
          </a:xfrm>
          <a:prstGeom prst="rect">
            <a:avLst/>
          </a:prstGeom>
          <a:noFill/>
          <a:ln>
            <a:noFill/>
          </a:ln>
        </p:spPr>
        <p:style>
          <a:lnRef idx="0"/>
          <a:fillRef idx="0"/>
          <a:effectRef idx="0"/>
          <a:fontRef idx="minor"/>
        </p:style>
      </p:sp>
      <p:sp>
        <p:nvSpPr>
          <p:cNvPr id="142" name="CustomShape 2"/>
          <p:cNvSpPr/>
          <p:nvPr/>
        </p:nvSpPr>
        <p:spPr>
          <a:xfrm>
            <a:off x="438120" y="602280"/>
            <a:ext cx="822600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Work Plan</a:t>
            </a:r>
            <a:endParaRPr b="0" lang="en-US" sz="4400" spc="-1" strike="noStrike">
              <a:latin typeface="Arial"/>
            </a:endParaRPr>
          </a:p>
        </p:txBody>
      </p:sp>
      <p:sp>
        <p:nvSpPr>
          <p:cNvPr id="143" name="CustomShape 3"/>
          <p:cNvSpPr/>
          <p:nvPr/>
        </p:nvSpPr>
        <p:spPr>
          <a:xfrm>
            <a:off x="457200" y="1604520"/>
            <a:ext cx="8226000" cy="3974040"/>
          </a:xfrm>
          <a:prstGeom prst="rect">
            <a:avLst/>
          </a:prstGeom>
          <a:noFill/>
          <a:ln>
            <a:noFill/>
          </a:ln>
        </p:spPr>
        <p:style>
          <a:lnRef idx="0"/>
          <a:fillRef idx="0"/>
          <a:effectRef idx="0"/>
          <a:fontRef idx="minor"/>
        </p:style>
        <p:txBody>
          <a:bodyPr lIns="0" rIns="0" tIns="0" bIns="0">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Approve agenda and minutes</a:t>
            </a:r>
            <a:endParaRPr b="0" lang="en-US" sz="3200" spc="-1" strike="noStrike">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Finish the draft</a:t>
            </a:r>
            <a:endParaRPr b="0" lang="en-US" sz="3200" spc="-1" strike="noStrike">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Start Letter Ballot</a:t>
            </a:r>
            <a:endParaRPr b="0" lang="en-US" sz="3200" spc="-1" strike="noStrike">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Form CRG</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4" name="CustomShape 1"/>
          <p:cNvSpPr/>
          <p:nvPr/>
        </p:nvSpPr>
        <p:spPr>
          <a:xfrm>
            <a:off x="685800" y="685440"/>
            <a:ext cx="7767360" cy="1062000"/>
          </a:xfrm>
          <a:prstGeom prst="rect">
            <a:avLst/>
          </a:prstGeom>
          <a:noFill/>
          <a:ln>
            <a:noFill/>
          </a:ln>
        </p:spPr>
        <p:style>
          <a:lnRef idx="0"/>
          <a:fillRef idx="0"/>
          <a:effectRef idx="0"/>
          <a:fontRef idx="minor"/>
        </p:style>
      </p:sp>
      <p:sp>
        <p:nvSpPr>
          <p:cNvPr id="145" name="CustomShape 2"/>
          <p:cNvSpPr/>
          <p:nvPr/>
        </p:nvSpPr>
        <p:spPr>
          <a:xfrm>
            <a:off x="438120" y="602280"/>
            <a:ext cx="822600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TG9ma Scope</a:t>
            </a:r>
            <a:endParaRPr b="0" lang="en-US" sz="4400" spc="-1" strike="noStrike">
              <a:latin typeface="Arial"/>
            </a:endParaRPr>
          </a:p>
        </p:txBody>
      </p:sp>
      <p:sp>
        <p:nvSpPr>
          <p:cNvPr id="146" name="CustomShape 3"/>
          <p:cNvSpPr/>
          <p:nvPr/>
        </p:nvSpPr>
        <p:spPr>
          <a:xfrm>
            <a:off x="457200" y="1604520"/>
            <a:ext cx="8226000" cy="3974040"/>
          </a:xfrm>
          <a:prstGeom prst="rect">
            <a:avLst/>
          </a:prstGeom>
          <a:noFill/>
          <a:ln>
            <a:noFill/>
          </a:ln>
        </p:spPr>
        <p:style>
          <a:lnRef idx="0"/>
          <a:fillRef idx="0"/>
          <a:effectRef idx="0"/>
          <a:fontRef idx="minor"/>
        </p:style>
        <p:txBody>
          <a:bodyPr lIns="0" rIns="0" tIns="0" bIns="0">
            <a:normAutofit/>
          </a:bodyPr>
          <a:p>
            <a:pPr>
              <a:lnSpc>
                <a:spcPct val="100000"/>
              </a:lnSpc>
              <a:spcBef>
                <a:spcPts val="1417"/>
              </a:spcBef>
            </a:pPr>
            <a:r>
              <a:rPr b="0" lang="en-US" sz="3200" spc="-1" strike="noStrike">
                <a:solidFill>
                  <a:srgbClr val="000000"/>
                </a:solidFill>
                <a:latin typeface="Arial"/>
                <a:ea typeface="DejaVu Sans"/>
              </a:rPr>
              <a:t>This standard defines security key management extensions to address session key generation (both 128-bit and 256-bit key lengths), the creation and/or transport of broadcast/multicast keys, and security algorithm agility. This standard maintains backwards compatibility with IEEE Std 802.15.9-2016.</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7" name="CustomShape 1"/>
          <p:cNvSpPr/>
          <p:nvPr/>
        </p:nvSpPr>
        <p:spPr>
          <a:xfrm>
            <a:off x="685800" y="685440"/>
            <a:ext cx="7767360" cy="1062000"/>
          </a:xfrm>
          <a:prstGeom prst="rect">
            <a:avLst/>
          </a:prstGeom>
          <a:noFill/>
          <a:ln>
            <a:noFill/>
          </a:ln>
        </p:spPr>
        <p:style>
          <a:lnRef idx="0"/>
          <a:fillRef idx="0"/>
          <a:effectRef idx="0"/>
          <a:fontRef idx="minor"/>
        </p:style>
      </p:sp>
      <p:sp>
        <p:nvSpPr>
          <p:cNvPr id="148" name="CustomShape 2"/>
          <p:cNvSpPr/>
          <p:nvPr/>
        </p:nvSpPr>
        <p:spPr>
          <a:xfrm>
            <a:off x="438120" y="602280"/>
            <a:ext cx="822600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Meeting Achievements</a:t>
            </a:r>
            <a:endParaRPr b="0" lang="en-US" sz="4400" spc="-1" strike="noStrike">
              <a:latin typeface="Arial"/>
            </a:endParaRPr>
          </a:p>
        </p:txBody>
      </p:sp>
      <p:sp>
        <p:nvSpPr>
          <p:cNvPr id="149" name="CustomShape 3"/>
          <p:cNvSpPr/>
          <p:nvPr/>
        </p:nvSpPr>
        <p:spPr>
          <a:xfrm>
            <a:off x="457200" y="1604520"/>
            <a:ext cx="8226000" cy="3974040"/>
          </a:xfrm>
          <a:prstGeom prst="rect">
            <a:avLst/>
          </a:prstGeom>
          <a:noFill/>
          <a:ln>
            <a:noFill/>
          </a:ln>
        </p:spPr>
        <p:style>
          <a:lnRef idx="0"/>
          <a:fillRef idx="0"/>
          <a:effectRef idx="0"/>
          <a:fontRef idx="minor"/>
        </p:style>
        <p:txBody>
          <a:bodyPr lIns="0" rIns="0" tIns="0" bIns="0">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Made sure draft is ready for letter ballot</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0" name="CustomShape 1"/>
          <p:cNvSpPr/>
          <p:nvPr/>
        </p:nvSpPr>
        <p:spPr>
          <a:xfrm>
            <a:off x="457200" y="510120"/>
            <a:ext cx="8228880" cy="67104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latin typeface="Arial"/>
              </a:rPr>
              <a:t>TG Motion for Letter Ballot</a:t>
            </a:r>
            <a:endParaRPr b="0" lang="en-US" sz="4400" spc="-1" strike="noStrike">
              <a:latin typeface="Arial"/>
            </a:endParaRPr>
          </a:p>
        </p:txBody>
      </p:sp>
      <p:sp>
        <p:nvSpPr>
          <p:cNvPr id="151" name="CustomShape 2"/>
          <p:cNvSpPr/>
          <p:nvPr/>
        </p:nvSpPr>
        <p:spPr>
          <a:xfrm>
            <a:off x="457200" y="1604520"/>
            <a:ext cx="8228880" cy="3976920"/>
          </a:xfrm>
          <a:prstGeom prst="rect">
            <a:avLst/>
          </a:prstGeom>
          <a:noFill/>
          <a:ln>
            <a:noFill/>
          </a:ln>
        </p:spPr>
        <p:style>
          <a:lnRef idx="0"/>
          <a:fillRef idx="0"/>
          <a:effectRef idx="0"/>
          <a:fontRef idx="minor"/>
        </p:style>
        <p:txBody>
          <a:bodyPr lIns="0" rIns="0" tIns="0" bIns="0">
            <a:normAutofit fontScale="78000"/>
          </a:bodyPr>
          <a:p>
            <a:pPr marL="432000" indent="-323640">
              <a:lnSpc>
                <a:spcPct val="100000"/>
              </a:lnSpc>
              <a:spcBef>
                <a:spcPts val="1417"/>
              </a:spcBef>
              <a:buClr>
                <a:srgbClr val="000000"/>
              </a:buClr>
              <a:buSzPct val="45000"/>
              <a:buFont typeface="Wingdings" charset="2"/>
              <a:buChar char=""/>
            </a:pPr>
            <a:r>
              <a:rPr b="0" lang="en-US" sz="3200" spc="-1" strike="noStrike">
                <a:latin typeface="Arial"/>
                <a:ea typeface="Noto Sans CJK SC Regular"/>
              </a:rPr>
              <a:t>Move that TG9ma formally request that the 802.15 WG start a WG Letter Ballot requesting approval of document P802.15.9ma-DF1 and to forward document P802.15.9ma-DF1, to Standards Association ballot</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pPr>
            <a:r>
              <a:rPr b="0" lang="en-US" sz="3200" spc="-1" strike="noStrike">
                <a:latin typeface="Arial"/>
                <a:ea typeface="Noto Sans CJK SC Regular"/>
              </a:rPr>
              <a:t>Moved by: Ben Rolfe</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pPr>
            <a:r>
              <a:rPr b="0" lang="en-US" sz="3200" spc="-1" strike="noStrike">
                <a:latin typeface="Arial"/>
                <a:ea typeface="Noto Sans CJK SC Regular"/>
              </a:rPr>
              <a:t>Seconded by: Harry Bims</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pPr>
            <a:r>
              <a:rPr b="0" lang="en-US" sz="3200" spc="-1" strike="noStrike">
                <a:latin typeface="Arial"/>
                <a:ea typeface="Noto Sans CJK SC Regular"/>
              </a:rPr>
              <a:t>Motion passed unanimously</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2" name="CustomShape 1"/>
          <p:cNvSpPr/>
          <p:nvPr/>
        </p:nvSpPr>
        <p:spPr>
          <a:xfrm>
            <a:off x="457200" y="510120"/>
            <a:ext cx="8228880" cy="67104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latin typeface="Arial"/>
              </a:rPr>
              <a:t>WG Motion for Letter Ballot</a:t>
            </a:r>
            <a:endParaRPr b="0" lang="en-US" sz="4400" spc="-1" strike="noStrike">
              <a:latin typeface="Arial"/>
            </a:endParaRPr>
          </a:p>
        </p:txBody>
      </p:sp>
      <p:sp>
        <p:nvSpPr>
          <p:cNvPr id="153" name="CustomShape 2"/>
          <p:cNvSpPr/>
          <p:nvPr/>
        </p:nvSpPr>
        <p:spPr>
          <a:xfrm>
            <a:off x="457200" y="1604520"/>
            <a:ext cx="8228880" cy="3976920"/>
          </a:xfrm>
          <a:prstGeom prst="rect">
            <a:avLst/>
          </a:prstGeom>
          <a:noFill/>
          <a:ln>
            <a:noFill/>
          </a:ln>
        </p:spPr>
        <p:style>
          <a:lnRef idx="0"/>
          <a:fillRef idx="0"/>
          <a:effectRef idx="0"/>
          <a:fontRef idx="minor"/>
        </p:style>
        <p:txBody>
          <a:bodyPr lIns="0" rIns="0" tIns="0" bIns="0">
            <a:normAutofit/>
          </a:bodyPr>
          <a:p>
            <a:pPr marL="432000" indent="-323640">
              <a:lnSpc>
                <a:spcPct val="100000"/>
              </a:lnSpc>
              <a:spcBef>
                <a:spcPts val="1417"/>
              </a:spcBef>
              <a:buClr>
                <a:srgbClr val="000000"/>
              </a:buClr>
              <a:buSzPct val="45000"/>
              <a:buFont typeface="Wingdings" charset="2"/>
              <a:buChar char=""/>
            </a:pPr>
            <a:r>
              <a:rPr b="0" lang="en-US" sz="3200" spc="-1" strike="noStrike">
                <a:latin typeface="Arial"/>
                <a:ea typeface="Noto Sans CJK SC Regular"/>
              </a:rPr>
              <a:t>Move that 802.15 WG start a WG Letter Ballot requesting approval of document P802.15.9ma-DF1 and to forward document P802.15.9ma-DF1, to Standards Association ballot</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4" name="CustomShape 1"/>
          <p:cNvSpPr/>
          <p:nvPr/>
        </p:nvSpPr>
        <p:spPr>
          <a:xfrm>
            <a:off x="457200" y="510120"/>
            <a:ext cx="8228880" cy="67104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latin typeface="Arial"/>
              </a:rPr>
              <a:t>TG Motion for CRG</a:t>
            </a:r>
            <a:endParaRPr b="0" lang="en-US" sz="4400" spc="-1" strike="noStrike">
              <a:latin typeface="Arial"/>
            </a:endParaRPr>
          </a:p>
        </p:txBody>
      </p:sp>
      <p:sp>
        <p:nvSpPr>
          <p:cNvPr id="155" name="CustomShape 2"/>
          <p:cNvSpPr/>
          <p:nvPr/>
        </p:nvSpPr>
        <p:spPr>
          <a:xfrm>
            <a:off x="457200" y="1604520"/>
            <a:ext cx="8228880" cy="3976920"/>
          </a:xfrm>
          <a:prstGeom prst="rect">
            <a:avLst/>
          </a:prstGeom>
          <a:noFill/>
          <a:ln>
            <a:noFill/>
          </a:ln>
        </p:spPr>
        <p:style>
          <a:lnRef idx="0"/>
          <a:fillRef idx="0"/>
          <a:effectRef idx="0"/>
          <a:fontRef idx="minor"/>
        </p:style>
        <p:txBody>
          <a:bodyPr lIns="0" rIns="0" tIns="0" bIns="0">
            <a:normAutofit fontScale="26000"/>
          </a:bodyPr>
          <a:p>
            <a:pPr marL="432000" indent="-323640">
              <a:lnSpc>
                <a:spcPct val="100000"/>
              </a:lnSpc>
              <a:spcBef>
                <a:spcPts val="1417"/>
              </a:spcBef>
              <a:buClr>
                <a:srgbClr val="000000"/>
              </a:buClr>
              <a:buSzPct val="45000"/>
              <a:buFont typeface="Wingdings" charset="2"/>
              <a:buChar char=""/>
            </a:pPr>
            <a:r>
              <a:rPr b="0" lang="en-US" sz="3200" spc="-1" strike="noStrike">
                <a:latin typeface="Arial"/>
              </a:rPr>
              <a:t>Move that TG9ma formally requests that the 802.15 WG forms of a Comment Resolution Group (CRG) for the WG balloting of the P802.15.9ma-DF1 with the following membership: Tero Kivinen(Chair), Ben Rolfe, Don Sturek, Pat Kinney, and Peter Yee. The 802.15.9ma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pPr>
            <a:r>
              <a:rPr b="0" lang="en-US" sz="3200" spc="-1" strike="noStrike">
                <a:latin typeface="Arial"/>
              </a:rPr>
              <a:t>Moved by: Don Sturek</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pPr>
            <a:r>
              <a:rPr b="0" lang="en-US" sz="3200" spc="-1" strike="noStrike">
                <a:latin typeface="Arial"/>
              </a:rPr>
              <a:t>Seconded by: Ben Rolfe</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pPr>
            <a:r>
              <a:rPr b="0" lang="en-US" sz="3200" spc="-1" strike="noStrike">
                <a:latin typeface="Arial"/>
              </a:rPr>
              <a:t>Motion passed unanimously</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5" dur="indefinite" restart="never" nodeType="tmRoot">
          <p:childTnLst>
            <p:seq>
              <p:cTn id="16" dur="indefinite"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6" name="CustomShape 1"/>
          <p:cNvSpPr/>
          <p:nvPr/>
        </p:nvSpPr>
        <p:spPr>
          <a:xfrm>
            <a:off x="457200" y="510120"/>
            <a:ext cx="8228880" cy="67104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latin typeface="Arial"/>
              </a:rPr>
              <a:t>WG Motion for CRG</a:t>
            </a:r>
            <a:endParaRPr b="0" lang="en-US" sz="4400" spc="-1" strike="noStrike">
              <a:latin typeface="Arial"/>
            </a:endParaRPr>
          </a:p>
        </p:txBody>
      </p:sp>
      <p:sp>
        <p:nvSpPr>
          <p:cNvPr id="157" name="CustomShape 2"/>
          <p:cNvSpPr/>
          <p:nvPr/>
        </p:nvSpPr>
        <p:spPr>
          <a:xfrm>
            <a:off x="457200" y="1604520"/>
            <a:ext cx="8228880" cy="3976920"/>
          </a:xfrm>
          <a:prstGeom prst="rect">
            <a:avLst/>
          </a:prstGeom>
          <a:noFill/>
          <a:ln>
            <a:noFill/>
          </a:ln>
        </p:spPr>
        <p:style>
          <a:lnRef idx="0"/>
          <a:fillRef idx="0"/>
          <a:effectRef idx="0"/>
          <a:fontRef idx="minor"/>
        </p:style>
        <p:txBody>
          <a:bodyPr lIns="0" rIns="0" tIns="0" bIns="0">
            <a:normAutofit fontScale="39000"/>
          </a:bodyPr>
          <a:p>
            <a:pPr marL="432000" indent="-323640">
              <a:lnSpc>
                <a:spcPct val="100000"/>
              </a:lnSpc>
              <a:spcBef>
                <a:spcPts val="1417"/>
              </a:spcBef>
              <a:buClr>
                <a:srgbClr val="000000"/>
              </a:buClr>
              <a:buSzPct val="45000"/>
              <a:buFont typeface="Wingdings" charset="2"/>
              <a:buChar char=""/>
            </a:pPr>
            <a:r>
              <a:rPr b="0" lang="en-US" sz="3200" spc="-1" strike="noStrike">
                <a:latin typeface="Arial"/>
              </a:rPr>
              <a:t>Move that 802.15 WG approve the formation of a Comment Resolution Group (CRG) for the WG balloting of the P802.15.9ma-DF1 with the following membership: Tero Kivinen(Chair), Ben Rolfe, Don Sturek, Pat Kinney, and Peter Yee. The 802.15.9ma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7" dur="indefinite" restart="never" nodeType="tmRoot">
          <p:childTnLst>
            <p:seq>
              <p:cTn id="18"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2052</TotalTime>
  <Application>LibreOffice/6.1.5.2$Linux_X86_64 LibreOffice_project/10$Build-2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2020-07-14T22:10:51Z</dcterms:modified>
  <cp:revision>75</cp:revision>
  <dc:subject/>
  <dc:title>TG9 Closing Hanoi</dc:title>
</cp:coreProperties>
</file>