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424" r:id="rId3"/>
    <p:sldId id="717" r:id="rId4"/>
    <p:sldId id="423" r:id="rId5"/>
    <p:sldId id="608" r:id="rId6"/>
    <p:sldId id="708" r:id="rId7"/>
    <p:sldId id="386" r:id="rId8"/>
    <p:sldId id="754" r:id="rId9"/>
    <p:sldId id="560" r:id="rId10"/>
    <p:sldId id="846" r:id="rId11"/>
    <p:sldId id="801" r:id="rId12"/>
    <p:sldId id="835" r:id="rId13"/>
    <p:sldId id="850" r:id="rId14"/>
    <p:sldId id="856" r:id="rId15"/>
    <p:sldId id="855" r:id="rId16"/>
    <p:sldId id="8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128" d="100"/>
          <a:sy n="128" d="100"/>
        </p:scale>
        <p:origin x="1426" y="10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5741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-0174-02-0013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2020 Virtual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2020-07-13</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0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15-20/00174r1.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Joerg Robert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CRG and TG13 meeting minutes in docs. 15-20/0077r2 and 15-20/0097r11.</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8138830"/>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Discuss comments </a:t>
                      </a:r>
                      <a:r>
                        <a:rPr lang="en-US" altLang="en-US" sz="1800" baseline="0" dirty="0" smtClean="0"/>
                        <a:t>against TG13 D3 in doc. </a:t>
                      </a:r>
                      <a:r>
                        <a:rPr lang="en-US" altLang="en-US" sz="1800" baseline="0" dirty="0" smtClean="0"/>
                        <a:t>15-20/0166r1 </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Motions needed to </a:t>
                      </a:r>
                      <a:r>
                        <a:rPr lang="en-US" altLang="en-US" sz="1800" baseline="0" dirty="0" smtClean="0"/>
                        <a:t>form CRG for SA </a:t>
                      </a:r>
                      <a:r>
                        <a:rPr lang="en-US" altLang="en-US" sz="1800" baseline="0" dirty="0" smtClean="0"/>
                        <a:t>Ballot</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22253849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7745" y="929268"/>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endParaRPr lang="en-GB" altLang="en-US" dirty="0">
              <a:sym typeface="Wingdings" panose="05000000000000000000" pitchFamily="2" charset="2"/>
            </a:endParaRPr>
          </a:p>
        </p:txBody>
      </p:sp>
      <p:sp>
        <p:nvSpPr>
          <p:cNvPr id="6"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err="1" smtClean="0"/>
              <a:t>Discussion</a:t>
            </a:r>
            <a:r>
              <a:rPr lang="de-DE" sz="2000" dirty="0" smtClean="0"/>
              <a:t> </a:t>
            </a:r>
            <a:r>
              <a:rPr lang="de-DE" sz="2000" dirty="0" err="1" smtClean="0"/>
              <a:t>about</a:t>
            </a:r>
            <a:r>
              <a:rPr lang="de-DE" sz="2000" dirty="0" smtClean="0"/>
              <a:t> </a:t>
            </a:r>
            <a:r>
              <a:rPr lang="de-DE" sz="2000" dirty="0" err="1" smtClean="0"/>
              <a:t>status</a:t>
            </a:r>
            <a:r>
              <a:rPr lang="de-DE" sz="2000" dirty="0" smtClean="0"/>
              <a:t> </a:t>
            </a:r>
            <a:r>
              <a:rPr lang="de-DE" sz="2000" dirty="0" err="1" smtClean="0"/>
              <a:t>of</a:t>
            </a:r>
            <a:r>
              <a:rPr lang="de-DE" sz="2000" dirty="0" smtClean="0"/>
              <a:t> </a:t>
            </a:r>
            <a:r>
              <a:rPr lang="de-DE" sz="2000" dirty="0" err="1" smtClean="0"/>
              <a:t>the</a:t>
            </a:r>
            <a:r>
              <a:rPr lang="de-DE" sz="2000" dirty="0" smtClean="0"/>
              <a:t> </a:t>
            </a:r>
            <a:r>
              <a:rPr lang="de-DE" sz="2000" dirty="0" err="1" smtClean="0"/>
              <a:t>Recirculation</a:t>
            </a:r>
            <a:r>
              <a:rPr lang="de-DE" sz="2000" dirty="0" smtClean="0"/>
              <a:t> </a:t>
            </a:r>
            <a:r>
              <a:rPr lang="de-DE" sz="2000" dirty="0" err="1" smtClean="0"/>
              <a:t>result</a:t>
            </a:r>
            <a:endParaRPr lang="de-DE" sz="2000" dirty="0" smtClean="0"/>
          </a:p>
          <a:p>
            <a:pPr marL="1085850" lvl="1" indent="-342900" algn="just">
              <a:buFont typeface="Wingdings" panose="05000000000000000000" pitchFamily="2" charset="2"/>
              <a:buChar char="§"/>
              <a:defRPr/>
            </a:pPr>
            <a:r>
              <a:rPr lang="en-GB" altLang="en-US" sz="1600" dirty="0" smtClean="0"/>
              <a:t>1 NO vote with around 60 comments, several are to be satisfied</a:t>
            </a:r>
          </a:p>
          <a:p>
            <a:pPr marL="1085850" lvl="1" indent="-342900" algn="just">
              <a:buFont typeface="Wingdings" panose="05000000000000000000" pitchFamily="2" charset="2"/>
              <a:buChar char="§"/>
              <a:defRPr/>
            </a:pPr>
            <a:r>
              <a:rPr lang="en-GB" altLang="en-US" sz="1600" dirty="0" smtClean="0"/>
              <a:t>2 persistent NO votes from initial WG letter ballot with no response to resolutions coming from the CRG</a:t>
            </a:r>
          </a:p>
          <a:p>
            <a:pPr marL="1085850" lvl="1" indent="-342900" algn="just">
              <a:buFont typeface="Wingdings" panose="05000000000000000000" pitchFamily="2" charset="2"/>
              <a:buChar char="§"/>
              <a:defRPr/>
            </a:pPr>
            <a:r>
              <a:rPr lang="en-GB" altLang="en-US" sz="1600" dirty="0" smtClean="0"/>
              <a:t>TG13 had a look at the new comments</a:t>
            </a:r>
          </a:p>
          <a:p>
            <a:pPr marL="1485900" lvl="2" indent="-342900" algn="just">
              <a:buFont typeface="Wingdings" panose="05000000000000000000" pitchFamily="2" charset="2"/>
              <a:buChar char="§"/>
              <a:defRPr/>
            </a:pPr>
            <a:r>
              <a:rPr lang="en-GB" altLang="en-US" sz="1400" dirty="0" smtClean="0"/>
              <a:t>Covering addressing schemes, address filters, many acronym changes requested</a:t>
            </a:r>
          </a:p>
          <a:p>
            <a:pPr marL="1085850" lvl="1" indent="-342900" algn="just">
              <a:buFont typeface="Wingdings" panose="05000000000000000000" pitchFamily="2" charset="2"/>
              <a:buChar char="§"/>
              <a:defRPr/>
            </a:pPr>
            <a:r>
              <a:rPr lang="en-GB" altLang="en-US" sz="1600" dirty="0" smtClean="0"/>
              <a:t>TG13 got a common understanding for the comments</a:t>
            </a:r>
          </a:p>
          <a:p>
            <a:pPr marL="1085850" lvl="1" indent="-342900" algn="just">
              <a:buFont typeface="Wingdings" panose="05000000000000000000" pitchFamily="2" charset="2"/>
              <a:buChar char="§"/>
              <a:defRPr/>
            </a:pPr>
            <a:r>
              <a:rPr lang="en-GB" altLang="en-US" sz="1600" dirty="0" smtClean="0"/>
              <a:t>but was not able to resolve them</a:t>
            </a:r>
            <a:endParaRPr lang="en-GB" altLang="en-US" dirty="0" smtClean="0"/>
          </a:p>
          <a:p>
            <a:pPr marL="1485900" lvl="2" indent="-342900" algn="just">
              <a:buFont typeface="Wingdings" panose="05000000000000000000" pitchFamily="2" charset="2"/>
              <a:buChar char="§"/>
              <a:defRPr/>
            </a:pPr>
            <a:r>
              <a:rPr lang="en-GB" altLang="en-US" sz="1400" dirty="0" smtClean="0"/>
              <a:t>Technical Editor knows how to handle the comments</a:t>
            </a:r>
          </a:p>
          <a:p>
            <a:pPr marL="1485900" lvl="2" indent="-342900" algn="just">
              <a:buFont typeface="Wingdings" panose="05000000000000000000" pitchFamily="2" charset="2"/>
              <a:buChar char="§"/>
              <a:defRPr/>
            </a:pPr>
            <a:endParaRPr lang="en-GB" altLang="en-US" dirty="0" smtClean="0"/>
          </a:p>
          <a:p>
            <a:pPr marL="1485900" lvl="2" indent="-342900" algn="just">
              <a:buFont typeface="Wingdings" panose="05000000000000000000" pitchFamily="2" charset="2"/>
              <a:buChar char="§"/>
              <a:defRPr/>
            </a:pPr>
            <a:endParaRPr lang="en-GB" altLang="en-US" dirty="0" smtClean="0"/>
          </a:p>
          <a:p>
            <a:pPr marL="1485900" lvl="2" indent="-342900" algn="just">
              <a:buFont typeface="Wingdings" panose="05000000000000000000" pitchFamily="2" charset="2"/>
              <a:buChar char="§"/>
              <a:defRPr/>
            </a:pPr>
            <a:endParaRPr lang="en-GB" altLang="en-US" dirty="0" smtClean="0"/>
          </a:p>
          <a:p>
            <a:pPr marL="1485900" lvl="2" indent="-342900" algn="just">
              <a:buFont typeface="Wingdings" panose="05000000000000000000" pitchFamily="2" charset="2"/>
              <a:buChar char="§"/>
              <a:defRPr/>
            </a:pPr>
            <a:endParaRPr lang="en-GB" altLang="en-US" dirty="0" smtClean="0"/>
          </a:p>
          <a:p>
            <a:pPr marL="1085850" lvl="1" indent="-342900" algn="just">
              <a:buFont typeface="Wingdings" panose="05000000000000000000" pitchFamily="2" charset="2"/>
              <a:buChar char="§"/>
              <a:defRPr/>
            </a:pPr>
            <a:endParaRPr lang="en-GB" altLang="en-US" sz="1400" dirty="0" smtClean="0"/>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a:t>
            </a:r>
            <a:r>
              <a:rPr lang="en-US" sz="1800" i="1" dirty="0" smtClean="0"/>
              <a:t>with </a:t>
            </a:r>
            <a:r>
              <a:rPr lang="en-US" sz="1800" i="1" dirty="0"/>
              <a:t>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Tero Kivinen</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941613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a:t>Robert, Tero Kivinen. </a:t>
            </a:r>
            <a:r>
              <a:rPr lang="en-US" sz="1800" i="1" dirty="0"/>
              <a:t>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err="1" smtClean="0"/>
              <a:t>July</a:t>
            </a:r>
            <a:endParaRPr lang="de-DE" sz="2800" b="0" dirty="0" smtClean="0"/>
          </a:p>
          <a:p>
            <a:pPr lvl="1"/>
            <a:r>
              <a:rPr lang="de-DE" b="0" dirty="0" smtClean="0"/>
              <a:t>Start SA </a:t>
            </a:r>
            <a:r>
              <a:rPr lang="de-DE" b="0" dirty="0" err="1" smtClean="0"/>
              <a:t>ballot</a:t>
            </a:r>
            <a:r>
              <a:rPr lang="de-DE" b="0" dirty="0" smtClean="0"/>
              <a:t> </a:t>
            </a:r>
            <a:r>
              <a:rPr lang="de-DE" b="0" dirty="0" err="1" smtClean="0"/>
              <a:t>process</a:t>
            </a:r>
            <a:endParaRPr lang="de-DE" b="0" dirty="0" smtClean="0"/>
          </a:p>
          <a:p>
            <a:pPr lvl="1"/>
            <a:r>
              <a:rPr lang="de-DE" dirty="0" smtClean="0"/>
              <a:t>Form SA </a:t>
            </a:r>
            <a:r>
              <a:rPr lang="de-DE" dirty="0" err="1" smtClean="0"/>
              <a:t>ballot</a:t>
            </a:r>
            <a:r>
              <a:rPr lang="de-DE" dirty="0" smtClean="0"/>
              <a:t> </a:t>
            </a:r>
            <a:r>
              <a:rPr lang="de-DE" dirty="0" err="1" smtClean="0"/>
              <a:t>pool</a:t>
            </a:r>
            <a:endParaRPr lang="de-DE" b="0" dirty="0" smtClean="0"/>
          </a:p>
          <a:p>
            <a:pPr lvl="1"/>
            <a:r>
              <a:rPr lang="de-DE" dirty="0" err="1" smtClean="0"/>
              <a:t>Get</a:t>
            </a:r>
            <a:r>
              <a:rPr lang="de-DE" dirty="0" smtClean="0"/>
              <a:t> </a:t>
            </a:r>
            <a:r>
              <a:rPr lang="de-DE" dirty="0" err="1" smtClean="0"/>
              <a:t>the</a:t>
            </a:r>
            <a:r>
              <a:rPr lang="de-DE" dirty="0" smtClean="0"/>
              <a:t> Motion on </a:t>
            </a:r>
            <a:r>
              <a:rPr lang="de-DE" dirty="0" err="1" smtClean="0"/>
              <a:t>the</a:t>
            </a:r>
            <a:r>
              <a:rPr lang="de-DE" dirty="0" smtClean="0"/>
              <a:t> EC</a:t>
            </a:r>
            <a:r>
              <a:rPr lang="de-DE" dirty="0"/>
              <a:t> </a:t>
            </a:r>
            <a:r>
              <a:rPr lang="de-DE" dirty="0" err="1" smtClean="0"/>
              <a:t>agenda</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182584545"/>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 // </a:t>
                      </a:r>
                      <a:r>
                        <a:rPr lang="en-US" sz="1400" b="0" dirty="0" smtClean="0"/>
                        <a:t>TGbb#1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dirty="0" smtClean="0">
                        <a:solidFill>
                          <a:srgbClr val="FF0000"/>
                        </a:solidFill>
                        <a:latin typeface="+mn-lt"/>
                      </a:endParaRPr>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i="0" dirty="0" smtClean="0">
                          <a:solidFill>
                            <a:schemeClr val="tx1"/>
                          </a:solidFill>
                        </a:rPr>
                        <a:t>LB175 </a:t>
                      </a:r>
                      <a:r>
                        <a:rPr lang="de-DE" sz="1400" i="0" dirty="0" err="1" smtClean="0">
                          <a:solidFill>
                            <a:schemeClr val="tx1"/>
                          </a:solidFill>
                        </a:rPr>
                        <a:t>ends</a:t>
                      </a:r>
                      <a:r>
                        <a:rPr lang="de-DE" sz="1400" i="0" dirty="0" smtClean="0">
                          <a:solidFill>
                            <a:schemeClr val="tx1"/>
                          </a:solidFill>
                        </a:rPr>
                        <a:t> at 6</a:t>
                      </a:r>
                      <a:r>
                        <a:rPr lang="de-DE" sz="1400" i="0" baseline="0" dirty="0" smtClean="0">
                          <a:solidFill>
                            <a:schemeClr val="tx1"/>
                          </a:solidFill>
                        </a:rPr>
                        <a:t> </a:t>
                      </a:r>
                      <a:r>
                        <a:rPr lang="de-DE" sz="1400" i="0" baseline="0" dirty="0" err="1" smtClean="0">
                          <a:solidFill>
                            <a:schemeClr val="tx1"/>
                          </a:solidFill>
                        </a:rPr>
                        <a:t>p.m.EDT</a:t>
                      </a: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solidFill>
                  <a:srgbClr val="00B050"/>
                </a:solidFill>
              </a:rPr>
              <a:t>Agenda in </a:t>
            </a:r>
            <a:r>
              <a:rPr lang="de-DE" sz="2000" dirty="0" err="1" smtClean="0">
                <a:solidFill>
                  <a:srgbClr val="00B050"/>
                </a:solidFill>
              </a:rPr>
              <a:t>doc</a:t>
            </a:r>
            <a:r>
              <a:rPr lang="de-DE" sz="2000" dirty="0" smtClean="0">
                <a:solidFill>
                  <a:srgbClr val="00B050"/>
                </a:solidFill>
              </a:rPr>
              <a:t>. 15-20/0174r1</a:t>
            </a:r>
          </a:p>
          <a:p>
            <a:pPr marL="342900" indent="-342900" algn="just">
              <a:buFont typeface="Arial" panose="020B0604020202020204" pitchFamily="34" charset="0"/>
              <a:buChar char="•"/>
              <a:defRPr/>
            </a:pPr>
            <a:r>
              <a:rPr lang="de-DE" sz="2000" dirty="0" smtClean="0">
                <a:solidFill>
                  <a:srgbClr val="00B050"/>
                </a:solidFill>
              </a:rPr>
              <a:t>2</a:t>
            </a:r>
            <a:r>
              <a:rPr lang="de-DE" sz="2000" baseline="30000" dirty="0" smtClean="0">
                <a:solidFill>
                  <a:srgbClr val="00B050"/>
                </a:solidFill>
              </a:rPr>
              <a:t>nd</a:t>
            </a:r>
            <a:r>
              <a:rPr lang="de-DE" sz="2000" dirty="0" smtClean="0">
                <a:solidFill>
                  <a:srgbClr val="00B050"/>
                </a:solidFill>
              </a:rPr>
              <a:t> </a:t>
            </a:r>
            <a:r>
              <a:rPr lang="de-DE" sz="2000" dirty="0" err="1" smtClean="0">
                <a:solidFill>
                  <a:srgbClr val="00B050"/>
                </a:solidFill>
              </a:rPr>
              <a:t>recirculation</a:t>
            </a:r>
            <a:r>
              <a:rPr lang="de-DE" sz="2000" dirty="0" smtClean="0">
                <a:solidFill>
                  <a:srgbClr val="00B050"/>
                </a:solidFill>
              </a:rPr>
              <a:t> </a:t>
            </a:r>
            <a:r>
              <a:rPr lang="de-DE" sz="2000" dirty="0" err="1" smtClean="0">
                <a:solidFill>
                  <a:srgbClr val="00B050"/>
                </a:solidFill>
              </a:rPr>
              <a:t>ends</a:t>
            </a:r>
            <a:r>
              <a:rPr lang="de-DE" sz="2000" dirty="0" smtClean="0">
                <a:solidFill>
                  <a:srgbClr val="00B050"/>
                </a:solidFill>
              </a:rPr>
              <a:t> </a:t>
            </a:r>
            <a:r>
              <a:rPr lang="de-DE" sz="2000" dirty="0" err="1" smtClean="0">
                <a:solidFill>
                  <a:srgbClr val="00B050"/>
                </a:solidFill>
              </a:rPr>
              <a:t>Wed</a:t>
            </a:r>
            <a:r>
              <a:rPr lang="de-DE" sz="2000" dirty="0" smtClean="0">
                <a:solidFill>
                  <a:srgbClr val="00B050"/>
                </a:solidFill>
              </a:rPr>
              <a:t> 18:00 EDT </a:t>
            </a:r>
            <a:r>
              <a:rPr lang="de-DE" sz="2000" dirty="0" smtClean="0">
                <a:solidFill>
                  <a:srgbClr val="00B050"/>
                </a:solidFill>
                <a:sym typeface="Wingdings" panose="05000000000000000000" pitchFamily="2" charset="2"/>
              </a:rPr>
              <a:t> </a:t>
            </a:r>
            <a:r>
              <a:rPr lang="de-DE" sz="2000" dirty="0" err="1" smtClean="0">
                <a:solidFill>
                  <a:srgbClr val="00B050"/>
                </a:solidFill>
                <a:sym typeface="Wingdings" panose="05000000000000000000" pitchFamily="2" charset="2"/>
              </a:rPr>
              <a:t>please</a:t>
            </a:r>
            <a:r>
              <a:rPr lang="de-DE" sz="2000" dirty="0" smtClean="0">
                <a:solidFill>
                  <a:srgbClr val="00B050"/>
                </a:solidFill>
                <a:sym typeface="Wingdings" panose="05000000000000000000" pitchFamily="2" charset="2"/>
              </a:rPr>
              <a:t> </a:t>
            </a:r>
            <a:r>
              <a:rPr lang="de-DE" sz="2000" dirty="0" err="1" smtClean="0">
                <a:solidFill>
                  <a:srgbClr val="00B050"/>
                </a:solidFill>
                <a:sym typeface="Wingdings" panose="05000000000000000000" pitchFamily="2" charset="2"/>
              </a:rPr>
              <a:t>read</a:t>
            </a:r>
            <a:r>
              <a:rPr lang="de-DE" sz="2000" dirty="0" smtClean="0">
                <a:solidFill>
                  <a:srgbClr val="00B050"/>
                </a:solidFill>
                <a:sym typeface="Wingdings" panose="05000000000000000000" pitchFamily="2" charset="2"/>
              </a:rPr>
              <a:t> </a:t>
            </a:r>
            <a:r>
              <a:rPr lang="de-DE" sz="2000" dirty="0" err="1" smtClean="0">
                <a:solidFill>
                  <a:srgbClr val="00B050"/>
                </a:solidFill>
                <a:sym typeface="Wingdings" panose="05000000000000000000" pitchFamily="2" charset="2"/>
              </a:rPr>
              <a:t>the</a:t>
            </a:r>
            <a:r>
              <a:rPr lang="de-DE" sz="2000" dirty="0" smtClean="0">
                <a:solidFill>
                  <a:srgbClr val="00B050"/>
                </a:solidFill>
                <a:sym typeface="Wingdings" panose="05000000000000000000" pitchFamily="2" charset="2"/>
              </a:rPr>
              <a:t> </a:t>
            </a:r>
            <a:r>
              <a:rPr lang="de-DE" sz="2000" dirty="0" err="1" smtClean="0">
                <a:solidFill>
                  <a:srgbClr val="00B050"/>
                </a:solidFill>
                <a:sym typeface="Wingdings" panose="05000000000000000000" pitchFamily="2" charset="2"/>
              </a:rPr>
              <a:t>draft</a:t>
            </a:r>
            <a:r>
              <a:rPr lang="de-DE" sz="2000" dirty="0" smtClean="0">
                <a:solidFill>
                  <a:srgbClr val="00B050"/>
                </a:solidFill>
                <a:sym typeface="Wingdings" panose="05000000000000000000" pitchFamily="2" charset="2"/>
              </a:rPr>
              <a:t> &amp; </a:t>
            </a:r>
            <a:r>
              <a:rPr lang="de-DE" sz="2000" dirty="0" err="1" smtClean="0">
                <a:solidFill>
                  <a:srgbClr val="00B050"/>
                </a:solidFill>
                <a:sym typeface="Wingdings" panose="05000000000000000000" pitchFamily="2" charset="2"/>
              </a:rPr>
              <a:t>vote</a:t>
            </a:r>
            <a:endParaRPr lang="de-DE" sz="2000" dirty="0">
              <a:solidFill>
                <a:srgbClr val="00B050"/>
              </a:solidFill>
            </a:endParaRPr>
          </a:p>
          <a:p>
            <a:pPr marL="342900" indent="-342900" algn="just">
              <a:buFont typeface="Arial" panose="020B0604020202020204" pitchFamily="34" charset="0"/>
              <a:buChar char="•"/>
              <a:defRPr/>
            </a:pPr>
            <a:r>
              <a:rPr lang="de-DE" sz="2000" dirty="0" smtClean="0">
                <a:solidFill>
                  <a:srgbClr val="00B050"/>
                </a:solidFill>
              </a:rPr>
              <a:t>2 </a:t>
            </a:r>
            <a:r>
              <a:rPr lang="de-DE" sz="2000" dirty="0" err="1" smtClean="0">
                <a:solidFill>
                  <a:srgbClr val="00B050"/>
                </a:solidFill>
              </a:rPr>
              <a:t>slots</a:t>
            </a:r>
            <a:r>
              <a:rPr lang="de-DE" sz="2000" dirty="0" smtClean="0">
                <a:solidFill>
                  <a:srgbClr val="00B050"/>
                </a:solidFill>
              </a:rPr>
              <a:t> </a:t>
            </a:r>
          </a:p>
          <a:p>
            <a:pPr marL="342900" indent="-342900" algn="just">
              <a:buFont typeface="Arial" panose="020B0604020202020204" pitchFamily="34" charset="0"/>
              <a:buChar char="•"/>
              <a:defRPr/>
            </a:pPr>
            <a:r>
              <a:rPr lang="de-DE" sz="2000" dirty="0" smtClean="0">
                <a:solidFill>
                  <a:srgbClr val="00B050"/>
                </a:solidFill>
              </a:rPr>
              <a:t>TUESDAY AM1 </a:t>
            </a:r>
          </a:p>
          <a:p>
            <a:pPr marL="1085850" lvl="1" indent="-342900" algn="just">
              <a:buFont typeface="Arial" panose="020B0604020202020204" pitchFamily="34" charset="0"/>
              <a:buChar char="•"/>
              <a:defRPr/>
            </a:pPr>
            <a:r>
              <a:rPr lang="de-DE" sz="1800" dirty="0" err="1" smtClean="0">
                <a:solidFill>
                  <a:srgbClr val="00B050"/>
                </a:solidFill>
              </a:rPr>
              <a:t>Discuss</a:t>
            </a:r>
            <a:r>
              <a:rPr lang="de-DE" sz="1800" dirty="0" smtClean="0">
                <a:solidFill>
                  <a:srgbClr val="00B050"/>
                </a:solidFill>
              </a:rPr>
              <a:t> </a:t>
            </a:r>
            <a:r>
              <a:rPr lang="de-DE" sz="1800" dirty="0" err="1" smtClean="0">
                <a:solidFill>
                  <a:srgbClr val="00B050"/>
                </a:solidFill>
              </a:rPr>
              <a:t>comment</a:t>
            </a:r>
            <a:r>
              <a:rPr lang="de-DE" sz="1800" dirty="0" smtClean="0">
                <a:solidFill>
                  <a:srgbClr val="00B050"/>
                </a:solidFill>
              </a:rPr>
              <a:t> </a:t>
            </a:r>
            <a:r>
              <a:rPr lang="de-DE" sz="1800" dirty="0" err="1" smtClean="0">
                <a:solidFill>
                  <a:srgbClr val="00B050"/>
                </a:solidFill>
              </a:rPr>
              <a:t>resolution</a:t>
            </a:r>
            <a:endParaRPr lang="de-DE" sz="1800" dirty="0" smtClean="0">
              <a:solidFill>
                <a:srgbClr val="00B050"/>
              </a:solidFill>
            </a:endParaRPr>
          </a:p>
          <a:p>
            <a:pPr marL="342900" indent="-342900" algn="just">
              <a:buFont typeface="Arial" panose="020B0604020202020204" pitchFamily="34" charset="0"/>
              <a:buChar char="•"/>
              <a:defRPr/>
            </a:pPr>
            <a:r>
              <a:rPr lang="de-DE" sz="2000" dirty="0" smtClean="0"/>
              <a:t>THURSDAY PM1</a:t>
            </a:r>
          </a:p>
          <a:p>
            <a:pPr marL="1085850" lvl="1" indent="-342900" algn="just">
              <a:buFont typeface="Arial" panose="020B0604020202020204" pitchFamily="34" charset="0"/>
              <a:buChar char="•"/>
              <a:defRPr/>
            </a:pPr>
            <a:r>
              <a:rPr lang="de-DE" sz="1800" dirty="0" err="1" smtClean="0"/>
              <a:t>Decide</a:t>
            </a:r>
            <a:r>
              <a:rPr lang="de-DE" sz="1800" dirty="0" smtClean="0"/>
              <a:t> </a:t>
            </a:r>
            <a:r>
              <a:rPr lang="de-DE" sz="1800" dirty="0" err="1" smtClean="0"/>
              <a:t>if</a:t>
            </a:r>
            <a:r>
              <a:rPr lang="de-DE" sz="1800" dirty="0" smtClean="0"/>
              <a:t> </a:t>
            </a:r>
            <a:r>
              <a:rPr lang="de-DE" sz="1800" dirty="0" err="1" smtClean="0"/>
              <a:t>draft</a:t>
            </a:r>
            <a:r>
              <a:rPr lang="de-DE" sz="1800" dirty="0" smtClean="0"/>
              <a:t> </a:t>
            </a:r>
            <a:r>
              <a:rPr lang="de-DE" sz="1800" dirty="0" err="1" smtClean="0"/>
              <a:t>is</a:t>
            </a:r>
            <a:r>
              <a:rPr lang="de-DE" sz="1800" dirty="0" smtClean="0"/>
              <a:t> </a:t>
            </a:r>
            <a:r>
              <a:rPr lang="de-DE" sz="1800" dirty="0" err="1" smtClean="0"/>
              <a:t>ready</a:t>
            </a:r>
            <a:r>
              <a:rPr lang="de-DE" sz="1800" dirty="0" smtClean="0"/>
              <a:t> </a:t>
            </a:r>
            <a:r>
              <a:rPr lang="de-DE" sz="1800" dirty="0" err="1" smtClean="0"/>
              <a:t>for</a:t>
            </a:r>
            <a:r>
              <a:rPr lang="de-DE" sz="1800" dirty="0" smtClean="0"/>
              <a:t> SA </a:t>
            </a:r>
            <a:r>
              <a:rPr lang="de-DE" sz="1800" dirty="0" err="1" smtClean="0"/>
              <a:t>ballot</a:t>
            </a:r>
            <a:endParaRPr lang="de-DE"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draft</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SA </a:t>
            </a:r>
            <a:r>
              <a:rPr lang="de-DE" altLang="en-US" sz="1800" dirty="0" err="1" smtClean="0"/>
              <a:t>ballot</a:t>
            </a:r>
            <a:r>
              <a:rPr lang="de-DE" altLang="en-US" sz="1800" dirty="0" smtClean="0"/>
              <a:t> </a:t>
            </a:r>
            <a:r>
              <a:rPr lang="de-DE" altLang="en-US" sz="1800" dirty="0" err="1" smtClean="0"/>
              <a:t>if</a:t>
            </a:r>
            <a:r>
              <a:rPr lang="de-DE" altLang="en-US" sz="1800" dirty="0" smtClean="0"/>
              <a:t> </a:t>
            </a:r>
            <a:r>
              <a:rPr lang="de-DE" altLang="en-US" sz="1800" dirty="0" err="1" smtClean="0"/>
              <a:t>ready</a:t>
            </a:r>
            <a:endParaRPr lang="en-GB" altLang="en-US"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July 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904223413"/>
              </p:ext>
            </p:extLst>
          </p:nvPr>
        </p:nvGraphicFramePr>
        <p:xfrm>
          <a:off x="571500" y="2215189"/>
          <a:ext cx="8077200" cy="380970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15-20/0174r1</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CRG meeting minutes </a:t>
                      </a:r>
                      <a:r>
                        <a:rPr lang="en-US" altLang="en-US" sz="1800" dirty="0" smtClean="0"/>
                        <a:t>in doc. 15-20/</a:t>
                      </a:r>
                      <a:r>
                        <a:rPr lang="en-GB" altLang="en-US" sz="1800" dirty="0" smtClean="0"/>
                        <a:t>0097r11</a:t>
                      </a:r>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1000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WG Letter Ballot LB175, 2nd </a:t>
                      </a:r>
                      <a:r>
                        <a:rPr lang="de-DE" altLang="en-US" sz="1800" dirty="0" err="1" smtClean="0"/>
                        <a:t>recirculation</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8111429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Q&amp;A on residual NO votes and “to be satisfied” comments</a:t>
                      </a:r>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88241098"/>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err="1" smtClean="0"/>
                        <a:t>AoB</a:t>
                      </a:r>
                      <a:endParaRPr lang="en-US" altLang="en-US" sz="1800" baseline="0" dirty="0" smtClean="0"/>
                    </a:p>
                  </a:txBody>
                  <a:tcPr marT="45764" marB="45764"/>
                </a:tc>
                <a:tc>
                  <a:txBody>
                    <a:bodyPr/>
                    <a:lstStyle/>
                    <a:p>
                      <a:r>
                        <a:rPr lang="en-US" sz="1800" baseline="0" dirty="0" smtClean="0"/>
                        <a:t>2</a:t>
                      </a:r>
                      <a:endParaRPr lang="en-US" sz="1800" baseline="0" dirty="0"/>
                    </a:p>
                  </a:txBody>
                  <a:tcPr marT="45764" marB="45764"/>
                </a:tc>
                <a:extLst>
                  <a:ext uri="{0D108BD9-81ED-4DB2-BD59-A6C34878D82A}">
                    <a16:rowId xmlns:a16="http://schemas.microsoft.com/office/drawing/2014/main" val="1761061972"/>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1268</Words>
  <Application>Microsoft Office PowerPoint</Application>
  <PresentationFormat>Bildschirmpräsentation (4:3)</PresentationFormat>
  <Paragraphs>248</Paragraphs>
  <Slides>16</Slides>
  <Notes>15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3"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5552</cp:revision>
  <cp:lastPrinted>2014-11-04T15:04:57Z</cp:lastPrinted>
  <dcterms:created xsi:type="dcterms:W3CDTF">2007-04-17T18:10:23Z</dcterms:created>
  <dcterms:modified xsi:type="dcterms:W3CDTF">2020-07-17T08:30:51Z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