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63" r:id="rId1"/>
  </p:sldMasterIdLst>
  <p:notesMasterIdLst>
    <p:notesMasterId r:id="rId14"/>
  </p:notesMasterIdLst>
  <p:handoutMasterIdLst>
    <p:handoutMasterId r:id="rId15"/>
  </p:handoutMasterIdLst>
  <p:sldIdLst>
    <p:sldId id="340" r:id="rId2"/>
    <p:sldId id="344" r:id="rId3"/>
    <p:sldId id="348" r:id="rId4"/>
    <p:sldId id="349" r:id="rId5"/>
    <p:sldId id="355" r:id="rId6"/>
    <p:sldId id="356" r:id="rId7"/>
    <p:sldId id="351" r:id="rId8"/>
    <p:sldId id="352" r:id="rId9"/>
    <p:sldId id="353" r:id="rId10"/>
    <p:sldId id="354" r:id="rId11"/>
    <p:sldId id="343" r:id="rId12"/>
    <p:sldId id="347" r:id="rId13"/>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8" autoAdjust="0"/>
    <p:restoredTop sz="94823" autoAdjust="0"/>
  </p:normalViewPr>
  <p:slideViewPr>
    <p:cSldViewPr>
      <p:cViewPr varScale="1">
        <p:scale>
          <a:sx n="78" d="100"/>
          <a:sy n="78" d="100"/>
        </p:scale>
        <p:origin x="6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2106"/>
    </p:cViewPr>
  </p:sorterViewPr>
  <p:notesViewPr>
    <p:cSldViewPr>
      <p:cViewPr varScale="1">
        <p:scale>
          <a:sx n="43" d="100"/>
          <a:sy n="43" d="100"/>
        </p:scale>
        <p:origin x="-2026" y="-77"/>
      </p:cViewPr>
      <p:guideLst>
        <p:guide orient="horz" pos="3127"/>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p:spPr>
        <p:txBody>
          <a:bodyPr vert="horz" wrap="square" lIns="95441" tIns="47721" rIns="95441" bIns="47721"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r>
              <a:rPr lang="en-US" altLang="ja-JP" dirty="0">
                <a:solidFill>
                  <a:srgbClr val="000000"/>
                </a:solidFill>
              </a:rPr>
              <a:t>July 2020</a:t>
            </a:r>
          </a:p>
        </p:txBody>
      </p:sp>
      <p:sp>
        <p:nvSpPr>
          <p:cNvPr id="6" name="フッター プレースホルダー 5"/>
          <p:cNvSpPr>
            <a:spLocks noGrp="1"/>
          </p:cNvSpPr>
          <p:nvPr>
            <p:ph type="ftr" sz="quarter" idx="11"/>
          </p:nvPr>
        </p:nvSpPr>
        <p:spPr>
          <a:xfrm>
            <a:off x="6948264" y="6475412"/>
            <a:ext cx="1662336"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dirty="0">
                <a:solidFill>
                  <a:srgbClr val="000000"/>
                </a:solidFill>
              </a:rPr>
              <a:t>Hiroyo Ogawa, NICT</a:t>
            </a: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r>
              <a:rPr lang="en-US" altLang="ja-JP" dirty="0">
                <a:solidFill>
                  <a:srgbClr val="000000"/>
                </a:solidFill>
                <a:latin typeface="Times New Roman" pitchFamily="18" charset="0"/>
              </a:rPr>
              <a:t>July 2020</a:t>
            </a: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r>
              <a:rPr lang="en-US" altLang="ja-JP" dirty="0">
                <a:solidFill>
                  <a:srgbClr val="000000"/>
                </a:solidFill>
              </a:rPr>
              <a:t>Hiroyo Ogawa,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rgbClr val="000000"/>
                </a:solidFill>
                <a:latin typeface="Times New Roman" pitchFamily="18" charset="0"/>
                <a:ea typeface="ＭＳ Ｐゴシック" charset="-128"/>
              </a:rPr>
              <a:t>doc.: IEEE 802.15-20-0167-01-0thz</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itu.int/pub/R-ACT-WRC.14-2019"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kumimoji="1" lang="en-US" altLang="ja-JP" sz="1600" dirty="0">
                <a:solidFill>
                  <a:srgbClr val="000000"/>
                </a:solidFill>
                <a:latin typeface="Times New Roman" pitchFamily="18" charset="0"/>
                <a:ea typeface="HGPｺﾞｼｯｸM" panose="020B0600000000000000" pitchFamily="50" charset="-128"/>
                <a:cs typeface="Times New Roman" panose="02020603050405020304" pitchFamily="18" charset="0"/>
              </a:rPr>
              <a:t>Possible allocation of the frequency bands 275-296 GHz, 306-313 GHz, 318-333 GHz and 356-450 GHz to the mobile and fixed service on a primary basis for future 802.15 devices</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a:solidFill>
                  <a:srgbClr val="000000"/>
                </a:solidFill>
                <a:latin typeface="Times New Roman" pitchFamily="18" charset="0"/>
                <a:ea typeface="ＭＳ Ｐゴシック" charset="-128"/>
                <a:cs typeface="Times New Roman" panose="02020603050405020304" pitchFamily="18" charset="0"/>
              </a:rPr>
              <a:t>15 June 2020</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Hiroyo Ogawa, Iwao Hosako, Akifumi Kasamatsu, Norihiko Sekine, Shingo Saito,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Keizo</a:t>
            </a:r>
            <a:r>
              <a:rPr lang="en-US" altLang="ja-JP" sz="1600" dirty="0">
                <a:solidFill>
                  <a:srgbClr val="000000"/>
                </a:solidFill>
                <a:latin typeface="Times New Roman" pitchFamily="18" charset="0"/>
                <a:ea typeface="ＭＳ Ｐゴシック" charset="-128"/>
                <a:cs typeface="Times New Roman" panose="02020603050405020304" pitchFamily="18" charset="0"/>
              </a:rPr>
              <a:t> Inagaki, Atsushi Kanno, Katsumi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Fujii</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Hirokazu</a:t>
            </a:r>
            <a:r>
              <a:rPr lang="en-US" altLang="ja-JP" sz="1600" dirty="0">
                <a:solidFill>
                  <a:srgbClr val="000000"/>
                </a:solidFill>
                <a:latin typeface="Times New Roman" pitchFamily="18" charset="0"/>
                <a:ea typeface="ＭＳ Ｐゴシック" charset="-128"/>
                <a:cs typeface="Times New Roman" panose="02020603050405020304" pitchFamily="18" charset="0"/>
              </a:rPr>
              <a:t> Sawada </a:t>
            </a: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Company: National Institute of Information and Communications Technology (NICT)</a:t>
            </a: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Address </a:t>
            </a:r>
            <a:r>
              <a:rPr lang="fi-FI" altLang="ja-JP" sz="1600" dirty="0">
                <a:solidFill>
                  <a:srgbClr val="000000"/>
                </a:solidFill>
                <a:latin typeface="Times New Roman" pitchFamily="18" charset="0"/>
                <a:ea typeface="ＭＳ Ｐゴシック" charset="-128"/>
                <a:cs typeface="Times New Roman" panose="02020603050405020304" pitchFamily="18" charset="0"/>
              </a:rPr>
              <a:t>4-2-1, Nukuikita, Koganei, 184-8795, Tokyo, Japan</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Voice:+ 81 42 327 5043, FAX: , E-Mail: hiroyoogawa@nict.go.jp</a:t>
            </a:r>
          </a:p>
          <a:p>
            <a:pPr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n/a</a:t>
            </a:r>
          </a:p>
          <a:p>
            <a:pPr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Abstract:</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document provides information on how to allocate the frequency bands 275-296 GHz, 306-313 GHz, 318-333 GHz and 356-450 GHz on a primary basis which were identified by RR No. 5.564A to the land mobile and fixed service applications.</a:t>
            </a:r>
          </a:p>
          <a:p>
            <a:pPr lvl="0"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Purpose:</a:t>
            </a:r>
            <a:r>
              <a:rPr lang="en-US" altLang="ja-JP" sz="1600" dirty="0">
                <a:solidFill>
                  <a:srgbClr val="000000"/>
                </a:solidFill>
                <a:latin typeface="Times New Roman" pitchFamily="18" charset="0"/>
                <a:ea typeface="ＭＳ Ｐゴシック" charset="-128"/>
                <a:cs typeface="Times New Roman" panose="02020603050405020304" pitchFamily="18" charset="0"/>
              </a:rPr>
              <a:t>	Information to the Technical Advisory Group THz.</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2"/>
          <p:cNvSpPr>
            <a:spLocks noGrp="1"/>
          </p:cNvSpPr>
          <p:nvPr>
            <p:ph type="sldNum" sz="quarter" idx="12"/>
          </p:nvPr>
        </p:nvSpPr>
        <p:spPr/>
        <p:txBody>
          <a:bodyPr/>
          <a:lstStyle/>
          <a:p>
            <a:r>
              <a:rPr lang="en-US" altLang="ja-JP">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
        <p:nvSpPr>
          <p:cNvPr id="4" name="日付プレースホルダー 3"/>
          <p:cNvSpPr>
            <a:spLocks noGrp="1"/>
          </p:cNvSpPr>
          <p:nvPr>
            <p:ph type="dt" sz="half" idx="10"/>
          </p:nvPr>
        </p:nvSpPr>
        <p:spPr/>
        <p:txBody>
          <a:bodyPr/>
          <a:lstStyle/>
          <a:p>
            <a:r>
              <a:rPr lang="en-US" altLang="ja-JP" dirty="0">
                <a:solidFill>
                  <a:srgbClr val="000000"/>
                </a:solidFill>
              </a:rPr>
              <a:t>Ju</a:t>
            </a:r>
            <a:r>
              <a:rPr lang="ja-JP" altLang="en-US" dirty="0">
                <a:solidFill>
                  <a:srgbClr val="000000"/>
                </a:solidFill>
              </a:rPr>
              <a:t>ｌｙ</a:t>
            </a:r>
            <a:r>
              <a:rPr lang="en-US" altLang="ja-JP" dirty="0">
                <a:solidFill>
                  <a:srgbClr val="000000"/>
                </a:solidFill>
              </a:rPr>
              <a:t> 2020</a:t>
            </a:r>
          </a:p>
        </p:txBody>
      </p:sp>
      <p:sp>
        <p:nvSpPr>
          <p:cNvPr id="5" name="フッター プレースホルダー 4"/>
          <p:cNvSpPr>
            <a:spLocks noGrp="1"/>
          </p:cNvSpPr>
          <p:nvPr>
            <p:ph type="ftr" sz="quarter" idx="11"/>
          </p:nvPr>
        </p:nvSpPr>
        <p:spPr>
          <a:xfrm>
            <a:off x="6948264" y="6475412"/>
            <a:ext cx="1662336" cy="184666"/>
          </a:xfrm>
        </p:spPr>
        <p:txBody>
          <a:bodyPr/>
          <a:lstStyle/>
          <a:p>
            <a:r>
              <a:rPr lang="en-US" altLang="ja-JP" dirty="0">
                <a:solidFill>
                  <a:srgbClr val="000000"/>
                </a:solidFill>
              </a:rPr>
              <a:t>Hiroyo Ogawa, NICT</a:t>
            </a:r>
          </a:p>
        </p:txBody>
      </p:sp>
    </p:spTree>
    <p:extLst>
      <p:ext uri="{BB962C8B-B14F-4D97-AF65-F5344CB8AC3E}">
        <p14:creationId xmlns:p14="http://schemas.microsoft.com/office/powerpoint/2010/main" val="1191330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10</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356-450 GHz </a:t>
            </a:r>
            <a:r>
              <a:rPr lang="en-US" altLang="ja-JP" kern="0" dirty="0">
                <a:ea typeface="メイリオ" panose="020B0604030504040204" pitchFamily="50" charset="-128"/>
                <a:cs typeface="メイリオ" panose="020B0604030504040204" pitchFamily="50" charset="-128"/>
              </a:rPr>
              <a:t>(4)</a:t>
            </a:r>
            <a:endParaRPr lang="ja-JP" altLang="en-US" kern="0" dirty="0">
              <a:ea typeface="メイリオ" panose="020B0604030504040204" pitchFamily="50" charset="-128"/>
              <a:cs typeface="メイリオ" panose="020B0604030504040204" pitchFamily="50" charset="-128"/>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a:t>
            </a:r>
            <a:r>
              <a:rPr lang="ja-JP" altLang="en-US" dirty="0">
                <a:solidFill>
                  <a:srgbClr val="000000"/>
                </a:solidFill>
              </a:rPr>
              <a:t>ｌｙ</a:t>
            </a:r>
            <a:r>
              <a:rPr lang="en-US" altLang="ja-JP" dirty="0">
                <a:solidFill>
                  <a:srgbClr val="000000"/>
                </a:solidFill>
              </a:rPr>
              <a:t> 2020</a:t>
            </a:r>
          </a:p>
        </p:txBody>
      </p:sp>
      <p:graphicFrame>
        <p:nvGraphicFramePr>
          <p:cNvPr id="11" name="表 2">
            <a:extLst>
              <a:ext uri="{FF2B5EF4-FFF2-40B4-BE49-F238E27FC236}">
                <a16:creationId xmlns:a16="http://schemas.microsoft.com/office/drawing/2014/main" id="{C9FF4E0A-F892-4EC2-9054-34F467ACE3A0}"/>
              </a:ext>
            </a:extLst>
          </p:cNvPr>
          <p:cNvGraphicFramePr>
            <a:graphicFrameLocks noGrp="1"/>
          </p:cNvGraphicFramePr>
          <p:nvPr>
            <p:extLst>
              <p:ext uri="{D42A27DB-BD31-4B8C-83A1-F6EECF244321}">
                <p14:modId xmlns:p14="http://schemas.microsoft.com/office/powerpoint/2010/main" val="2235273552"/>
              </p:ext>
            </p:extLst>
          </p:nvPr>
        </p:nvGraphicFramePr>
        <p:xfrm>
          <a:off x="682083" y="1782152"/>
          <a:ext cx="7666026" cy="4455160"/>
        </p:xfrm>
        <a:graphic>
          <a:graphicData uri="http://schemas.openxmlformats.org/drawingml/2006/table">
            <a:tbl>
              <a:tblPr firstRow="1" bandRow="1">
                <a:tableStyleId>{85BE263C-DBD7-4A20-BB59-AAB30ACAA65A}</a:tableStyleId>
              </a:tblPr>
              <a:tblGrid>
                <a:gridCol w="2361237">
                  <a:extLst>
                    <a:ext uri="{9D8B030D-6E8A-4147-A177-3AD203B41FA5}">
                      <a16:colId xmlns:a16="http://schemas.microsoft.com/office/drawing/2014/main" val="1084134340"/>
                    </a:ext>
                  </a:extLst>
                </a:gridCol>
                <a:gridCol w="5304789">
                  <a:extLst>
                    <a:ext uri="{9D8B030D-6E8A-4147-A177-3AD203B41FA5}">
                      <a16:colId xmlns:a16="http://schemas.microsoft.com/office/drawing/2014/main" val="3171113768"/>
                    </a:ext>
                  </a:extLst>
                </a:gridCol>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FFFFFF"/>
                          </a:solidFill>
                          <a:effectLst/>
                          <a:uLnTx/>
                          <a:uFillTx/>
                          <a:latin typeface="Times New Roman"/>
                          <a:ea typeface="+mn-ea"/>
                          <a:cs typeface="+mn-cs"/>
                        </a:rPr>
                        <a:t>Allocation to services</a:t>
                      </a:r>
                      <a:endParaRPr kumimoji="1" lang="ja-JP" altLang="en-US" sz="1400" b="1" i="0" u="none" strike="noStrike" kern="1200" cap="none" spc="0" normalizeH="0" baseline="0" noProof="0" dirty="0">
                        <a:ln>
                          <a:noFill/>
                        </a:ln>
                        <a:solidFill>
                          <a:srgbClr val="FFFFFF"/>
                        </a:solidFill>
                        <a:effectLst/>
                        <a:uLnTx/>
                        <a:uFillTx/>
                        <a:latin typeface="Times New Roman"/>
                        <a:ea typeface="+mn-ea"/>
                        <a:cs typeface="+mn-cs"/>
                      </a:endParaRPr>
                    </a:p>
                  </a:txBody>
                  <a:tcPr/>
                </a:tc>
                <a:tc hMerge="1">
                  <a:txBody>
                    <a:bodyPr/>
                    <a:lstStyle/>
                    <a:p>
                      <a:endParaRPr kumimoji="1" lang="ja-JP" altLang="en-US" dirty="0"/>
                    </a:p>
                  </a:txBody>
                  <a:tcPr/>
                </a:tc>
                <a:extLst>
                  <a:ext uri="{0D108BD9-81ED-4DB2-BD59-A6C34878D82A}">
                    <a16:rowId xmlns:a16="http://schemas.microsoft.com/office/drawing/2014/main" val="618366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424-426</a:t>
                      </a:r>
                      <a:r>
                        <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rPr>
                        <a:t> </a:t>
                      </a: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txBody>
                  <a:tcPr/>
                </a:tc>
                <a:extLst>
                  <a:ext uri="{0D108BD9-81ED-4DB2-BD59-A6C34878D82A}">
                    <a16:rowId xmlns:a16="http://schemas.microsoft.com/office/drawing/2014/main" val="32980409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426-434 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1635673011"/>
                  </a:ext>
                </a:extLst>
              </a:tr>
              <a:tr h="370840">
                <a:tc>
                  <a:txBody>
                    <a:bodyPr/>
                    <a:lstStyle/>
                    <a:p>
                      <a:r>
                        <a:rPr kumimoji="1" lang="en-US" altLang="ja-JP" sz="1400" dirty="0">
                          <a:latin typeface="+mj-lt"/>
                        </a:rPr>
                        <a:t>434-439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878699164"/>
                  </a:ext>
                </a:extLst>
              </a:tr>
              <a:tr h="370840">
                <a:tc>
                  <a:txBody>
                    <a:bodyPr/>
                    <a:lstStyle/>
                    <a:p>
                      <a:r>
                        <a:rPr kumimoji="1" lang="en-US" altLang="ja-JP" sz="1400" dirty="0">
                          <a:latin typeface="+mj-lt"/>
                        </a:rPr>
                        <a:t>439-442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49805018"/>
                  </a:ext>
                </a:extLst>
              </a:tr>
              <a:tr h="370840">
                <a:tc>
                  <a:txBody>
                    <a:bodyPr/>
                    <a:lstStyle/>
                    <a:p>
                      <a:r>
                        <a:rPr kumimoji="1" lang="en-US" altLang="ja-JP" sz="1400" dirty="0">
                          <a:latin typeface="+mj-lt"/>
                        </a:rPr>
                        <a:t>442-450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txBody>
                  <a:tcPr/>
                </a:tc>
                <a:extLst>
                  <a:ext uri="{0D108BD9-81ED-4DB2-BD59-A6C34878D82A}">
                    <a16:rowId xmlns:a16="http://schemas.microsoft.com/office/drawing/2014/main" val="694402623"/>
                  </a:ext>
                </a:extLst>
              </a:tr>
            </a:tbl>
          </a:graphicData>
        </a:graphic>
      </p:graphicFrame>
    </p:spTree>
    <p:extLst>
      <p:ext uri="{BB962C8B-B14F-4D97-AF65-F5344CB8AC3E}">
        <p14:creationId xmlns:p14="http://schemas.microsoft.com/office/powerpoint/2010/main" val="2215762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11</a:t>
            </a:fld>
            <a:endParaRPr kumimoji="1" lang="ja-JP" altLang="en-US" dirty="0"/>
          </a:p>
        </p:txBody>
      </p:sp>
      <p:sp>
        <p:nvSpPr>
          <p:cNvPr id="2" name="日付プレースホルダー 1"/>
          <p:cNvSpPr>
            <a:spLocks noGrp="1"/>
          </p:cNvSpPr>
          <p:nvPr>
            <p:ph type="dt" sz="half" idx="10"/>
          </p:nvPr>
        </p:nvSpPr>
        <p:spPr/>
        <p:txBody>
          <a:bodyPr/>
          <a:lstStyle/>
          <a:p>
            <a:r>
              <a:rPr lang="en-US" altLang="ja-JP" dirty="0">
                <a:solidFill>
                  <a:srgbClr val="000000"/>
                </a:solidFill>
              </a:rPr>
              <a:t>Ju</a:t>
            </a:r>
            <a:r>
              <a:rPr lang="ja-JP" altLang="en-US" dirty="0">
                <a:solidFill>
                  <a:srgbClr val="000000"/>
                </a:solidFill>
              </a:rPr>
              <a:t>ｌｙ</a:t>
            </a:r>
            <a:r>
              <a:rPr lang="en-US" altLang="ja-JP" dirty="0">
                <a:solidFill>
                  <a:srgbClr val="000000"/>
                </a:solidFill>
              </a:rPr>
              <a:t> 2020</a:t>
            </a:r>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467544" y="692696"/>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ea typeface="メイリオ" panose="020B0604030504040204" pitchFamily="50" charset="-128"/>
                <a:cs typeface="メイリオ" panose="020B0604030504040204" pitchFamily="50" charset="-128"/>
              </a:rPr>
              <a:t>Conclusion</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64268" y="1268760"/>
            <a:ext cx="8215463" cy="4755148"/>
          </a:xfrm>
          <a:prstGeom prst="rect">
            <a:avLst/>
          </a:prstGeom>
          <a:noFill/>
        </p:spPr>
        <p:txBody>
          <a:bodyPr wrap="square" rtlCol="0">
            <a:spAutoFit/>
          </a:bodyPr>
          <a:lstStyle/>
          <a:p>
            <a:pPr marL="342900" indent="-342900" algn="l">
              <a:spcBef>
                <a:spcPts val="0"/>
              </a:spcBef>
              <a:spcAft>
                <a:spcPts val="600"/>
              </a:spcAft>
              <a:buClr>
                <a:schemeClr val="accent2"/>
              </a:buClr>
              <a:buFont typeface="Wingdings" panose="05000000000000000000" pitchFamily="2" charset="2"/>
              <a:buChar char="n"/>
            </a:pPr>
            <a:r>
              <a:rPr kumimoji="1" lang="en-US" altLang="ja-JP" sz="1800" dirty="0">
                <a:latin typeface="+mj-lt"/>
              </a:rPr>
              <a:t>The Table of Frequency Allocations proposed in this contribution is one example and not yet discussed in any regulatory organizations, however this information may be useful for IEEE802.15 TAG THZ to identify the future regulatory and standardization activities to globally commercialize TG3d devices.</a:t>
            </a:r>
          </a:p>
          <a:p>
            <a:pPr marL="342900" indent="-342900" algn="l">
              <a:spcBef>
                <a:spcPts val="0"/>
              </a:spcBef>
              <a:spcAft>
                <a:spcPts val="600"/>
              </a:spcAft>
              <a:buClr>
                <a:schemeClr val="accent2"/>
              </a:buClr>
              <a:buFont typeface="Wingdings" panose="05000000000000000000" pitchFamily="2" charset="2"/>
              <a:buChar char="n"/>
            </a:pPr>
            <a:r>
              <a:rPr kumimoji="1" lang="en-US" altLang="ja-JP" sz="1800" dirty="0">
                <a:latin typeface="+mj-lt"/>
              </a:rPr>
              <a:t>IEEE802 should provide ITU-R more detailed technical and operational characteristics of mobile and fixed service applications operating in the frequency bands 275-296 GHz, 306-313 GHz, 318-333 GHz and 356-450 GHz if requested, because IEEE802 provided ITU-R useful technical information for sharing and compatible studies between TG3d devices and EESS passive sensors under WRC-19 agenda item 1.15.</a:t>
            </a:r>
          </a:p>
          <a:p>
            <a:pPr marL="342900" indent="-342900" algn="l">
              <a:spcBef>
                <a:spcPts val="0"/>
              </a:spcBef>
              <a:spcAft>
                <a:spcPts val="600"/>
              </a:spcAft>
              <a:buClr>
                <a:schemeClr val="accent2"/>
              </a:buClr>
              <a:buFont typeface="Wingdings" panose="05000000000000000000" pitchFamily="2" charset="2"/>
              <a:buChar char="n"/>
            </a:pPr>
            <a:r>
              <a:rPr kumimoji="1" lang="en-US" altLang="ja-JP" sz="1800" dirty="0">
                <a:latin typeface="+mj-lt"/>
              </a:rPr>
              <a:t>IEEE802.15 TAG THZ should encourage administrations, from the industry point of view, to discuss the possible WRC-27 new agenda item which considers primary allocation of the frequency bands 275-296 GHz, 306-313 GHz, 318-333 GHz and 356-450 GHz to the mobile and fixed services for not only wireless PAN/LAN but also other wireless applications such as 6G (Beyond 5G).</a:t>
            </a:r>
          </a:p>
          <a:p>
            <a:pPr algn="l">
              <a:spcBef>
                <a:spcPts val="0"/>
              </a:spcBef>
              <a:spcAft>
                <a:spcPts val="600"/>
              </a:spcAft>
              <a:buClr>
                <a:schemeClr val="accent2"/>
              </a:buClr>
            </a:pPr>
            <a:endParaRPr kumimoji="1" lang="en-US" altLang="ja-JP" sz="1800" dirty="0">
              <a:latin typeface="+mj-lt"/>
            </a:endParaRPr>
          </a:p>
        </p:txBody>
      </p:sp>
    </p:spTree>
    <p:extLst>
      <p:ext uri="{BB962C8B-B14F-4D97-AF65-F5344CB8AC3E}">
        <p14:creationId xmlns:p14="http://schemas.microsoft.com/office/powerpoint/2010/main" val="516222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12</a:t>
            </a:fld>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467544" y="836712"/>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ea typeface="メイリオ" panose="020B0604030504040204" pitchFamily="50" charset="-128"/>
                <a:cs typeface="メイリオ" panose="020B0604030504040204" pitchFamily="50" charset="-128"/>
              </a:rPr>
              <a:t>References</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67544" y="1651734"/>
            <a:ext cx="8359479" cy="3939540"/>
          </a:xfrm>
          <a:prstGeom prst="rect">
            <a:avLst/>
          </a:prstGeom>
          <a:noFill/>
        </p:spPr>
        <p:txBody>
          <a:bodyPr wrap="square" rtlCol="0">
            <a:spAutoFit/>
          </a:bodyPr>
          <a:lstStyle/>
          <a:p>
            <a:pPr marL="446088" indent="-446088" algn="l">
              <a:buClr>
                <a:schemeClr val="accent2"/>
              </a:buClr>
            </a:pPr>
            <a:r>
              <a:rPr kumimoji="1" lang="en-US" altLang="ja-JP" dirty="0">
                <a:latin typeface="+mj-lt"/>
              </a:rPr>
              <a:t>[1] 15-15-0038-00-003d-proposed-frequency-arrangements-to-section-10-of-tg3d-trd.</a:t>
            </a:r>
          </a:p>
          <a:p>
            <a:pPr marL="446088" indent="-446088" algn="l">
              <a:buClr>
                <a:schemeClr val="accent2"/>
              </a:buClr>
            </a:pPr>
            <a:r>
              <a:rPr kumimoji="1" lang="en-US" altLang="ja-JP" dirty="0">
                <a:latin typeface="+mj-lt"/>
              </a:rPr>
              <a:t>[2] 15-15-0052-01-003d-operational-frequency-band-for-tg3d-devices.</a:t>
            </a:r>
          </a:p>
          <a:p>
            <a:pPr marL="446088" indent="-446088" algn="l">
              <a:buClr>
                <a:schemeClr val="accent2"/>
              </a:buClr>
            </a:pPr>
            <a:r>
              <a:rPr kumimoji="1" lang="en-US" altLang="ja-JP" dirty="0">
                <a:latin typeface="+mj-lt"/>
              </a:rPr>
              <a:t>[3] 15-20-0149-01-0thz-results-of-wrc-2019-ai-1-15-and-its-impact-on-thz-communications.</a:t>
            </a:r>
          </a:p>
          <a:p>
            <a:pPr marL="446088" indent="-446088" algn="l">
              <a:buClr>
                <a:schemeClr val="accent2"/>
              </a:buClr>
            </a:pPr>
            <a:r>
              <a:rPr kumimoji="1" lang="en-US" altLang="ja-JP" dirty="0">
                <a:latin typeface="+mj-lt"/>
              </a:rPr>
              <a:t>[4] World radiocommunication Conference 2019 (WRC-19) Final Acts. </a:t>
            </a:r>
            <a:r>
              <a:rPr kumimoji="1" lang="en-US" altLang="ja-JP" dirty="0">
                <a:latin typeface="+mj-lt"/>
                <a:hlinkClick r:id="rId2"/>
              </a:rPr>
              <a:t>https://www.itu.int/pub/R-ACT-WRC.14-2019</a:t>
            </a:r>
            <a:endParaRPr kumimoji="1" lang="en-US" altLang="ja-JP" dirty="0">
              <a:latin typeface="+mj-lt"/>
            </a:endParaRPr>
          </a:p>
          <a:p>
            <a:pPr marL="446088" indent="-446088" algn="l">
              <a:buClr>
                <a:schemeClr val="accent2"/>
              </a:buClr>
            </a:pPr>
            <a:endParaRPr kumimoji="1" lang="en-US" altLang="ja-JP" dirty="0">
              <a:latin typeface="+mj-lt"/>
            </a:endParaRPr>
          </a:p>
          <a:p>
            <a:pPr marL="446088" indent="-446088" algn="l">
              <a:buClr>
                <a:schemeClr val="accent2"/>
              </a:buClr>
            </a:pPr>
            <a:endParaRPr kumimoji="1" lang="en-US" altLang="ja-JP" dirty="0">
              <a:latin typeface="+mj-lt"/>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a:t>
            </a:r>
            <a:r>
              <a:rPr lang="ja-JP" altLang="en-US" dirty="0">
                <a:solidFill>
                  <a:srgbClr val="000000"/>
                </a:solidFill>
              </a:rPr>
              <a:t>ｌｙ</a:t>
            </a:r>
            <a:r>
              <a:rPr lang="en-US" altLang="ja-JP" dirty="0">
                <a:solidFill>
                  <a:srgbClr val="000000"/>
                </a:solidFill>
              </a:rPr>
              <a:t> 2020</a:t>
            </a:r>
          </a:p>
        </p:txBody>
      </p:sp>
    </p:spTree>
    <p:extLst>
      <p:ext uri="{BB962C8B-B14F-4D97-AF65-F5344CB8AC3E}">
        <p14:creationId xmlns:p14="http://schemas.microsoft.com/office/powerpoint/2010/main" val="3089599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2</a:t>
            </a:fld>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467544" y="620688"/>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ea typeface="メイリオ" panose="020B0604030504040204" pitchFamily="50" charset="-128"/>
                <a:cs typeface="メイリオ" panose="020B0604030504040204" pitchFamily="50" charset="-128"/>
              </a:rPr>
              <a:t>Background</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59532" y="1187167"/>
            <a:ext cx="8424935" cy="5355312"/>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sz="1800" dirty="0">
                <a:latin typeface="+mj-lt"/>
              </a:rPr>
              <a:t>The document [1][2] proposed to use the additional frequency band 252-275 GHz which are already allocated to the mobile service for TG3d devices so that the contiguous bandwidth over 40 GHz can be achieved.</a:t>
            </a:r>
          </a:p>
          <a:p>
            <a:pPr marL="342900" indent="-342900" algn="l">
              <a:buClr>
                <a:schemeClr val="accent2"/>
              </a:buClr>
              <a:buFont typeface="Wingdings" panose="05000000000000000000" pitchFamily="2" charset="2"/>
              <a:buChar char="n"/>
            </a:pPr>
            <a:r>
              <a:rPr kumimoji="1" lang="en-US" altLang="ja-JP" sz="1800" dirty="0">
                <a:latin typeface="+mj-lt"/>
              </a:rPr>
              <a:t>The basic channel bandwidth for TG3d devices is 2.160 GHz. Four bonded channel bonding is applied to create the second basic channel whose channel bandwidth is 8.640 GHz, as shown below [1].</a:t>
            </a:r>
          </a:p>
          <a:p>
            <a:pPr marL="342900" indent="-342900" algn="l">
              <a:buClr>
                <a:schemeClr val="accent2"/>
              </a:buClr>
              <a:buFont typeface="Wingdings" panose="05000000000000000000" pitchFamily="2" charset="2"/>
              <a:buChar char="n"/>
            </a:pPr>
            <a:r>
              <a:rPr kumimoji="1" lang="en-US" altLang="ja-JP" sz="1800" dirty="0">
                <a:latin typeface="+mj-lt"/>
              </a:rPr>
              <a:t>To accommodate such broadband channels, the contiguous bandwidth over 20 GHz is required for TG3d device operation.</a:t>
            </a: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algn="l">
              <a:buClr>
                <a:schemeClr val="accent2"/>
              </a:buClr>
            </a:pPr>
            <a:endParaRPr kumimoji="1" lang="en-US" altLang="ja-JP" sz="1800" dirty="0">
              <a:latin typeface="+mj-lt"/>
            </a:endParaRPr>
          </a:p>
          <a:p>
            <a:pPr marL="342900" indent="-342900" algn="l">
              <a:buClr>
                <a:schemeClr val="accent2"/>
              </a:buClr>
              <a:buFont typeface="Wingdings" panose="05000000000000000000" pitchFamily="2" charset="2"/>
              <a:buChar char="n"/>
            </a:pPr>
            <a:r>
              <a:rPr kumimoji="1" lang="en-US" altLang="ja-JP" sz="1800" dirty="0">
                <a:latin typeface="+mj-lt"/>
              </a:rPr>
              <a:t>The frequency bands 275-296 GHz, 306-313 GHz, 318-333 GHz and 356-450 GHz are identified for use by administrations for the implementation of land mobile and fixed service applications, in accordance with RR No. 5.564A [3][4].</a:t>
            </a: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a:t>
            </a:r>
            <a:r>
              <a:rPr lang="ja-JP" altLang="en-US" dirty="0">
                <a:solidFill>
                  <a:srgbClr val="000000"/>
                </a:solidFill>
              </a:rPr>
              <a:t>ｌｙ</a:t>
            </a:r>
            <a:r>
              <a:rPr lang="en-US" altLang="ja-JP" dirty="0">
                <a:solidFill>
                  <a:srgbClr val="000000"/>
                </a:solidFill>
              </a:rPr>
              <a:t> 2020</a:t>
            </a:r>
          </a:p>
        </p:txBody>
      </p:sp>
      <p:grpSp>
        <p:nvGrpSpPr>
          <p:cNvPr id="81" name="グループ化 80">
            <a:extLst>
              <a:ext uri="{FF2B5EF4-FFF2-40B4-BE49-F238E27FC236}">
                <a16:creationId xmlns:a16="http://schemas.microsoft.com/office/drawing/2014/main" id="{87AC8676-DF33-4A84-A018-0A8C89FAAD7A}"/>
              </a:ext>
            </a:extLst>
          </p:cNvPr>
          <p:cNvGrpSpPr/>
          <p:nvPr/>
        </p:nvGrpSpPr>
        <p:grpSpPr>
          <a:xfrm>
            <a:off x="179512" y="3567169"/>
            <a:ext cx="8814779" cy="2022071"/>
            <a:chOff x="254758" y="2401598"/>
            <a:chExt cx="8814779" cy="2022071"/>
          </a:xfrm>
        </p:grpSpPr>
        <p:sp>
          <p:nvSpPr>
            <p:cNvPr id="16" name="台形 15">
              <a:extLst>
                <a:ext uri="{FF2B5EF4-FFF2-40B4-BE49-F238E27FC236}">
                  <a16:creationId xmlns:a16="http://schemas.microsoft.com/office/drawing/2014/main" id="{25ECE720-8AEA-475D-9CA0-A694FED31977}"/>
                </a:ext>
              </a:extLst>
            </p:cNvPr>
            <p:cNvSpPr/>
            <p:nvPr/>
          </p:nvSpPr>
          <p:spPr bwMode="auto">
            <a:xfrm>
              <a:off x="7172595" y="3284984"/>
              <a:ext cx="1611872" cy="503386"/>
            </a:xfrm>
            <a:prstGeom prst="trapezoid">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 name="台形 16">
              <a:extLst>
                <a:ext uri="{FF2B5EF4-FFF2-40B4-BE49-F238E27FC236}">
                  <a16:creationId xmlns:a16="http://schemas.microsoft.com/office/drawing/2014/main" id="{F4108F53-5773-432C-9333-C51EF6DBC21B}"/>
                </a:ext>
              </a:extLst>
            </p:cNvPr>
            <p:cNvSpPr/>
            <p:nvPr/>
          </p:nvSpPr>
          <p:spPr bwMode="auto">
            <a:xfrm>
              <a:off x="5516411" y="3281985"/>
              <a:ext cx="1611872" cy="503386"/>
            </a:xfrm>
            <a:prstGeom prst="trapezoid">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18" name="台形 17">
              <a:extLst>
                <a:ext uri="{FF2B5EF4-FFF2-40B4-BE49-F238E27FC236}">
                  <a16:creationId xmlns:a16="http://schemas.microsoft.com/office/drawing/2014/main" id="{FF338BFA-F15C-4041-ACF1-7B8D05F81ED0}"/>
                </a:ext>
              </a:extLst>
            </p:cNvPr>
            <p:cNvSpPr/>
            <p:nvPr/>
          </p:nvSpPr>
          <p:spPr bwMode="auto">
            <a:xfrm>
              <a:off x="3860227" y="3281985"/>
              <a:ext cx="1611872" cy="503386"/>
            </a:xfrm>
            <a:prstGeom prst="trapezoid">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9" name="台形 18">
              <a:extLst>
                <a:ext uri="{FF2B5EF4-FFF2-40B4-BE49-F238E27FC236}">
                  <a16:creationId xmlns:a16="http://schemas.microsoft.com/office/drawing/2014/main" id="{05180DCA-6A64-4FD6-B6C1-2306A28CDA7D}"/>
                </a:ext>
              </a:extLst>
            </p:cNvPr>
            <p:cNvSpPr/>
            <p:nvPr/>
          </p:nvSpPr>
          <p:spPr bwMode="auto">
            <a:xfrm>
              <a:off x="2204043" y="3281985"/>
              <a:ext cx="1611872" cy="503386"/>
            </a:xfrm>
            <a:prstGeom prst="trapezoid">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0" name="台形 19">
              <a:extLst>
                <a:ext uri="{FF2B5EF4-FFF2-40B4-BE49-F238E27FC236}">
                  <a16:creationId xmlns:a16="http://schemas.microsoft.com/office/drawing/2014/main" id="{1309CF29-2ACB-490E-9710-67DF3545BCC7}"/>
                </a:ext>
              </a:extLst>
            </p:cNvPr>
            <p:cNvSpPr/>
            <p:nvPr/>
          </p:nvSpPr>
          <p:spPr bwMode="auto">
            <a:xfrm>
              <a:off x="547859" y="3281985"/>
              <a:ext cx="1611872" cy="503386"/>
            </a:xfrm>
            <a:prstGeom prst="trapezoid">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1" name="グループ化 20">
              <a:extLst>
                <a:ext uri="{FF2B5EF4-FFF2-40B4-BE49-F238E27FC236}">
                  <a16:creationId xmlns:a16="http://schemas.microsoft.com/office/drawing/2014/main" id="{F8511973-9787-4146-87D6-C625F1D0858F}"/>
                </a:ext>
              </a:extLst>
            </p:cNvPr>
            <p:cNvGrpSpPr/>
            <p:nvPr/>
          </p:nvGrpSpPr>
          <p:grpSpPr>
            <a:xfrm>
              <a:off x="489541" y="2401598"/>
              <a:ext cx="3268371" cy="811378"/>
              <a:chOff x="696346" y="3379324"/>
              <a:chExt cx="2500341" cy="484154"/>
            </a:xfrm>
          </p:grpSpPr>
          <p:sp>
            <p:nvSpPr>
              <p:cNvPr id="22" name="台形 21">
                <a:extLst>
                  <a:ext uri="{FF2B5EF4-FFF2-40B4-BE49-F238E27FC236}">
                    <a16:creationId xmlns:a16="http://schemas.microsoft.com/office/drawing/2014/main" id="{E9C647E2-FE2B-49AF-BD87-156FA53D8073}"/>
                  </a:ext>
                </a:extLst>
              </p:cNvPr>
              <p:cNvSpPr/>
              <p:nvPr/>
            </p:nvSpPr>
            <p:spPr bwMode="auto">
              <a:xfrm>
                <a:off x="738696" y="3379324"/>
                <a:ext cx="560774" cy="269935"/>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r>
                  <a:rPr lang="en-US" altLang="ja-JP" sz="1200" dirty="0">
                    <a:latin typeface="Times New Roman" pitchFamily="18" charset="0"/>
                  </a:rPr>
                  <a:t>CH1</a:t>
                </a:r>
                <a:endParaRPr lang="ja-JP" altLang="en-US" sz="1200" dirty="0">
                  <a:latin typeface="Times New Roman" pitchFamily="18" charset="0"/>
                </a:endParaRPr>
              </a:p>
              <a:p>
                <a:pPr algn="l"/>
                <a:endParaRPr lang="ja-JP" altLang="en-US" sz="1200" dirty="0">
                  <a:latin typeface="Times New Roman" pitchFamily="18" charset="0"/>
                </a:endParaRPr>
              </a:p>
            </p:txBody>
          </p:sp>
          <p:sp>
            <p:nvSpPr>
              <p:cNvPr id="23" name="台形 22">
                <a:extLst>
                  <a:ext uri="{FF2B5EF4-FFF2-40B4-BE49-F238E27FC236}">
                    <a16:creationId xmlns:a16="http://schemas.microsoft.com/office/drawing/2014/main" id="{CF3AD590-4848-46F3-A1D3-2576E92852E7}"/>
                  </a:ext>
                </a:extLst>
              </p:cNvPr>
              <p:cNvSpPr/>
              <p:nvPr/>
            </p:nvSpPr>
            <p:spPr bwMode="auto">
              <a:xfrm>
                <a:off x="1361778" y="3379324"/>
                <a:ext cx="560774" cy="269935"/>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CH2</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4" name="台形 23">
                <a:extLst>
                  <a:ext uri="{FF2B5EF4-FFF2-40B4-BE49-F238E27FC236}">
                    <a16:creationId xmlns:a16="http://schemas.microsoft.com/office/drawing/2014/main" id="{F195B177-9239-4C24-B92A-7D892E18B70E}"/>
                  </a:ext>
                </a:extLst>
              </p:cNvPr>
              <p:cNvSpPr/>
              <p:nvPr/>
            </p:nvSpPr>
            <p:spPr bwMode="auto">
              <a:xfrm>
                <a:off x="1984860" y="3379324"/>
                <a:ext cx="560774" cy="269935"/>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CH3</a:t>
                </a: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25" name="台形 24">
                <a:extLst>
                  <a:ext uri="{FF2B5EF4-FFF2-40B4-BE49-F238E27FC236}">
                    <a16:creationId xmlns:a16="http://schemas.microsoft.com/office/drawing/2014/main" id="{EAA1F100-F655-462A-92FA-58609A06A26C}"/>
                  </a:ext>
                </a:extLst>
              </p:cNvPr>
              <p:cNvSpPr/>
              <p:nvPr/>
            </p:nvSpPr>
            <p:spPr bwMode="auto">
              <a:xfrm>
                <a:off x="2607942" y="3379324"/>
                <a:ext cx="560774" cy="269935"/>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Times New Roman" pitchFamily="18" charset="0"/>
                  </a:rPr>
                  <a:t>CH4</a:t>
                </a:r>
                <a:endParaRPr kumimoji="0" lang="ja-JP" altLang="en-US" sz="1200" b="0" i="0" u="none" strike="noStrike" cap="none" normalizeH="0" baseline="0" dirty="0">
                  <a:ln>
                    <a:noFill/>
                  </a:ln>
                  <a:solidFill>
                    <a:schemeClr val="tx1"/>
                  </a:solidFill>
                  <a:effectLst/>
                  <a:latin typeface="Times New Roman" pitchFamily="18" charset="0"/>
                </a:endParaRPr>
              </a:p>
            </p:txBody>
          </p:sp>
          <p:cxnSp>
            <p:nvCxnSpPr>
              <p:cNvPr id="26" name="直線矢印コネクタ 25">
                <a:extLst>
                  <a:ext uri="{FF2B5EF4-FFF2-40B4-BE49-F238E27FC236}">
                    <a16:creationId xmlns:a16="http://schemas.microsoft.com/office/drawing/2014/main" id="{4527504E-23A1-4C3E-817B-D0B7AF3252B7}"/>
                  </a:ext>
                </a:extLst>
              </p:cNvPr>
              <p:cNvCxnSpPr/>
              <p:nvPr/>
            </p:nvCxnSpPr>
            <p:spPr bwMode="auto">
              <a:xfrm>
                <a:off x="738696" y="3683002"/>
                <a:ext cx="55598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テキスト ボックス 26">
                <a:extLst>
                  <a:ext uri="{FF2B5EF4-FFF2-40B4-BE49-F238E27FC236}">
                    <a16:creationId xmlns:a16="http://schemas.microsoft.com/office/drawing/2014/main" id="{E7490226-1DFB-44C2-8619-D17FEF92078C}"/>
                  </a:ext>
                </a:extLst>
              </p:cNvPr>
              <p:cNvSpPr txBox="1"/>
              <p:nvPr/>
            </p:nvSpPr>
            <p:spPr>
              <a:xfrm>
                <a:off x="696346" y="3698191"/>
                <a:ext cx="628119" cy="165287"/>
              </a:xfrm>
              <a:prstGeom prst="rect">
                <a:avLst/>
              </a:prstGeom>
              <a:noFill/>
            </p:spPr>
            <p:txBody>
              <a:bodyPr wrap="none" rtlCol="0">
                <a:spAutoFit/>
              </a:bodyPr>
              <a:lstStyle/>
              <a:p>
                <a:r>
                  <a:rPr kumimoji="1" lang="en-US" altLang="ja-JP" sz="1200" dirty="0">
                    <a:latin typeface="+mj-lt"/>
                  </a:rPr>
                  <a:t>2.160GHz</a:t>
                </a:r>
                <a:endParaRPr kumimoji="1" lang="ja-JP" altLang="en-US" sz="1200" dirty="0">
                  <a:latin typeface="+mj-lt"/>
                </a:endParaRPr>
              </a:p>
            </p:txBody>
          </p:sp>
          <p:cxnSp>
            <p:nvCxnSpPr>
              <p:cNvPr id="28" name="直線矢印コネクタ 27">
                <a:extLst>
                  <a:ext uri="{FF2B5EF4-FFF2-40B4-BE49-F238E27FC236}">
                    <a16:creationId xmlns:a16="http://schemas.microsoft.com/office/drawing/2014/main" id="{8DE43C60-4733-46EA-893F-04A76E60E3E0}"/>
                  </a:ext>
                </a:extLst>
              </p:cNvPr>
              <p:cNvCxnSpPr/>
              <p:nvPr/>
            </p:nvCxnSpPr>
            <p:spPr bwMode="auto">
              <a:xfrm>
                <a:off x="1347399" y="3683002"/>
                <a:ext cx="55598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テキスト ボックス 28">
                <a:extLst>
                  <a:ext uri="{FF2B5EF4-FFF2-40B4-BE49-F238E27FC236}">
                    <a16:creationId xmlns:a16="http://schemas.microsoft.com/office/drawing/2014/main" id="{EAC3B122-FEB1-40FC-ACFC-C9C079414C7C}"/>
                  </a:ext>
                </a:extLst>
              </p:cNvPr>
              <p:cNvSpPr txBox="1"/>
              <p:nvPr/>
            </p:nvSpPr>
            <p:spPr>
              <a:xfrm>
                <a:off x="1305049" y="3698191"/>
                <a:ext cx="628119" cy="165287"/>
              </a:xfrm>
              <a:prstGeom prst="rect">
                <a:avLst/>
              </a:prstGeom>
              <a:noFill/>
            </p:spPr>
            <p:txBody>
              <a:bodyPr wrap="none" rtlCol="0">
                <a:spAutoFit/>
              </a:bodyPr>
              <a:lstStyle/>
              <a:p>
                <a:r>
                  <a:rPr kumimoji="1" lang="en-US" altLang="ja-JP" sz="1200" dirty="0">
                    <a:latin typeface="+mj-lt"/>
                  </a:rPr>
                  <a:t>2.160GHz</a:t>
                </a:r>
                <a:endParaRPr kumimoji="1" lang="ja-JP" altLang="en-US" sz="1200" dirty="0">
                  <a:latin typeface="+mj-lt"/>
                </a:endParaRPr>
              </a:p>
            </p:txBody>
          </p:sp>
          <p:cxnSp>
            <p:nvCxnSpPr>
              <p:cNvPr id="30" name="直線矢印コネクタ 29">
                <a:extLst>
                  <a:ext uri="{FF2B5EF4-FFF2-40B4-BE49-F238E27FC236}">
                    <a16:creationId xmlns:a16="http://schemas.microsoft.com/office/drawing/2014/main" id="{0E6DB5D1-58D1-4075-9B4E-7F23CC2701A4}"/>
                  </a:ext>
                </a:extLst>
              </p:cNvPr>
              <p:cNvCxnSpPr/>
              <p:nvPr/>
            </p:nvCxnSpPr>
            <p:spPr bwMode="auto">
              <a:xfrm>
                <a:off x="1994446" y="3683002"/>
                <a:ext cx="55598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テキスト ボックス 30">
                <a:extLst>
                  <a:ext uri="{FF2B5EF4-FFF2-40B4-BE49-F238E27FC236}">
                    <a16:creationId xmlns:a16="http://schemas.microsoft.com/office/drawing/2014/main" id="{31953A8C-A911-409C-8756-437E9BA0D651}"/>
                  </a:ext>
                </a:extLst>
              </p:cNvPr>
              <p:cNvSpPr txBox="1"/>
              <p:nvPr/>
            </p:nvSpPr>
            <p:spPr>
              <a:xfrm>
                <a:off x="1952096" y="3698191"/>
                <a:ext cx="628119" cy="165287"/>
              </a:xfrm>
              <a:prstGeom prst="rect">
                <a:avLst/>
              </a:prstGeom>
              <a:noFill/>
            </p:spPr>
            <p:txBody>
              <a:bodyPr wrap="none" rtlCol="0">
                <a:spAutoFit/>
              </a:bodyPr>
              <a:lstStyle/>
              <a:p>
                <a:r>
                  <a:rPr kumimoji="1" lang="en-US" altLang="ja-JP" sz="1200" dirty="0">
                    <a:latin typeface="+mj-lt"/>
                  </a:rPr>
                  <a:t>2.160GHz</a:t>
                </a:r>
                <a:endParaRPr kumimoji="1" lang="ja-JP" altLang="en-US" sz="1200" dirty="0">
                  <a:latin typeface="+mj-lt"/>
                </a:endParaRPr>
              </a:p>
            </p:txBody>
          </p:sp>
          <p:cxnSp>
            <p:nvCxnSpPr>
              <p:cNvPr id="32" name="直線矢印コネクタ 31">
                <a:extLst>
                  <a:ext uri="{FF2B5EF4-FFF2-40B4-BE49-F238E27FC236}">
                    <a16:creationId xmlns:a16="http://schemas.microsoft.com/office/drawing/2014/main" id="{1C5B120E-4B65-4B10-A750-1A854DFE0554}"/>
                  </a:ext>
                </a:extLst>
              </p:cNvPr>
              <p:cNvCxnSpPr/>
              <p:nvPr/>
            </p:nvCxnSpPr>
            <p:spPr bwMode="auto">
              <a:xfrm>
                <a:off x="2593563" y="3683002"/>
                <a:ext cx="55598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テキスト ボックス 32">
                <a:extLst>
                  <a:ext uri="{FF2B5EF4-FFF2-40B4-BE49-F238E27FC236}">
                    <a16:creationId xmlns:a16="http://schemas.microsoft.com/office/drawing/2014/main" id="{222E774F-58E8-4E3C-9D97-AFB8C34FF535}"/>
                  </a:ext>
                </a:extLst>
              </p:cNvPr>
              <p:cNvSpPr txBox="1"/>
              <p:nvPr/>
            </p:nvSpPr>
            <p:spPr>
              <a:xfrm>
                <a:off x="2568568" y="3698190"/>
                <a:ext cx="628119" cy="165287"/>
              </a:xfrm>
              <a:prstGeom prst="rect">
                <a:avLst/>
              </a:prstGeom>
              <a:solidFill>
                <a:schemeClr val="bg1"/>
              </a:solidFill>
            </p:spPr>
            <p:txBody>
              <a:bodyPr wrap="none" rtlCol="0">
                <a:spAutoFit/>
              </a:bodyPr>
              <a:lstStyle/>
              <a:p>
                <a:r>
                  <a:rPr kumimoji="1" lang="en-US" altLang="ja-JP" sz="1200" dirty="0">
                    <a:latin typeface="+mj-lt"/>
                  </a:rPr>
                  <a:t>2.160GHz</a:t>
                </a:r>
                <a:endParaRPr kumimoji="1" lang="ja-JP" altLang="en-US" sz="1200" dirty="0">
                  <a:latin typeface="+mj-lt"/>
                </a:endParaRPr>
              </a:p>
            </p:txBody>
          </p:sp>
        </p:grpSp>
        <p:grpSp>
          <p:nvGrpSpPr>
            <p:cNvPr id="34" name="グループ化 33">
              <a:extLst>
                <a:ext uri="{FF2B5EF4-FFF2-40B4-BE49-F238E27FC236}">
                  <a16:creationId xmlns:a16="http://schemas.microsoft.com/office/drawing/2014/main" id="{07AED446-00B0-45FA-83D4-1DCF54E73FA0}"/>
                </a:ext>
              </a:extLst>
            </p:cNvPr>
            <p:cNvGrpSpPr/>
            <p:nvPr/>
          </p:nvGrpSpPr>
          <p:grpSpPr>
            <a:xfrm>
              <a:off x="547859" y="3454731"/>
              <a:ext cx="1611872" cy="477655"/>
              <a:chOff x="395536" y="3800073"/>
              <a:chExt cx="4056451" cy="1202070"/>
            </a:xfrm>
          </p:grpSpPr>
          <p:sp>
            <p:nvSpPr>
              <p:cNvPr id="35" name="台形 34">
                <a:extLst>
                  <a:ext uri="{FF2B5EF4-FFF2-40B4-BE49-F238E27FC236}">
                    <a16:creationId xmlns:a16="http://schemas.microsoft.com/office/drawing/2014/main" id="{E7968616-EDFD-4930-8F8E-9FF8EE5E0F89}"/>
                  </a:ext>
                </a:extLst>
              </p:cNvPr>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36" name="台形 35">
                <a:extLst>
                  <a:ext uri="{FF2B5EF4-FFF2-40B4-BE49-F238E27FC236}">
                    <a16:creationId xmlns:a16="http://schemas.microsoft.com/office/drawing/2014/main" id="{992DD322-9A1F-492C-B75E-FE248B0B90B9}"/>
                  </a:ext>
                </a:extLst>
              </p:cNvPr>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37" name="台形 36">
                <a:extLst>
                  <a:ext uri="{FF2B5EF4-FFF2-40B4-BE49-F238E27FC236}">
                    <a16:creationId xmlns:a16="http://schemas.microsoft.com/office/drawing/2014/main" id="{00288993-8FD0-4C79-B39B-1F79DA1697B8}"/>
                  </a:ext>
                </a:extLst>
              </p:cNvPr>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38" name="台形 37">
                <a:extLst>
                  <a:ext uri="{FF2B5EF4-FFF2-40B4-BE49-F238E27FC236}">
                    <a16:creationId xmlns:a16="http://schemas.microsoft.com/office/drawing/2014/main" id="{8F98B402-4A9D-42E1-BF5B-9DCEE6404E4E}"/>
                  </a:ext>
                </a:extLst>
              </p:cNvPr>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cxnSp>
            <p:nvCxnSpPr>
              <p:cNvPr id="39" name="直線矢印コネクタ 38">
                <a:extLst>
                  <a:ext uri="{FF2B5EF4-FFF2-40B4-BE49-F238E27FC236}">
                    <a16:creationId xmlns:a16="http://schemas.microsoft.com/office/drawing/2014/main" id="{CD7332C1-C460-40C4-8230-7E4807D965F1}"/>
                  </a:ext>
                </a:extLst>
              </p:cNvPr>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テキスト ボックス 39">
                <a:extLst>
                  <a:ext uri="{FF2B5EF4-FFF2-40B4-BE49-F238E27FC236}">
                    <a16:creationId xmlns:a16="http://schemas.microsoft.com/office/drawing/2014/main" id="{BEFF64AC-7290-4B09-9419-A27D75ED2E2B}"/>
                  </a:ext>
                </a:extLst>
              </p:cNvPr>
              <p:cNvSpPr txBox="1"/>
              <p:nvPr/>
            </p:nvSpPr>
            <p:spPr>
              <a:xfrm>
                <a:off x="2022750" y="4725144"/>
                <a:ext cx="821058" cy="276999"/>
              </a:xfrm>
              <a:prstGeom prst="rect">
                <a:avLst/>
              </a:prstGeom>
              <a:noFill/>
            </p:spPr>
            <p:txBody>
              <a:bodyPr wrap="none" rtlCol="0">
                <a:spAutoFit/>
              </a:bodyPr>
              <a:lstStyle/>
              <a:p>
                <a:r>
                  <a:rPr kumimoji="1" lang="en-US" altLang="ja-JP" sz="1200" dirty="0">
                    <a:latin typeface="+mj-lt"/>
                  </a:rPr>
                  <a:t>8.640GHz</a:t>
                </a:r>
                <a:endParaRPr kumimoji="1" lang="ja-JP" altLang="en-US" sz="1200" dirty="0">
                  <a:latin typeface="+mj-lt"/>
                </a:endParaRPr>
              </a:p>
            </p:txBody>
          </p:sp>
        </p:grpSp>
        <p:grpSp>
          <p:nvGrpSpPr>
            <p:cNvPr id="41" name="グループ化 40">
              <a:extLst>
                <a:ext uri="{FF2B5EF4-FFF2-40B4-BE49-F238E27FC236}">
                  <a16:creationId xmlns:a16="http://schemas.microsoft.com/office/drawing/2014/main" id="{2B5FD931-6B4D-4072-800E-82F130BEC275}"/>
                </a:ext>
              </a:extLst>
            </p:cNvPr>
            <p:cNvGrpSpPr/>
            <p:nvPr/>
          </p:nvGrpSpPr>
          <p:grpSpPr>
            <a:xfrm>
              <a:off x="2204043" y="3454731"/>
              <a:ext cx="1611872" cy="477655"/>
              <a:chOff x="395536" y="3800073"/>
              <a:chExt cx="4056451" cy="1202070"/>
            </a:xfrm>
          </p:grpSpPr>
          <p:sp>
            <p:nvSpPr>
              <p:cNvPr id="42" name="台形 41">
                <a:extLst>
                  <a:ext uri="{FF2B5EF4-FFF2-40B4-BE49-F238E27FC236}">
                    <a16:creationId xmlns:a16="http://schemas.microsoft.com/office/drawing/2014/main" id="{8FC4B0F7-AF9B-4136-8E39-4B1CF498645E}"/>
                  </a:ext>
                </a:extLst>
              </p:cNvPr>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43" name="台形 42">
                <a:extLst>
                  <a:ext uri="{FF2B5EF4-FFF2-40B4-BE49-F238E27FC236}">
                    <a16:creationId xmlns:a16="http://schemas.microsoft.com/office/drawing/2014/main" id="{F6EFD705-41E9-4928-807B-02E3FFCF9B3E}"/>
                  </a:ext>
                </a:extLst>
              </p:cNvPr>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44" name="台形 43">
                <a:extLst>
                  <a:ext uri="{FF2B5EF4-FFF2-40B4-BE49-F238E27FC236}">
                    <a16:creationId xmlns:a16="http://schemas.microsoft.com/office/drawing/2014/main" id="{107F653E-FABE-4BAD-B3E1-A229F9A25336}"/>
                  </a:ext>
                </a:extLst>
              </p:cNvPr>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45" name="台形 44">
                <a:extLst>
                  <a:ext uri="{FF2B5EF4-FFF2-40B4-BE49-F238E27FC236}">
                    <a16:creationId xmlns:a16="http://schemas.microsoft.com/office/drawing/2014/main" id="{DE0CBB2E-4084-456C-8E5C-199142BAE1D5}"/>
                  </a:ext>
                </a:extLst>
              </p:cNvPr>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cxnSp>
            <p:nvCxnSpPr>
              <p:cNvPr id="46" name="直線矢印コネクタ 45">
                <a:extLst>
                  <a:ext uri="{FF2B5EF4-FFF2-40B4-BE49-F238E27FC236}">
                    <a16:creationId xmlns:a16="http://schemas.microsoft.com/office/drawing/2014/main" id="{0BE8CDD8-C9E7-4E55-90E5-A4B72C37C716}"/>
                  </a:ext>
                </a:extLst>
              </p:cNvPr>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テキスト ボックス 46">
                <a:extLst>
                  <a:ext uri="{FF2B5EF4-FFF2-40B4-BE49-F238E27FC236}">
                    <a16:creationId xmlns:a16="http://schemas.microsoft.com/office/drawing/2014/main" id="{BDD12B07-AA1A-4306-81C6-718DDE9ECF59}"/>
                  </a:ext>
                </a:extLst>
              </p:cNvPr>
              <p:cNvSpPr txBox="1"/>
              <p:nvPr/>
            </p:nvSpPr>
            <p:spPr>
              <a:xfrm>
                <a:off x="2022750" y="4725144"/>
                <a:ext cx="821058" cy="276999"/>
              </a:xfrm>
              <a:prstGeom prst="rect">
                <a:avLst/>
              </a:prstGeom>
              <a:noFill/>
            </p:spPr>
            <p:txBody>
              <a:bodyPr wrap="none" rtlCol="0">
                <a:spAutoFit/>
              </a:bodyPr>
              <a:lstStyle/>
              <a:p>
                <a:r>
                  <a:rPr kumimoji="1" lang="en-US" altLang="ja-JP" sz="1200" dirty="0">
                    <a:latin typeface="+mj-lt"/>
                  </a:rPr>
                  <a:t>8.640GHz</a:t>
                </a:r>
                <a:endParaRPr kumimoji="1" lang="ja-JP" altLang="en-US" sz="1200" dirty="0">
                  <a:latin typeface="+mj-lt"/>
                </a:endParaRPr>
              </a:p>
            </p:txBody>
          </p:sp>
        </p:grpSp>
        <p:grpSp>
          <p:nvGrpSpPr>
            <p:cNvPr id="48" name="グループ化 47">
              <a:extLst>
                <a:ext uri="{FF2B5EF4-FFF2-40B4-BE49-F238E27FC236}">
                  <a16:creationId xmlns:a16="http://schemas.microsoft.com/office/drawing/2014/main" id="{DAEF6147-1699-4FF1-A52B-1DBCA09D0CDA}"/>
                </a:ext>
              </a:extLst>
            </p:cNvPr>
            <p:cNvGrpSpPr/>
            <p:nvPr/>
          </p:nvGrpSpPr>
          <p:grpSpPr>
            <a:xfrm>
              <a:off x="3860227" y="3454731"/>
              <a:ext cx="1611872" cy="477655"/>
              <a:chOff x="395536" y="3800073"/>
              <a:chExt cx="4056451" cy="1202070"/>
            </a:xfrm>
          </p:grpSpPr>
          <p:sp>
            <p:nvSpPr>
              <p:cNvPr id="49" name="台形 48">
                <a:extLst>
                  <a:ext uri="{FF2B5EF4-FFF2-40B4-BE49-F238E27FC236}">
                    <a16:creationId xmlns:a16="http://schemas.microsoft.com/office/drawing/2014/main" id="{32F7B38E-3D34-4B01-A4EB-87B6A1FCFAF2}"/>
                  </a:ext>
                </a:extLst>
              </p:cNvPr>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50" name="台形 49">
                <a:extLst>
                  <a:ext uri="{FF2B5EF4-FFF2-40B4-BE49-F238E27FC236}">
                    <a16:creationId xmlns:a16="http://schemas.microsoft.com/office/drawing/2014/main" id="{994A6FE6-F6EC-42CC-A1FC-51E2060BF35D}"/>
                  </a:ext>
                </a:extLst>
              </p:cNvPr>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51" name="台形 50">
                <a:extLst>
                  <a:ext uri="{FF2B5EF4-FFF2-40B4-BE49-F238E27FC236}">
                    <a16:creationId xmlns:a16="http://schemas.microsoft.com/office/drawing/2014/main" id="{5034435D-4897-4BC7-AEFF-45414E841C02}"/>
                  </a:ext>
                </a:extLst>
              </p:cNvPr>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52" name="台形 51">
                <a:extLst>
                  <a:ext uri="{FF2B5EF4-FFF2-40B4-BE49-F238E27FC236}">
                    <a16:creationId xmlns:a16="http://schemas.microsoft.com/office/drawing/2014/main" id="{EC17114B-CCD4-4C1D-8116-669F417F81EF}"/>
                  </a:ext>
                </a:extLst>
              </p:cNvPr>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cxnSp>
            <p:nvCxnSpPr>
              <p:cNvPr id="53" name="直線矢印コネクタ 52">
                <a:extLst>
                  <a:ext uri="{FF2B5EF4-FFF2-40B4-BE49-F238E27FC236}">
                    <a16:creationId xmlns:a16="http://schemas.microsoft.com/office/drawing/2014/main" id="{8F61B036-72CE-4F45-B4A2-D6DA0597F69C}"/>
                  </a:ext>
                </a:extLst>
              </p:cNvPr>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テキスト ボックス 53">
                <a:extLst>
                  <a:ext uri="{FF2B5EF4-FFF2-40B4-BE49-F238E27FC236}">
                    <a16:creationId xmlns:a16="http://schemas.microsoft.com/office/drawing/2014/main" id="{8ECF3EF9-8C6F-4F35-8B19-124439A6B9BA}"/>
                  </a:ext>
                </a:extLst>
              </p:cNvPr>
              <p:cNvSpPr txBox="1"/>
              <p:nvPr/>
            </p:nvSpPr>
            <p:spPr>
              <a:xfrm>
                <a:off x="2022750" y="4725144"/>
                <a:ext cx="821058" cy="276999"/>
              </a:xfrm>
              <a:prstGeom prst="rect">
                <a:avLst/>
              </a:prstGeom>
              <a:noFill/>
            </p:spPr>
            <p:txBody>
              <a:bodyPr wrap="none" rtlCol="0">
                <a:spAutoFit/>
              </a:bodyPr>
              <a:lstStyle/>
              <a:p>
                <a:r>
                  <a:rPr kumimoji="1" lang="en-US" altLang="ja-JP" sz="1200" dirty="0">
                    <a:latin typeface="+mj-lt"/>
                  </a:rPr>
                  <a:t>8.640GHz</a:t>
                </a:r>
                <a:endParaRPr kumimoji="1" lang="ja-JP" altLang="en-US" sz="1200" dirty="0">
                  <a:latin typeface="+mj-lt"/>
                </a:endParaRPr>
              </a:p>
            </p:txBody>
          </p:sp>
        </p:grpSp>
        <p:grpSp>
          <p:nvGrpSpPr>
            <p:cNvPr id="55" name="グループ化 54">
              <a:extLst>
                <a:ext uri="{FF2B5EF4-FFF2-40B4-BE49-F238E27FC236}">
                  <a16:creationId xmlns:a16="http://schemas.microsoft.com/office/drawing/2014/main" id="{623225B7-0963-4D9A-AB64-77E4330126A4}"/>
                </a:ext>
              </a:extLst>
            </p:cNvPr>
            <p:cNvGrpSpPr/>
            <p:nvPr/>
          </p:nvGrpSpPr>
          <p:grpSpPr>
            <a:xfrm>
              <a:off x="5516411" y="3454731"/>
              <a:ext cx="1611872" cy="477655"/>
              <a:chOff x="395536" y="3800073"/>
              <a:chExt cx="4056451" cy="1202070"/>
            </a:xfrm>
          </p:grpSpPr>
          <p:sp>
            <p:nvSpPr>
              <p:cNvPr id="56" name="台形 55">
                <a:extLst>
                  <a:ext uri="{FF2B5EF4-FFF2-40B4-BE49-F238E27FC236}">
                    <a16:creationId xmlns:a16="http://schemas.microsoft.com/office/drawing/2014/main" id="{2B100CCA-ED29-47E5-8BA0-74F39750971C}"/>
                  </a:ext>
                </a:extLst>
              </p:cNvPr>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57" name="台形 56">
                <a:extLst>
                  <a:ext uri="{FF2B5EF4-FFF2-40B4-BE49-F238E27FC236}">
                    <a16:creationId xmlns:a16="http://schemas.microsoft.com/office/drawing/2014/main" id="{BDFAD863-97E4-4DA1-B98B-6C22C344ED33}"/>
                  </a:ext>
                </a:extLst>
              </p:cNvPr>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58" name="台形 57">
                <a:extLst>
                  <a:ext uri="{FF2B5EF4-FFF2-40B4-BE49-F238E27FC236}">
                    <a16:creationId xmlns:a16="http://schemas.microsoft.com/office/drawing/2014/main" id="{7BC1EC9C-41F1-4906-B61E-A5D5ACDB2BC4}"/>
                  </a:ext>
                </a:extLst>
              </p:cNvPr>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59" name="台形 58">
                <a:extLst>
                  <a:ext uri="{FF2B5EF4-FFF2-40B4-BE49-F238E27FC236}">
                    <a16:creationId xmlns:a16="http://schemas.microsoft.com/office/drawing/2014/main" id="{6B62C972-B70E-4836-A0C6-E55E9598F44E}"/>
                  </a:ext>
                </a:extLst>
              </p:cNvPr>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cxnSp>
            <p:nvCxnSpPr>
              <p:cNvPr id="60" name="直線矢印コネクタ 59">
                <a:extLst>
                  <a:ext uri="{FF2B5EF4-FFF2-40B4-BE49-F238E27FC236}">
                    <a16:creationId xmlns:a16="http://schemas.microsoft.com/office/drawing/2014/main" id="{0DB048D6-7219-443E-BC1F-6831AB17EDCF}"/>
                  </a:ext>
                </a:extLst>
              </p:cNvPr>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テキスト ボックス 60">
                <a:extLst>
                  <a:ext uri="{FF2B5EF4-FFF2-40B4-BE49-F238E27FC236}">
                    <a16:creationId xmlns:a16="http://schemas.microsoft.com/office/drawing/2014/main" id="{85C12CDC-64CA-4B7D-A473-E0A8719AF8DB}"/>
                  </a:ext>
                </a:extLst>
              </p:cNvPr>
              <p:cNvSpPr txBox="1"/>
              <p:nvPr/>
            </p:nvSpPr>
            <p:spPr>
              <a:xfrm>
                <a:off x="2022750" y="4725144"/>
                <a:ext cx="821058" cy="276999"/>
              </a:xfrm>
              <a:prstGeom prst="rect">
                <a:avLst/>
              </a:prstGeom>
              <a:noFill/>
            </p:spPr>
            <p:txBody>
              <a:bodyPr wrap="none" rtlCol="0">
                <a:spAutoFit/>
              </a:bodyPr>
              <a:lstStyle/>
              <a:p>
                <a:r>
                  <a:rPr kumimoji="1" lang="en-US" altLang="ja-JP" sz="1200" dirty="0">
                    <a:latin typeface="+mj-lt"/>
                  </a:rPr>
                  <a:t>8.640GHz</a:t>
                </a:r>
                <a:endParaRPr kumimoji="1" lang="ja-JP" altLang="en-US" sz="1200" dirty="0">
                  <a:latin typeface="+mj-lt"/>
                </a:endParaRPr>
              </a:p>
            </p:txBody>
          </p:sp>
        </p:grpSp>
        <p:grpSp>
          <p:nvGrpSpPr>
            <p:cNvPr id="62" name="グループ化 61">
              <a:extLst>
                <a:ext uri="{FF2B5EF4-FFF2-40B4-BE49-F238E27FC236}">
                  <a16:creationId xmlns:a16="http://schemas.microsoft.com/office/drawing/2014/main" id="{5B1E46DD-F12B-4368-B3BF-639D4B21B476}"/>
                </a:ext>
              </a:extLst>
            </p:cNvPr>
            <p:cNvGrpSpPr/>
            <p:nvPr/>
          </p:nvGrpSpPr>
          <p:grpSpPr>
            <a:xfrm>
              <a:off x="7172595" y="3454731"/>
              <a:ext cx="1611872" cy="477655"/>
              <a:chOff x="395536" y="3800073"/>
              <a:chExt cx="4056451" cy="1202070"/>
            </a:xfrm>
          </p:grpSpPr>
          <p:sp>
            <p:nvSpPr>
              <p:cNvPr id="63" name="台形 62">
                <a:extLst>
                  <a:ext uri="{FF2B5EF4-FFF2-40B4-BE49-F238E27FC236}">
                    <a16:creationId xmlns:a16="http://schemas.microsoft.com/office/drawing/2014/main" id="{FB38FCD1-D008-44D4-99F4-7383185D384C}"/>
                  </a:ext>
                </a:extLst>
              </p:cNvPr>
              <p:cNvSpPr/>
              <p:nvPr/>
            </p:nvSpPr>
            <p:spPr bwMode="auto">
              <a:xfrm>
                <a:off x="395536"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a:endParaRPr lang="ja-JP" altLang="en-US" sz="1800" dirty="0">
                  <a:latin typeface="Times New Roman" pitchFamily="18" charset="0"/>
                </a:endParaRPr>
              </a:p>
              <a:p>
                <a:pPr algn="l"/>
                <a:endParaRPr lang="ja-JP" altLang="en-US" sz="1800" dirty="0">
                  <a:latin typeface="Times New Roman" pitchFamily="18" charset="0"/>
                </a:endParaRPr>
              </a:p>
            </p:txBody>
          </p:sp>
          <p:sp>
            <p:nvSpPr>
              <p:cNvPr id="64" name="台形 63">
                <a:extLst>
                  <a:ext uri="{FF2B5EF4-FFF2-40B4-BE49-F238E27FC236}">
                    <a16:creationId xmlns:a16="http://schemas.microsoft.com/office/drawing/2014/main" id="{CDB56234-3C13-458F-BEA0-D622A67D63A9}"/>
                  </a:ext>
                </a:extLst>
              </p:cNvPr>
              <p:cNvSpPr/>
              <p:nvPr/>
            </p:nvSpPr>
            <p:spPr bwMode="auto">
              <a:xfrm>
                <a:off x="1435652"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65" name="台形 64">
                <a:extLst>
                  <a:ext uri="{FF2B5EF4-FFF2-40B4-BE49-F238E27FC236}">
                    <a16:creationId xmlns:a16="http://schemas.microsoft.com/office/drawing/2014/main" id="{0B120AE4-B03F-4FFE-82DD-63075B037458}"/>
                  </a:ext>
                </a:extLst>
              </p:cNvPr>
              <p:cNvSpPr/>
              <p:nvPr/>
            </p:nvSpPr>
            <p:spPr bwMode="auto">
              <a:xfrm>
                <a:off x="2475767"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sp>
            <p:nvSpPr>
              <p:cNvPr id="66" name="台形 65">
                <a:extLst>
                  <a:ext uri="{FF2B5EF4-FFF2-40B4-BE49-F238E27FC236}">
                    <a16:creationId xmlns:a16="http://schemas.microsoft.com/office/drawing/2014/main" id="{54576318-2FA7-4C40-B8ED-2E01BED77558}"/>
                  </a:ext>
                </a:extLst>
              </p:cNvPr>
              <p:cNvSpPr/>
              <p:nvPr/>
            </p:nvSpPr>
            <p:spPr bwMode="auto">
              <a:xfrm>
                <a:off x="3515883" y="3800073"/>
                <a:ext cx="936104" cy="83209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Times New Roman" pitchFamily="18" charset="0"/>
                </a:endParaRPr>
              </a:p>
            </p:txBody>
          </p:sp>
          <p:cxnSp>
            <p:nvCxnSpPr>
              <p:cNvPr id="67" name="直線矢印コネクタ 66">
                <a:extLst>
                  <a:ext uri="{FF2B5EF4-FFF2-40B4-BE49-F238E27FC236}">
                    <a16:creationId xmlns:a16="http://schemas.microsoft.com/office/drawing/2014/main" id="{715FF453-0FEE-4A56-8A63-F180FA6444B3}"/>
                  </a:ext>
                </a:extLst>
              </p:cNvPr>
              <p:cNvCxnSpPr/>
              <p:nvPr/>
            </p:nvCxnSpPr>
            <p:spPr bwMode="auto">
              <a:xfrm>
                <a:off x="395536" y="4736177"/>
                <a:ext cx="4056451"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テキスト ボックス 67">
                <a:extLst>
                  <a:ext uri="{FF2B5EF4-FFF2-40B4-BE49-F238E27FC236}">
                    <a16:creationId xmlns:a16="http://schemas.microsoft.com/office/drawing/2014/main" id="{658C9D7E-8ECD-4EF4-AD7D-702C7617576B}"/>
                  </a:ext>
                </a:extLst>
              </p:cNvPr>
              <p:cNvSpPr txBox="1"/>
              <p:nvPr/>
            </p:nvSpPr>
            <p:spPr>
              <a:xfrm>
                <a:off x="2022750" y="4725144"/>
                <a:ext cx="821058" cy="276999"/>
              </a:xfrm>
              <a:prstGeom prst="rect">
                <a:avLst/>
              </a:prstGeom>
              <a:noFill/>
            </p:spPr>
            <p:txBody>
              <a:bodyPr wrap="none" rtlCol="0">
                <a:spAutoFit/>
              </a:bodyPr>
              <a:lstStyle/>
              <a:p>
                <a:r>
                  <a:rPr kumimoji="1" lang="en-US" altLang="ja-JP" sz="1200" dirty="0">
                    <a:latin typeface="+mj-lt"/>
                  </a:rPr>
                  <a:t>8.640GHz</a:t>
                </a:r>
                <a:endParaRPr kumimoji="1" lang="ja-JP" altLang="en-US" sz="1200" dirty="0">
                  <a:latin typeface="+mj-lt"/>
                </a:endParaRPr>
              </a:p>
            </p:txBody>
          </p:sp>
        </p:grpSp>
        <p:cxnSp>
          <p:nvCxnSpPr>
            <p:cNvPr id="69" name="直線矢印コネクタ 68">
              <a:extLst>
                <a:ext uri="{FF2B5EF4-FFF2-40B4-BE49-F238E27FC236}">
                  <a16:creationId xmlns:a16="http://schemas.microsoft.com/office/drawing/2014/main" id="{AABE7F1E-D534-45E9-9C2D-AA4E5FE2F132}"/>
                </a:ext>
              </a:extLst>
            </p:cNvPr>
            <p:cNvCxnSpPr/>
            <p:nvPr/>
          </p:nvCxnSpPr>
          <p:spPr bwMode="auto">
            <a:xfrm>
              <a:off x="559294" y="4096147"/>
              <a:ext cx="8225173"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テキスト ボックス 69">
              <a:extLst>
                <a:ext uri="{FF2B5EF4-FFF2-40B4-BE49-F238E27FC236}">
                  <a16:creationId xmlns:a16="http://schemas.microsoft.com/office/drawing/2014/main" id="{87B8739B-C163-4513-8717-21D2871035F1}"/>
                </a:ext>
              </a:extLst>
            </p:cNvPr>
            <p:cNvSpPr txBox="1"/>
            <p:nvPr/>
          </p:nvSpPr>
          <p:spPr>
            <a:xfrm>
              <a:off x="254758" y="4115892"/>
              <a:ext cx="793807" cy="307777"/>
            </a:xfrm>
            <a:prstGeom prst="rect">
              <a:avLst/>
            </a:prstGeom>
            <a:noFill/>
          </p:spPr>
          <p:txBody>
            <a:bodyPr wrap="none" rtlCol="0">
              <a:spAutoFit/>
            </a:bodyPr>
            <a:lstStyle/>
            <a:p>
              <a:r>
                <a:rPr kumimoji="1" lang="en-US" altLang="ja-JP" sz="1400" dirty="0">
                  <a:latin typeface="+mj-lt"/>
                </a:rPr>
                <a:t>252GHz</a:t>
              </a:r>
              <a:endParaRPr kumimoji="1" lang="ja-JP" altLang="en-US" sz="1400" dirty="0">
                <a:latin typeface="+mj-lt"/>
              </a:endParaRPr>
            </a:p>
          </p:txBody>
        </p:sp>
        <p:sp>
          <p:nvSpPr>
            <p:cNvPr id="71" name="テキスト ボックス 70">
              <a:extLst>
                <a:ext uri="{FF2B5EF4-FFF2-40B4-BE49-F238E27FC236}">
                  <a16:creationId xmlns:a16="http://schemas.microsoft.com/office/drawing/2014/main" id="{014E193E-AD66-4AAB-8D1A-C481ABB09035}"/>
                </a:ext>
              </a:extLst>
            </p:cNvPr>
            <p:cNvSpPr txBox="1"/>
            <p:nvPr/>
          </p:nvSpPr>
          <p:spPr>
            <a:xfrm>
              <a:off x="4098259" y="4096147"/>
              <a:ext cx="1229824" cy="307777"/>
            </a:xfrm>
            <a:prstGeom prst="rect">
              <a:avLst/>
            </a:prstGeom>
            <a:noFill/>
          </p:spPr>
          <p:txBody>
            <a:bodyPr wrap="none" rtlCol="0">
              <a:spAutoFit/>
            </a:bodyPr>
            <a:lstStyle/>
            <a:p>
              <a:r>
                <a:rPr kumimoji="1" lang="en-US" altLang="ja-JP" sz="1400" dirty="0">
                  <a:latin typeface="+mj-lt"/>
                </a:rPr>
                <a:t>BW=43.2GHz</a:t>
              </a:r>
              <a:endParaRPr kumimoji="1" lang="ja-JP" altLang="en-US" sz="1400" dirty="0">
                <a:latin typeface="+mj-lt"/>
              </a:endParaRPr>
            </a:p>
          </p:txBody>
        </p:sp>
        <p:sp>
          <p:nvSpPr>
            <p:cNvPr id="72" name="テキスト ボックス 71">
              <a:extLst>
                <a:ext uri="{FF2B5EF4-FFF2-40B4-BE49-F238E27FC236}">
                  <a16:creationId xmlns:a16="http://schemas.microsoft.com/office/drawing/2014/main" id="{941CCD89-1271-4099-8CF2-577330C32D75}"/>
                </a:ext>
              </a:extLst>
            </p:cNvPr>
            <p:cNvSpPr txBox="1"/>
            <p:nvPr/>
          </p:nvSpPr>
          <p:spPr>
            <a:xfrm>
              <a:off x="8141077" y="4115892"/>
              <a:ext cx="928460" cy="307777"/>
            </a:xfrm>
            <a:prstGeom prst="rect">
              <a:avLst/>
            </a:prstGeom>
            <a:noFill/>
          </p:spPr>
          <p:txBody>
            <a:bodyPr wrap="none" rtlCol="0">
              <a:spAutoFit/>
            </a:bodyPr>
            <a:lstStyle/>
            <a:p>
              <a:r>
                <a:rPr kumimoji="1" lang="en-US" altLang="ja-JP" sz="1400" dirty="0">
                  <a:latin typeface="+mj-lt"/>
                </a:rPr>
                <a:t>295.2GHz</a:t>
              </a:r>
              <a:endParaRPr kumimoji="1" lang="ja-JP" altLang="en-US" sz="1400" dirty="0">
                <a:latin typeface="+mj-lt"/>
              </a:endParaRPr>
            </a:p>
          </p:txBody>
        </p:sp>
        <p:cxnSp>
          <p:nvCxnSpPr>
            <p:cNvPr id="74" name="直線コネクタ 73">
              <a:extLst>
                <a:ext uri="{FF2B5EF4-FFF2-40B4-BE49-F238E27FC236}">
                  <a16:creationId xmlns:a16="http://schemas.microsoft.com/office/drawing/2014/main" id="{ABAE9953-9579-400E-81CF-420613DDF125}"/>
                </a:ext>
              </a:extLst>
            </p:cNvPr>
            <p:cNvCxnSpPr/>
            <p:nvPr/>
          </p:nvCxnSpPr>
          <p:spPr bwMode="auto">
            <a:xfrm>
              <a:off x="544900" y="2853973"/>
              <a:ext cx="0" cy="968345"/>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コネクタ 75">
              <a:extLst>
                <a:ext uri="{FF2B5EF4-FFF2-40B4-BE49-F238E27FC236}">
                  <a16:creationId xmlns:a16="http://schemas.microsoft.com/office/drawing/2014/main" id="{9BDA9305-D274-46B9-954C-33CEEE9A8613}"/>
                </a:ext>
              </a:extLst>
            </p:cNvPr>
            <p:cNvCxnSpPr/>
            <p:nvPr/>
          </p:nvCxnSpPr>
          <p:spPr bwMode="auto">
            <a:xfrm flipH="1">
              <a:off x="2138964" y="2922982"/>
              <a:ext cx="1563588" cy="83688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386390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53337"/>
            <a:ext cx="535403" cy="184666"/>
          </a:xfrm>
        </p:spPr>
        <p:txBody>
          <a:bodyPr/>
          <a:lstStyle/>
          <a:p>
            <a:r>
              <a:rPr kumimoji="1" lang="en-US" altLang="ja-JP"/>
              <a:t>Slide </a:t>
            </a:r>
            <a:fld id="{A21C43C5-638B-4706-8A4F-2436154CD830}" type="slidenum">
              <a:rPr kumimoji="1" lang="ja-JP" altLang="en-US" smtClean="0"/>
              <a:pPr/>
              <a:t>3</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908720"/>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Global Commercialization</a:t>
            </a:r>
            <a:r>
              <a:rPr lang="ja-JP" altLang="en-US" kern="0" dirty="0">
                <a:ea typeface="メイリオ" panose="020B0604030504040204" pitchFamily="50" charset="-128"/>
                <a:cs typeface="メイリオ" panose="020B0604030504040204" pitchFamily="50" charset="-128"/>
              </a:rPr>
              <a:t> </a:t>
            </a:r>
            <a:r>
              <a:rPr lang="en-US" altLang="ja-JP" kern="0" dirty="0">
                <a:ea typeface="メイリオ" panose="020B0604030504040204" pitchFamily="50" charset="-128"/>
                <a:cs typeface="メイリオ" panose="020B0604030504040204" pitchFamily="50" charset="-128"/>
              </a:rPr>
              <a:t>of TG3d Device from Spectrum Point of View</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59532" y="1700808"/>
            <a:ext cx="8424935" cy="4801314"/>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sz="1800" dirty="0">
                <a:latin typeface="+mj-lt"/>
              </a:rPr>
              <a:t>The first contiguous bandwidth of 44 GHz is achieved as follows:</a:t>
            </a: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r>
              <a:rPr kumimoji="1" lang="en-US" altLang="ja-JP" sz="1800" dirty="0">
                <a:latin typeface="+mj-lt"/>
              </a:rPr>
              <a:t>The second contiguous bandwidth of 94 GHz is achieved as follows:</a:t>
            </a: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r>
              <a:rPr kumimoji="1" lang="en-US" altLang="ja-JP" sz="1800" dirty="0">
                <a:latin typeface="+mj-lt"/>
              </a:rPr>
              <a:t>The following constraint is included in RR No.5.564A because the frequency bands are identified, but not allocated in the Table of Frequency Allocations.</a:t>
            </a: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endParaRPr kumimoji="1" lang="en-US" altLang="ja-JP" sz="1800" dirty="0">
              <a:latin typeface="+mj-lt"/>
            </a:endParaRPr>
          </a:p>
          <a:p>
            <a:pPr marL="342900" indent="-342900" algn="l">
              <a:buClr>
                <a:schemeClr val="accent2"/>
              </a:buClr>
              <a:buFont typeface="Wingdings" panose="05000000000000000000" pitchFamily="2" charset="2"/>
              <a:buChar char="n"/>
            </a:pPr>
            <a:r>
              <a:rPr kumimoji="1" lang="en-US" altLang="ja-JP" sz="1800" dirty="0">
                <a:latin typeface="+mj-lt"/>
              </a:rPr>
              <a:t>WRC-27 agenda item which allocates the frequency bands for mobile and fixed services on a primary basis is preferable to globally or regionally commercialize TG3d devices and other applications such as 6G (5G Beyond).</a:t>
            </a: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a:t>
            </a:r>
            <a:r>
              <a:rPr lang="ja-JP" altLang="en-US" dirty="0">
                <a:solidFill>
                  <a:srgbClr val="000000"/>
                </a:solidFill>
              </a:rPr>
              <a:t>ｌｙ</a:t>
            </a:r>
            <a:r>
              <a:rPr lang="en-US" altLang="ja-JP" dirty="0">
                <a:solidFill>
                  <a:srgbClr val="000000"/>
                </a:solidFill>
              </a:rPr>
              <a:t> 2020</a:t>
            </a:r>
          </a:p>
        </p:txBody>
      </p:sp>
      <p:sp>
        <p:nvSpPr>
          <p:cNvPr id="9" name="正方形/長方形 8">
            <a:extLst>
              <a:ext uri="{FF2B5EF4-FFF2-40B4-BE49-F238E27FC236}">
                <a16:creationId xmlns:a16="http://schemas.microsoft.com/office/drawing/2014/main" id="{DAD801A7-E26E-4903-A26F-29344A38E6FF}"/>
              </a:ext>
            </a:extLst>
          </p:cNvPr>
          <p:cNvSpPr/>
          <p:nvPr/>
        </p:nvSpPr>
        <p:spPr bwMode="auto">
          <a:xfrm>
            <a:off x="1352333" y="2185119"/>
            <a:ext cx="2628793" cy="326941"/>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0" name="テキスト ボックス 9">
            <a:extLst>
              <a:ext uri="{FF2B5EF4-FFF2-40B4-BE49-F238E27FC236}">
                <a16:creationId xmlns:a16="http://schemas.microsoft.com/office/drawing/2014/main" id="{392EF843-8FDA-48BD-938A-37A76979956C}"/>
              </a:ext>
            </a:extLst>
          </p:cNvPr>
          <p:cNvSpPr txBox="1"/>
          <p:nvPr/>
        </p:nvSpPr>
        <p:spPr>
          <a:xfrm>
            <a:off x="997005" y="2473151"/>
            <a:ext cx="838691" cy="307777"/>
          </a:xfrm>
          <a:prstGeom prst="rect">
            <a:avLst/>
          </a:prstGeom>
          <a:noFill/>
        </p:spPr>
        <p:txBody>
          <a:bodyPr wrap="none" rtlCol="0">
            <a:spAutoFit/>
          </a:bodyPr>
          <a:lstStyle/>
          <a:p>
            <a:r>
              <a:rPr kumimoji="1" lang="en-US" altLang="ja-JP" sz="1400" dirty="0">
                <a:latin typeface="+mj-lt"/>
              </a:rPr>
              <a:t>252 GHz</a:t>
            </a:r>
            <a:endParaRPr kumimoji="1" lang="ja-JP" altLang="en-US" sz="1400" dirty="0">
              <a:latin typeface="+mj-lt"/>
            </a:endParaRPr>
          </a:p>
        </p:txBody>
      </p:sp>
      <p:sp>
        <p:nvSpPr>
          <p:cNvPr id="11" name="テキスト ボックス 10">
            <a:extLst>
              <a:ext uri="{FF2B5EF4-FFF2-40B4-BE49-F238E27FC236}">
                <a16:creationId xmlns:a16="http://schemas.microsoft.com/office/drawing/2014/main" id="{582B8AC6-15A4-4B8D-9E54-ECD319254DB2}"/>
              </a:ext>
            </a:extLst>
          </p:cNvPr>
          <p:cNvSpPr txBox="1"/>
          <p:nvPr/>
        </p:nvSpPr>
        <p:spPr>
          <a:xfrm>
            <a:off x="3596926" y="2473151"/>
            <a:ext cx="838691" cy="307777"/>
          </a:xfrm>
          <a:prstGeom prst="rect">
            <a:avLst/>
          </a:prstGeom>
          <a:noFill/>
        </p:spPr>
        <p:txBody>
          <a:bodyPr wrap="none" rtlCol="0">
            <a:spAutoFit/>
          </a:bodyPr>
          <a:lstStyle/>
          <a:p>
            <a:r>
              <a:rPr kumimoji="1" lang="en-US" altLang="ja-JP" sz="1400" dirty="0">
                <a:latin typeface="+mj-lt"/>
              </a:rPr>
              <a:t>275 GHz</a:t>
            </a:r>
            <a:endParaRPr kumimoji="1" lang="ja-JP" altLang="en-US" sz="1400" dirty="0">
              <a:latin typeface="+mj-lt"/>
            </a:endParaRPr>
          </a:p>
        </p:txBody>
      </p:sp>
      <p:sp>
        <p:nvSpPr>
          <p:cNvPr id="12" name="正方形/長方形 11">
            <a:extLst>
              <a:ext uri="{FF2B5EF4-FFF2-40B4-BE49-F238E27FC236}">
                <a16:creationId xmlns:a16="http://schemas.microsoft.com/office/drawing/2014/main" id="{F8AD90C9-9969-4476-8D55-A6FC4D17AA9C}"/>
              </a:ext>
            </a:extLst>
          </p:cNvPr>
          <p:cNvSpPr/>
          <p:nvPr/>
        </p:nvSpPr>
        <p:spPr bwMode="auto">
          <a:xfrm>
            <a:off x="3981127" y="2185119"/>
            <a:ext cx="3542678" cy="326941"/>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 name="テキスト ボックス 12">
            <a:extLst>
              <a:ext uri="{FF2B5EF4-FFF2-40B4-BE49-F238E27FC236}">
                <a16:creationId xmlns:a16="http://schemas.microsoft.com/office/drawing/2014/main" id="{F035E5ED-368B-4D82-A485-1A4B145C6BC1}"/>
              </a:ext>
            </a:extLst>
          </p:cNvPr>
          <p:cNvSpPr txBox="1"/>
          <p:nvPr/>
        </p:nvSpPr>
        <p:spPr>
          <a:xfrm>
            <a:off x="7092280" y="2473151"/>
            <a:ext cx="928460" cy="307777"/>
          </a:xfrm>
          <a:prstGeom prst="rect">
            <a:avLst/>
          </a:prstGeom>
          <a:noFill/>
        </p:spPr>
        <p:txBody>
          <a:bodyPr wrap="none" rtlCol="0">
            <a:spAutoFit/>
          </a:bodyPr>
          <a:lstStyle/>
          <a:p>
            <a:r>
              <a:rPr kumimoji="1" lang="en-US" altLang="ja-JP" sz="1400" dirty="0">
                <a:latin typeface="+mj-lt"/>
              </a:rPr>
              <a:t>296 GHz*</a:t>
            </a:r>
            <a:endParaRPr kumimoji="1" lang="ja-JP" altLang="en-US" sz="1400" dirty="0">
              <a:latin typeface="+mj-lt"/>
            </a:endParaRPr>
          </a:p>
        </p:txBody>
      </p:sp>
      <p:sp>
        <p:nvSpPr>
          <p:cNvPr id="14" name="テキスト ボックス 13">
            <a:extLst>
              <a:ext uri="{FF2B5EF4-FFF2-40B4-BE49-F238E27FC236}">
                <a16:creationId xmlns:a16="http://schemas.microsoft.com/office/drawing/2014/main" id="{98C5A461-3A10-4535-9E8E-CEB86CBF2390}"/>
              </a:ext>
            </a:extLst>
          </p:cNvPr>
          <p:cNvSpPr txBox="1"/>
          <p:nvPr/>
        </p:nvSpPr>
        <p:spPr>
          <a:xfrm>
            <a:off x="1646249" y="2165374"/>
            <a:ext cx="1907638" cy="307777"/>
          </a:xfrm>
          <a:prstGeom prst="rect">
            <a:avLst/>
          </a:prstGeom>
          <a:noFill/>
        </p:spPr>
        <p:txBody>
          <a:bodyPr wrap="none" rtlCol="0">
            <a:spAutoFit/>
          </a:bodyPr>
          <a:lstStyle/>
          <a:p>
            <a:r>
              <a:rPr kumimoji="1" lang="en-US" altLang="ja-JP" sz="1400" i="1" dirty="0">
                <a:latin typeface="+mj-lt"/>
              </a:rPr>
              <a:t>Already allocated in RR</a:t>
            </a:r>
            <a:endParaRPr kumimoji="1" lang="ja-JP" altLang="en-US" sz="1400" i="1" dirty="0">
              <a:latin typeface="+mj-lt"/>
            </a:endParaRPr>
          </a:p>
        </p:txBody>
      </p:sp>
      <p:sp>
        <p:nvSpPr>
          <p:cNvPr id="15" name="テキスト ボックス 14">
            <a:extLst>
              <a:ext uri="{FF2B5EF4-FFF2-40B4-BE49-F238E27FC236}">
                <a16:creationId xmlns:a16="http://schemas.microsoft.com/office/drawing/2014/main" id="{29D083E8-ECC3-43FE-9A9F-190DD8E76B5D}"/>
              </a:ext>
            </a:extLst>
          </p:cNvPr>
          <p:cNvSpPr txBox="1"/>
          <p:nvPr/>
        </p:nvSpPr>
        <p:spPr>
          <a:xfrm>
            <a:off x="4067944" y="2165374"/>
            <a:ext cx="3166614" cy="307777"/>
          </a:xfrm>
          <a:prstGeom prst="rect">
            <a:avLst/>
          </a:prstGeom>
          <a:noFill/>
        </p:spPr>
        <p:txBody>
          <a:bodyPr wrap="square" rtlCol="0">
            <a:spAutoFit/>
          </a:bodyPr>
          <a:lstStyle/>
          <a:p>
            <a:r>
              <a:rPr kumimoji="1" lang="en-US" altLang="ja-JP" sz="1400" i="1" dirty="0">
                <a:latin typeface="+mj-lt"/>
              </a:rPr>
              <a:t>New identified frequency band</a:t>
            </a:r>
            <a:endParaRPr kumimoji="1" lang="ja-JP" altLang="en-US" sz="1400" i="1" dirty="0">
              <a:latin typeface="+mj-lt"/>
            </a:endParaRPr>
          </a:p>
        </p:txBody>
      </p:sp>
      <p:sp>
        <p:nvSpPr>
          <p:cNvPr id="3" name="テキスト ボックス 2">
            <a:extLst>
              <a:ext uri="{FF2B5EF4-FFF2-40B4-BE49-F238E27FC236}">
                <a16:creationId xmlns:a16="http://schemas.microsoft.com/office/drawing/2014/main" id="{ED35CE9E-D6F5-4564-8A47-D3C19A7EA8C3}"/>
              </a:ext>
            </a:extLst>
          </p:cNvPr>
          <p:cNvSpPr txBox="1"/>
          <p:nvPr/>
        </p:nvSpPr>
        <p:spPr>
          <a:xfrm>
            <a:off x="685800" y="2761764"/>
            <a:ext cx="7999040" cy="523220"/>
          </a:xfrm>
          <a:prstGeom prst="rect">
            <a:avLst/>
          </a:prstGeom>
          <a:noFill/>
        </p:spPr>
        <p:txBody>
          <a:bodyPr wrap="square" rtlCol="0">
            <a:spAutoFit/>
          </a:bodyPr>
          <a:lstStyle/>
          <a:p>
            <a:pPr algn="l"/>
            <a:r>
              <a:rPr kumimoji="1" lang="en-US" altLang="ja-JP" sz="1400" i="1" dirty="0">
                <a:latin typeface="+mj-lt"/>
                <a:ea typeface="+mj-ea"/>
              </a:rPr>
              <a:t>* The frequency of 320 GHz was originally proposed by Ref.[2], but the frequency bands 296-306 GHz and 313-318 GHz were not identified for mobile service applications in accordance with RR No. 5.564A.</a:t>
            </a:r>
            <a:endParaRPr kumimoji="1" lang="ja-JP" altLang="en-US" sz="1400" i="1" dirty="0">
              <a:latin typeface="+mj-lt"/>
              <a:ea typeface="+mj-ea"/>
            </a:endParaRPr>
          </a:p>
        </p:txBody>
      </p:sp>
      <p:sp>
        <p:nvSpPr>
          <p:cNvPr id="17" name="テキスト ボックス 16">
            <a:extLst>
              <a:ext uri="{FF2B5EF4-FFF2-40B4-BE49-F238E27FC236}">
                <a16:creationId xmlns:a16="http://schemas.microsoft.com/office/drawing/2014/main" id="{501DC2F1-5F94-490D-83DD-B5ECCEC57E30}"/>
              </a:ext>
            </a:extLst>
          </p:cNvPr>
          <p:cNvSpPr txBox="1"/>
          <p:nvPr/>
        </p:nvSpPr>
        <p:spPr>
          <a:xfrm>
            <a:off x="492949" y="4057327"/>
            <a:ext cx="838691" cy="307777"/>
          </a:xfrm>
          <a:prstGeom prst="rect">
            <a:avLst/>
          </a:prstGeom>
          <a:noFill/>
        </p:spPr>
        <p:txBody>
          <a:bodyPr wrap="none" rtlCol="0">
            <a:spAutoFit/>
          </a:bodyPr>
          <a:lstStyle/>
          <a:p>
            <a:r>
              <a:rPr kumimoji="1" lang="en-US" altLang="ja-JP" sz="1400" dirty="0">
                <a:latin typeface="+mj-lt"/>
              </a:rPr>
              <a:t>356 GHz</a:t>
            </a:r>
            <a:endParaRPr kumimoji="1" lang="ja-JP" altLang="en-US" sz="1400" dirty="0">
              <a:latin typeface="+mj-lt"/>
            </a:endParaRPr>
          </a:p>
        </p:txBody>
      </p:sp>
      <p:sp>
        <p:nvSpPr>
          <p:cNvPr id="19" name="正方形/長方形 18">
            <a:extLst>
              <a:ext uri="{FF2B5EF4-FFF2-40B4-BE49-F238E27FC236}">
                <a16:creationId xmlns:a16="http://schemas.microsoft.com/office/drawing/2014/main" id="{60BD0952-512A-4152-953B-18B3CBB2EC56}"/>
              </a:ext>
            </a:extLst>
          </p:cNvPr>
          <p:cNvSpPr/>
          <p:nvPr/>
        </p:nvSpPr>
        <p:spPr bwMode="auto">
          <a:xfrm>
            <a:off x="738187" y="3769295"/>
            <a:ext cx="7743826" cy="307777"/>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0" name="テキスト ボックス 19">
            <a:extLst>
              <a:ext uri="{FF2B5EF4-FFF2-40B4-BE49-F238E27FC236}">
                <a16:creationId xmlns:a16="http://schemas.microsoft.com/office/drawing/2014/main" id="{7911A4CC-DBA8-4CB8-9333-F3DD6D890129}"/>
              </a:ext>
            </a:extLst>
          </p:cNvPr>
          <p:cNvSpPr txBox="1"/>
          <p:nvPr/>
        </p:nvSpPr>
        <p:spPr>
          <a:xfrm>
            <a:off x="7944439" y="4057327"/>
            <a:ext cx="948041" cy="307777"/>
          </a:xfrm>
          <a:prstGeom prst="rect">
            <a:avLst/>
          </a:prstGeom>
          <a:noFill/>
        </p:spPr>
        <p:txBody>
          <a:bodyPr wrap="square" rtlCol="0">
            <a:spAutoFit/>
          </a:bodyPr>
          <a:lstStyle/>
          <a:p>
            <a:r>
              <a:rPr kumimoji="1" lang="en-US" altLang="ja-JP" sz="1400" dirty="0">
                <a:latin typeface="+mj-lt"/>
              </a:rPr>
              <a:t>450 GHz</a:t>
            </a:r>
            <a:endParaRPr kumimoji="1" lang="ja-JP" altLang="en-US" sz="1400" dirty="0">
              <a:latin typeface="+mj-lt"/>
            </a:endParaRPr>
          </a:p>
        </p:txBody>
      </p:sp>
      <p:sp>
        <p:nvSpPr>
          <p:cNvPr id="22" name="テキスト ボックス 21">
            <a:extLst>
              <a:ext uri="{FF2B5EF4-FFF2-40B4-BE49-F238E27FC236}">
                <a16:creationId xmlns:a16="http://schemas.microsoft.com/office/drawing/2014/main" id="{36AD3F7C-CDCE-4BBA-A13B-A94823B63553}"/>
              </a:ext>
            </a:extLst>
          </p:cNvPr>
          <p:cNvSpPr txBox="1"/>
          <p:nvPr/>
        </p:nvSpPr>
        <p:spPr>
          <a:xfrm>
            <a:off x="2932908" y="3769295"/>
            <a:ext cx="3166614" cy="307777"/>
          </a:xfrm>
          <a:prstGeom prst="rect">
            <a:avLst/>
          </a:prstGeom>
          <a:noFill/>
        </p:spPr>
        <p:txBody>
          <a:bodyPr wrap="square" rtlCol="0">
            <a:spAutoFit/>
          </a:bodyPr>
          <a:lstStyle/>
          <a:p>
            <a:r>
              <a:rPr kumimoji="1" lang="en-US" altLang="ja-JP" sz="1400" i="1" dirty="0">
                <a:latin typeface="+mj-lt"/>
              </a:rPr>
              <a:t>New identified frequency band</a:t>
            </a:r>
            <a:endParaRPr kumimoji="1" lang="ja-JP" altLang="en-US" sz="1400" i="1" dirty="0">
              <a:latin typeface="+mj-lt"/>
            </a:endParaRPr>
          </a:p>
        </p:txBody>
      </p:sp>
      <p:sp>
        <p:nvSpPr>
          <p:cNvPr id="21" name="テキスト ボックス 20">
            <a:extLst>
              <a:ext uri="{FF2B5EF4-FFF2-40B4-BE49-F238E27FC236}">
                <a16:creationId xmlns:a16="http://schemas.microsoft.com/office/drawing/2014/main" id="{B9E29711-4379-4E0D-BC1B-266726DFE4F9}"/>
              </a:ext>
            </a:extLst>
          </p:cNvPr>
          <p:cNvSpPr txBox="1"/>
          <p:nvPr/>
        </p:nvSpPr>
        <p:spPr>
          <a:xfrm>
            <a:off x="492948" y="4994012"/>
            <a:ext cx="8543547" cy="523220"/>
          </a:xfrm>
          <a:prstGeom prst="rect">
            <a:avLst/>
          </a:prstGeom>
          <a:noFill/>
        </p:spPr>
        <p:txBody>
          <a:bodyPr wrap="square" rtlCol="0">
            <a:spAutoFit/>
          </a:bodyPr>
          <a:lstStyle/>
          <a:p>
            <a:pPr algn="l"/>
            <a:r>
              <a:rPr kumimoji="1" lang="en-US" altLang="ja-JP" sz="1400" i="1" dirty="0">
                <a:latin typeface="Times New Roman" panose="02020603050405020304" pitchFamily="18" charset="0"/>
                <a:cs typeface="Times New Roman" panose="02020603050405020304" pitchFamily="18" charset="0"/>
              </a:rPr>
              <a:t>The use of the above-mentioned frequency bands by land mobile and fixed service applications does not preclude use by, and does not establish priority over, any other applications of radio services in the range of 275-450 GHz.</a:t>
            </a:r>
          </a:p>
        </p:txBody>
      </p:sp>
    </p:spTree>
    <p:extLst>
      <p:ext uri="{BB962C8B-B14F-4D97-AF65-F5344CB8AC3E}">
        <p14:creationId xmlns:p14="http://schemas.microsoft.com/office/powerpoint/2010/main" val="389607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4</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275-296 GHz</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233518" y="1796623"/>
            <a:ext cx="8424935" cy="1200329"/>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sz="1800" dirty="0">
                <a:latin typeface="+mj-lt"/>
              </a:rPr>
              <a:t>New Table of Frequency Allocations in the frequency band 275-296 GHz to the mobile and fixed services including Earth exploration-satellite service and radio astronomy service as primary basis.</a:t>
            </a:r>
          </a:p>
          <a:p>
            <a:pPr marL="342900" indent="-342900" algn="l">
              <a:buClr>
                <a:schemeClr val="accent2"/>
              </a:buClr>
              <a:buFont typeface="Wingdings" panose="05000000000000000000" pitchFamily="2" charset="2"/>
              <a:buChar char="n"/>
            </a:pPr>
            <a:endParaRPr kumimoji="1" lang="en-US" altLang="ja-JP" sz="1800" dirty="0">
              <a:latin typeface="+mj-lt"/>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a:t>
            </a:r>
            <a:r>
              <a:rPr lang="ja-JP" altLang="en-US" dirty="0">
                <a:solidFill>
                  <a:srgbClr val="000000"/>
                </a:solidFill>
              </a:rPr>
              <a:t>ｌｙ</a:t>
            </a:r>
            <a:r>
              <a:rPr lang="en-US" altLang="ja-JP" dirty="0">
                <a:solidFill>
                  <a:srgbClr val="000000"/>
                </a:solidFill>
              </a:rPr>
              <a:t> 2020</a:t>
            </a:r>
          </a:p>
        </p:txBody>
      </p:sp>
      <p:graphicFrame>
        <p:nvGraphicFramePr>
          <p:cNvPr id="29" name="表 28">
            <a:extLst>
              <a:ext uri="{FF2B5EF4-FFF2-40B4-BE49-F238E27FC236}">
                <a16:creationId xmlns:a16="http://schemas.microsoft.com/office/drawing/2014/main" id="{8C97BC07-ECEB-47DB-8949-964913331D81}"/>
              </a:ext>
            </a:extLst>
          </p:cNvPr>
          <p:cNvGraphicFramePr>
            <a:graphicFrameLocks noGrp="1"/>
          </p:cNvGraphicFramePr>
          <p:nvPr>
            <p:extLst>
              <p:ext uri="{D42A27DB-BD31-4B8C-83A1-F6EECF244321}">
                <p14:modId xmlns:p14="http://schemas.microsoft.com/office/powerpoint/2010/main" val="3796542132"/>
              </p:ext>
            </p:extLst>
          </p:nvPr>
        </p:nvGraphicFramePr>
        <p:xfrm>
          <a:off x="598389" y="3130440"/>
          <a:ext cx="8064896" cy="2047240"/>
        </p:xfrm>
        <a:graphic>
          <a:graphicData uri="http://schemas.openxmlformats.org/drawingml/2006/table">
            <a:tbl>
              <a:tblPr firstRow="1" bandRow="1">
                <a:tableStyleId>{2A488322-F2BA-4B5B-9748-0D474271808F}</a:tableStyleId>
              </a:tblPr>
              <a:tblGrid>
                <a:gridCol w="2365470">
                  <a:extLst>
                    <a:ext uri="{9D8B030D-6E8A-4147-A177-3AD203B41FA5}">
                      <a16:colId xmlns:a16="http://schemas.microsoft.com/office/drawing/2014/main" val="20000"/>
                    </a:ext>
                  </a:extLst>
                </a:gridCol>
                <a:gridCol w="5699426">
                  <a:extLst>
                    <a:ext uri="{9D8B030D-6E8A-4147-A177-3AD203B41FA5}">
                      <a16:colId xmlns:a16="http://schemas.microsoft.com/office/drawing/2014/main" val="20001"/>
                    </a:ext>
                  </a:extLst>
                </a:gridCol>
              </a:tblGrid>
              <a:tr h="370840">
                <a:tc gridSpan="2">
                  <a:txBody>
                    <a:bodyPr/>
                    <a:lstStyle/>
                    <a:p>
                      <a:pPr algn="ctr"/>
                      <a:r>
                        <a:rPr kumimoji="1" lang="en-US" altLang="ja-JP" sz="1400" dirty="0">
                          <a:latin typeface="+mj-lt"/>
                          <a:ea typeface="+mj-ea"/>
                        </a:rPr>
                        <a:t>Allocation to services</a:t>
                      </a:r>
                      <a:endParaRPr kumimoji="1" lang="ja-JP" altLang="en-US" sz="1400" dirty="0">
                        <a:latin typeface="+mj-lt"/>
                        <a:ea typeface="+mj-ea"/>
                      </a:endParaRPr>
                    </a:p>
                  </a:txBody>
                  <a:tcPr/>
                </a:tc>
                <a:tc hMerge="1">
                  <a:txBody>
                    <a:bodyPr/>
                    <a:lstStyle/>
                    <a:p>
                      <a:endParaRPr kumimoji="1" lang="ja-JP" altLang="en-US" dirty="0"/>
                    </a:p>
                  </a:txBody>
                  <a:tcPr/>
                </a:tc>
                <a:extLst>
                  <a:ext uri="{0D108BD9-81ED-4DB2-BD59-A6C34878D82A}">
                    <a16:rowId xmlns:a16="http://schemas.microsoft.com/office/drawing/2014/main" val="10000"/>
                  </a:ext>
                </a:extLst>
              </a:tr>
              <a:tr h="370840">
                <a:tc>
                  <a:txBody>
                    <a:bodyPr/>
                    <a:lstStyle/>
                    <a:p>
                      <a:r>
                        <a:rPr kumimoji="1" lang="en-US" altLang="ja-JP" sz="1400" dirty="0">
                          <a:latin typeface="+mj-lt"/>
                        </a:rPr>
                        <a:t>275-286</a:t>
                      </a:r>
                      <a:r>
                        <a:rPr kumimoji="1" lang="ja-JP" altLang="en-US" sz="1400" baseline="0" dirty="0">
                          <a:latin typeface="+mj-lt"/>
                        </a:rPr>
                        <a:t> </a:t>
                      </a:r>
                      <a:r>
                        <a:rPr kumimoji="1" lang="en-US" altLang="ja-JP" sz="1400" baseline="0" dirty="0">
                          <a:latin typeface="+mj-lt"/>
                        </a:rPr>
                        <a:t>GHz</a:t>
                      </a:r>
                      <a:endParaRPr kumimoji="1" lang="ja-JP" altLang="en-US" sz="1400" dirty="0">
                        <a:latin typeface="+mj-lt"/>
                        <a:ea typeface="+mj-ea"/>
                      </a:endParaRPr>
                    </a:p>
                  </a:txBody>
                  <a:tcPr/>
                </a:tc>
                <a:tc>
                  <a:txBody>
                    <a:bodyPr/>
                    <a:lstStyle/>
                    <a:p>
                      <a:r>
                        <a:rPr kumimoji="1" lang="en-US" altLang="ja-JP" sz="1400" dirty="0">
                          <a:latin typeface="+mj-lt"/>
                        </a:rPr>
                        <a:t>EARTH EXPLORATION-SATELLITE (passive)</a:t>
                      </a:r>
                    </a:p>
                    <a:p>
                      <a:r>
                        <a:rPr kumimoji="1" lang="en-US" altLang="ja-JP" sz="1400" dirty="0">
                          <a:latin typeface="+mj-lt"/>
                        </a:rPr>
                        <a:t>FIXED</a:t>
                      </a:r>
                    </a:p>
                    <a:p>
                      <a:r>
                        <a:rPr kumimoji="1" lang="en-US" altLang="ja-JP" sz="1400" dirty="0">
                          <a:latin typeface="+mj-lt"/>
                        </a:rPr>
                        <a:t>MOBILE</a:t>
                      </a:r>
                    </a:p>
                    <a:p>
                      <a:r>
                        <a:rPr kumimoji="1" lang="en-US" altLang="ja-JP" sz="1400" dirty="0">
                          <a:latin typeface="+mj-lt"/>
                        </a:rPr>
                        <a:t>RADIO ASTRONOMY</a:t>
                      </a:r>
                    </a:p>
                  </a:txBody>
                  <a:tcPr/>
                </a:tc>
                <a:extLst>
                  <a:ext uri="{0D108BD9-81ED-4DB2-BD59-A6C34878D82A}">
                    <a16:rowId xmlns:a16="http://schemas.microsoft.com/office/drawing/2014/main" val="10001"/>
                  </a:ext>
                </a:extLst>
              </a:tr>
              <a:tr h="370840">
                <a:tc>
                  <a:txBody>
                    <a:bodyPr/>
                    <a:lstStyle/>
                    <a:p>
                      <a:r>
                        <a:rPr kumimoji="1" lang="en-US" altLang="ja-JP" sz="1400" dirty="0">
                          <a:latin typeface="+mj-lt"/>
                        </a:rPr>
                        <a:t>286-296 GHz</a:t>
                      </a:r>
                      <a:endParaRPr kumimoji="1" lang="ja-JP" altLang="en-US" sz="1400" dirty="0">
                        <a:latin typeface="+mj-lt"/>
                      </a:endParaRPr>
                    </a:p>
                  </a:txBody>
                  <a:tcPr/>
                </a:tc>
                <a:tc>
                  <a:txBody>
                    <a:bodyPr/>
                    <a:lstStyle/>
                    <a:p>
                      <a:r>
                        <a:rPr kumimoji="1" lang="en-US" altLang="ja-JP" sz="1400" dirty="0">
                          <a:latin typeface="+mj-lt"/>
                        </a:rPr>
                        <a:t>FIXED</a:t>
                      </a:r>
                    </a:p>
                    <a:p>
                      <a:r>
                        <a:rPr kumimoji="1" lang="en-US" altLang="ja-JP" sz="1400" b="0" dirty="0">
                          <a:latin typeface="+mj-lt"/>
                        </a:rPr>
                        <a:t>MOBILE</a:t>
                      </a:r>
                    </a:p>
                    <a:p>
                      <a:r>
                        <a:rPr kumimoji="1" lang="en-US" altLang="ja-JP" sz="1400" dirty="0">
                          <a:latin typeface="+mj-lt"/>
                        </a:rPr>
                        <a:t>RADIO ASTRONOMY</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17399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5</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306-313 GHz</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233518" y="1796623"/>
            <a:ext cx="8424935" cy="1200329"/>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sz="1800" dirty="0">
                <a:latin typeface="+mj-lt"/>
              </a:rPr>
              <a:t>New Table of Frequency Allocations in the frequency band 306-313 GHz to the mobile and fixed services including Earth exploration-satellite service and radio astronomy service as primary basis.</a:t>
            </a:r>
          </a:p>
          <a:p>
            <a:pPr marL="342900" indent="-342900" algn="l">
              <a:buClr>
                <a:schemeClr val="accent2"/>
              </a:buClr>
              <a:buFont typeface="Wingdings" panose="05000000000000000000" pitchFamily="2" charset="2"/>
              <a:buChar char="n"/>
            </a:pPr>
            <a:endParaRPr kumimoji="1" lang="en-US" altLang="ja-JP" sz="1800" dirty="0">
              <a:latin typeface="+mj-lt"/>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a:t>
            </a:r>
            <a:r>
              <a:rPr lang="ja-JP" altLang="en-US" dirty="0">
                <a:solidFill>
                  <a:srgbClr val="000000"/>
                </a:solidFill>
              </a:rPr>
              <a:t>ｌｙ</a:t>
            </a:r>
            <a:r>
              <a:rPr lang="en-US" altLang="ja-JP" dirty="0">
                <a:solidFill>
                  <a:srgbClr val="000000"/>
                </a:solidFill>
              </a:rPr>
              <a:t> 2020</a:t>
            </a:r>
          </a:p>
        </p:txBody>
      </p:sp>
      <p:graphicFrame>
        <p:nvGraphicFramePr>
          <p:cNvPr id="29" name="表 28">
            <a:extLst>
              <a:ext uri="{FF2B5EF4-FFF2-40B4-BE49-F238E27FC236}">
                <a16:creationId xmlns:a16="http://schemas.microsoft.com/office/drawing/2014/main" id="{8C97BC07-ECEB-47DB-8949-964913331D81}"/>
              </a:ext>
            </a:extLst>
          </p:cNvPr>
          <p:cNvGraphicFramePr>
            <a:graphicFrameLocks noGrp="1"/>
          </p:cNvGraphicFramePr>
          <p:nvPr>
            <p:extLst>
              <p:ext uri="{D42A27DB-BD31-4B8C-83A1-F6EECF244321}">
                <p14:modId xmlns:p14="http://schemas.microsoft.com/office/powerpoint/2010/main" val="2991704467"/>
              </p:ext>
            </p:extLst>
          </p:nvPr>
        </p:nvGraphicFramePr>
        <p:xfrm>
          <a:off x="598389" y="3130440"/>
          <a:ext cx="8064896" cy="1102360"/>
        </p:xfrm>
        <a:graphic>
          <a:graphicData uri="http://schemas.openxmlformats.org/drawingml/2006/table">
            <a:tbl>
              <a:tblPr firstRow="1" bandRow="1">
                <a:tableStyleId>{2A488322-F2BA-4B5B-9748-0D474271808F}</a:tableStyleId>
              </a:tblPr>
              <a:tblGrid>
                <a:gridCol w="2365470">
                  <a:extLst>
                    <a:ext uri="{9D8B030D-6E8A-4147-A177-3AD203B41FA5}">
                      <a16:colId xmlns:a16="http://schemas.microsoft.com/office/drawing/2014/main" val="20000"/>
                    </a:ext>
                  </a:extLst>
                </a:gridCol>
                <a:gridCol w="5699426">
                  <a:extLst>
                    <a:ext uri="{9D8B030D-6E8A-4147-A177-3AD203B41FA5}">
                      <a16:colId xmlns:a16="http://schemas.microsoft.com/office/drawing/2014/main" val="20001"/>
                    </a:ext>
                  </a:extLst>
                </a:gridCol>
              </a:tblGrid>
              <a:tr h="370840">
                <a:tc gridSpan="2">
                  <a:txBody>
                    <a:bodyPr/>
                    <a:lstStyle/>
                    <a:p>
                      <a:pPr algn="ctr"/>
                      <a:r>
                        <a:rPr kumimoji="1" lang="en-US" altLang="ja-JP" sz="1400" dirty="0">
                          <a:latin typeface="+mj-lt"/>
                          <a:ea typeface="+mj-ea"/>
                        </a:rPr>
                        <a:t>Allocation to services</a:t>
                      </a:r>
                      <a:endParaRPr kumimoji="1" lang="ja-JP" altLang="en-US" sz="1400" dirty="0">
                        <a:latin typeface="+mj-lt"/>
                        <a:ea typeface="+mj-ea"/>
                      </a:endParaRPr>
                    </a:p>
                  </a:txBody>
                  <a:tcPr/>
                </a:tc>
                <a:tc hMerge="1">
                  <a:txBody>
                    <a:bodyPr/>
                    <a:lstStyle/>
                    <a:p>
                      <a:endParaRPr kumimoji="1" lang="ja-JP" altLang="en-US" dirty="0"/>
                    </a:p>
                  </a:txBody>
                  <a:tcPr/>
                </a:tc>
                <a:extLst>
                  <a:ext uri="{0D108BD9-81ED-4DB2-BD59-A6C34878D82A}">
                    <a16:rowId xmlns:a16="http://schemas.microsoft.com/office/drawing/2014/main" val="10000"/>
                  </a:ext>
                </a:extLst>
              </a:tr>
              <a:tr h="370840">
                <a:tc>
                  <a:txBody>
                    <a:bodyPr/>
                    <a:lstStyle/>
                    <a:p>
                      <a:r>
                        <a:rPr kumimoji="1" lang="en-US" altLang="ja-JP" sz="1400" dirty="0">
                          <a:latin typeface="+mj-lt"/>
                        </a:rPr>
                        <a:t>306-313</a:t>
                      </a:r>
                      <a:r>
                        <a:rPr kumimoji="1" lang="ja-JP" altLang="en-US" sz="1400" baseline="0" dirty="0">
                          <a:latin typeface="+mj-lt"/>
                        </a:rPr>
                        <a:t> </a:t>
                      </a:r>
                      <a:r>
                        <a:rPr kumimoji="1" lang="en-US" altLang="ja-JP" sz="1400" baseline="0" dirty="0">
                          <a:latin typeface="+mj-lt"/>
                        </a:rPr>
                        <a:t>GHz</a:t>
                      </a:r>
                      <a:endParaRPr kumimoji="1" lang="ja-JP" altLang="en-US" sz="1400" dirty="0">
                        <a:latin typeface="+mj-lt"/>
                        <a:ea typeface="+mj-ea"/>
                      </a:endParaRPr>
                    </a:p>
                  </a:txBody>
                  <a:tcPr/>
                </a:tc>
                <a:tc>
                  <a:txBody>
                    <a:bodyPr/>
                    <a:lstStyle/>
                    <a:p>
                      <a:r>
                        <a:rPr kumimoji="1" lang="en-US" altLang="ja-JP" sz="1400" dirty="0">
                          <a:latin typeface="+mj-lt"/>
                        </a:rPr>
                        <a:t>FIXED</a:t>
                      </a:r>
                    </a:p>
                    <a:p>
                      <a:r>
                        <a:rPr kumimoji="1" lang="en-US" altLang="ja-JP" sz="1400" dirty="0">
                          <a:latin typeface="+mj-lt"/>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62213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6</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318-333 GHz</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233518" y="1700808"/>
            <a:ext cx="8424935" cy="1200329"/>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sz="1800" dirty="0">
                <a:latin typeface="+mj-lt"/>
              </a:rPr>
              <a:t>New Table of Frequency Allocations in the frequency band 318-333 GHz to the mobile and fixed services including Earth exploration-satellite service and radio astronomy service as primary basis.</a:t>
            </a:r>
          </a:p>
          <a:p>
            <a:pPr marL="342900" indent="-342900" algn="l">
              <a:buClr>
                <a:schemeClr val="accent2"/>
              </a:buClr>
              <a:buFont typeface="Wingdings" panose="05000000000000000000" pitchFamily="2" charset="2"/>
              <a:buChar char="n"/>
            </a:pPr>
            <a:endParaRPr kumimoji="1" lang="en-US" altLang="ja-JP" sz="1800" dirty="0">
              <a:latin typeface="+mj-lt"/>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a:t>
            </a:r>
            <a:r>
              <a:rPr lang="ja-JP" altLang="en-US" dirty="0">
                <a:solidFill>
                  <a:srgbClr val="000000"/>
                </a:solidFill>
              </a:rPr>
              <a:t>ｌｙ</a:t>
            </a:r>
            <a:r>
              <a:rPr lang="en-US" altLang="ja-JP" dirty="0">
                <a:solidFill>
                  <a:srgbClr val="000000"/>
                </a:solidFill>
              </a:rPr>
              <a:t> 2020</a:t>
            </a:r>
          </a:p>
        </p:txBody>
      </p:sp>
      <p:graphicFrame>
        <p:nvGraphicFramePr>
          <p:cNvPr id="10" name="表 2">
            <a:extLst>
              <a:ext uri="{FF2B5EF4-FFF2-40B4-BE49-F238E27FC236}">
                <a16:creationId xmlns:a16="http://schemas.microsoft.com/office/drawing/2014/main" id="{D67E8391-624A-474F-91C7-A2F12F3C7066}"/>
              </a:ext>
            </a:extLst>
          </p:cNvPr>
          <p:cNvGraphicFramePr>
            <a:graphicFrameLocks noGrp="1"/>
          </p:cNvGraphicFramePr>
          <p:nvPr>
            <p:extLst>
              <p:ext uri="{D42A27DB-BD31-4B8C-83A1-F6EECF244321}">
                <p14:modId xmlns:p14="http://schemas.microsoft.com/office/powerpoint/2010/main" val="3267605197"/>
              </p:ext>
            </p:extLst>
          </p:nvPr>
        </p:nvGraphicFramePr>
        <p:xfrm>
          <a:off x="612972" y="2901137"/>
          <a:ext cx="7666026" cy="2992120"/>
        </p:xfrm>
        <a:graphic>
          <a:graphicData uri="http://schemas.openxmlformats.org/drawingml/2006/table">
            <a:tbl>
              <a:tblPr firstRow="1" bandRow="1">
                <a:tableStyleId>{85BE263C-DBD7-4A20-BB59-AAB30ACAA65A}</a:tableStyleId>
              </a:tblPr>
              <a:tblGrid>
                <a:gridCol w="2361237">
                  <a:extLst>
                    <a:ext uri="{9D8B030D-6E8A-4147-A177-3AD203B41FA5}">
                      <a16:colId xmlns:a16="http://schemas.microsoft.com/office/drawing/2014/main" val="1084134340"/>
                    </a:ext>
                  </a:extLst>
                </a:gridCol>
                <a:gridCol w="5304789">
                  <a:extLst>
                    <a:ext uri="{9D8B030D-6E8A-4147-A177-3AD203B41FA5}">
                      <a16:colId xmlns:a16="http://schemas.microsoft.com/office/drawing/2014/main" val="3171113768"/>
                    </a:ext>
                  </a:extLst>
                </a:gridCol>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FFFFFF"/>
                          </a:solidFill>
                          <a:effectLst/>
                          <a:uLnTx/>
                          <a:uFillTx/>
                          <a:latin typeface="Times New Roman"/>
                          <a:ea typeface="+mn-ea"/>
                          <a:cs typeface="+mn-cs"/>
                        </a:rPr>
                        <a:t>Allocation to services</a:t>
                      </a:r>
                      <a:endParaRPr kumimoji="1" lang="ja-JP" altLang="en-US" sz="1400" b="1" i="0" u="none" strike="noStrike" kern="1200" cap="none" spc="0" normalizeH="0" baseline="0" noProof="0" dirty="0">
                        <a:ln>
                          <a:noFill/>
                        </a:ln>
                        <a:solidFill>
                          <a:srgbClr val="FFFFFF"/>
                        </a:solidFill>
                        <a:effectLst/>
                        <a:uLnTx/>
                        <a:uFillTx/>
                        <a:latin typeface="Times New Roman"/>
                        <a:ea typeface="+mn-ea"/>
                        <a:cs typeface="+mn-cs"/>
                      </a:endParaRPr>
                    </a:p>
                  </a:txBody>
                  <a:tcPr/>
                </a:tc>
                <a:tc hMerge="1">
                  <a:txBody>
                    <a:bodyPr/>
                    <a:lstStyle/>
                    <a:p>
                      <a:endParaRPr kumimoji="1" lang="ja-JP" altLang="en-US" dirty="0"/>
                    </a:p>
                  </a:txBody>
                  <a:tcPr/>
                </a:tc>
                <a:extLst>
                  <a:ext uri="{0D108BD9-81ED-4DB2-BD59-A6C34878D82A}">
                    <a16:rowId xmlns:a16="http://schemas.microsoft.com/office/drawing/2014/main" val="618366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318-323</a:t>
                      </a:r>
                      <a:r>
                        <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rPr>
                        <a:t> </a:t>
                      </a: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2980409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323-327 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txBody>
                  <a:tcPr/>
                </a:tc>
                <a:extLst>
                  <a:ext uri="{0D108BD9-81ED-4DB2-BD59-A6C34878D82A}">
                    <a16:rowId xmlns:a16="http://schemas.microsoft.com/office/drawing/2014/main" val="1635673011"/>
                  </a:ext>
                </a:extLst>
              </a:tr>
              <a:tr h="370840">
                <a:tc>
                  <a:txBody>
                    <a:bodyPr/>
                    <a:lstStyle/>
                    <a:p>
                      <a:r>
                        <a:rPr kumimoji="1" lang="en-US" altLang="ja-JP" sz="1400" dirty="0">
                          <a:latin typeface="+mj-lt"/>
                        </a:rPr>
                        <a:t>327-333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878699164"/>
                  </a:ext>
                </a:extLst>
              </a:tr>
            </a:tbl>
          </a:graphicData>
        </a:graphic>
      </p:graphicFrame>
    </p:spTree>
    <p:extLst>
      <p:ext uri="{BB962C8B-B14F-4D97-AF65-F5344CB8AC3E}">
        <p14:creationId xmlns:p14="http://schemas.microsoft.com/office/powerpoint/2010/main" val="3972664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7</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356-450 GHz </a:t>
            </a:r>
            <a:r>
              <a:rPr lang="en-US" altLang="ja-JP" kern="0" dirty="0">
                <a:ea typeface="メイリオ" panose="020B0604030504040204" pitchFamily="50" charset="-128"/>
                <a:cs typeface="メイリオ" panose="020B0604030504040204" pitchFamily="50" charset="-128"/>
              </a:rPr>
              <a:t>(1)</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233518" y="1628800"/>
            <a:ext cx="8424935" cy="1200329"/>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sz="1800" dirty="0">
                <a:latin typeface="+mj-lt"/>
              </a:rPr>
              <a:t>New Table of Frequency Allocations of the frequency band 356-450 GHz to the mobile and fixed services including Earth exploration-satellite service and radio astronomy service as primary basis.</a:t>
            </a:r>
          </a:p>
          <a:p>
            <a:pPr marL="342900" indent="-342900" algn="l">
              <a:buClr>
                <a:schemeClr val="accent2"/>
              </a:buClr>
              <a:buFont typeface="Wingdings" panose="05000000000000000000" pitchFamily="2" charset="2"/>
              <a:buChar char="n"/>
            </a:pPr>
            <a:endParaRPr kumimoji="1" lang="en-US" altLang="ja-JP" sz="1800" dirty="0">
              <a:latin typeface="+mj-lt"/>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a:t>
            </a:r>
            <a:r>
              <a:rPr lang="ja-JP" altLang="en-US" dirty="0">
                <a:solidFill>
                  <a:srgbClr val="000000"/>
                </a:solidFill>
              </a:rPr>
              <a:t>ｌｙ</a:t>
            </a:r>
            <a:r>
              <a:rPr lang="en-US" altLang="ja-JP" dirty="0">
                <a:solidFill>
                  <a:srgbClr val="000000"/>
                </a:solidFill>
              </a:rPr>
              <a:t> 2020</a:t>
            </a:r>
          </a:p>
        </p:txBody>
      </p:sp>
      <p:graphicFrame>
        <p:nvGraphicFramePr>
          <p:cNvPr id="11" name="表 2">
            <a:extLst>
              <a:ext uri="{FF2B5EF4-FFF2-40B4-BE49-F238E27FC236}">
                <a16:creationId xmlns:a16="http://schemas.microsoft.com/office/drawing/2014/main" id="{C9FF4E0A-F892-4EC2-9054-34F467ACE3A0}"/>
              </a:ext>
            </a:extLst>
          </p:cNvPr>
          <p:cNvGraphicFramePr>
            <a:graphicFrameLocks noGrp="1"/>
          </p:cNvGraphicFramePr>
          <p:nvPr>
            <p:extLst>
              <p:ext uri="{D42A27DB-BD31-4B8C-83A1-F6EECF244321}">
                <p14:modId xmlns:p14="http://schemas.microsoft.com/office/powerpoint/2010/main" val="552048161"/>
              </p:ext>
            </p:extLst>
          </p:nvPr>
        </p:nvGraphicFramePr>
        <p:xfrm>
          <a:off x="722398" y="2636912"/>
          <a:ext cx="7666026" cy="2047240"/>
        </p:xfrm>
        <a:graphic>
          <a:graphicData uri="http://schemas.openxmlformats.org/drawingml/2006/table">
            <a:tbl>
              <a:tblPr firstRow="1" bandRow="1">
                <a:tableStyleId>{85BE263C-DBD7-4A20-BB59-AAB30ACAA65A}</a:tableStyleId>
              </a:tblPr>
              <a:tblGrid>
                <a:gridCol w="2361237">
                  <a:extLst>
                    <a:ext uri="{9D8B030D-6E8A-4147-A177-3AD203B41FA5}">
                      <a16:colId xmlns:a16="http://schemas.microsoft.com/office/drawing/2014/main" val="1084134340"/>
                    </a:ext>
                  </a:extLst>
                </a:gridCol>
                <a:gridCol w="5304789">
                  <a:extLst>
                    <a:ext uri="{9D8B030D-6E8A-4147-A177-3AD203B41FA5}">
                      <a16:colId xmlns:a16="http://schemas.microsoft.com/office/drawing/2014/main" val="3171113768"/>
                    </a:ext>
                  </a:extLst>
                </a:gridCol>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FFFFFF"/>
                          </a:solidFill>
                          <a:effectLst/>
                          <a:uLnTx/>
                          <a:uFillTx/>
                          <a:latin typeface="Times New Roman"/>
                          <a:ea typeface="+mn-ea"/>
                          <a:cs typeface="+mn-cs"/>
                        </a:rPr>
                        <a:t>Allocation to services</a:t>
                      </a:r>
                      <a:endParaRPr kumimoji="1" lang="ja-JP" altLang="en-US" sz="1400" b="1" i="0" u="none" strike="noStrike" kern="1200" cap="none" spc="0" normalizeH="0" baseline="0" noProof="0" dirty="0">
                        <a:ln>
                          <a:noFill/>
                        </a:ln>
                        <a:solidFill>
                          <a:srgbClr val="FFFFFF"/>
                        </a:solidFill>
                        <a:effectLst/>
                        <a:uLnTx/>
                        <a:uFillTx/>
                        <a:latin typeface="Times New Roman"/>
                        <a:ea typeface="+mn-ea"/>
                        <a:cs typeface="+mn-cs"/>
                      </a:endParaRPr>
                    </a:p>
                  </a:txBody>
                  <a:tcPr/>
                </a:tc>
                <a:tc hMerge="1">
                  <a:txBody>
                    <a:bodyPr/>
                    <a:lstStyle/>
                    <a:p>
                      <a:endParaRPr kumimoji="1" lang="ja-JP" altLang="en-US" dirty="0"/>
                    </a:p>
                  </a:txBody>
                  <a:tcPr/>
                </a:tc>
                <a:extLst>
                  <a:ext uri="{0D108BD9-81ED-4DB2-BD59-A6C34878D82A}">
                    <a16:rowId xmlns:a16="http://schemas.microsoft.com/office/drawing/2014/main" val="618366754"/>
                  </a:ext>
                </a:extLst>
              </a:tr>
              <a:tr h="370840">
                <a:tc>
                  <a:txBody>
                    <a:bodyPr/>
                    <a:lstStyle/>
                    <a:p>
                      <a:r>
                        <a:rPr kumimoji="1" lang="en-US" altLang="ja-JP" sz="1400" dirty="0">
                          <a:latin typeface="+mj-lt"/>
                        </a:rPr>
                        <a:t>356-361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878699164"/>
                  </a:ext>
                </a:extLst>
              </a:tr>
              <a:tr h="370840">
                <a:tc>
                  <a:txBody>
                    <a:bodyPr/>
                    <a:lstStyle/>
                    <a:p>
                      <a:r>
                        <a:rPr kumimoji="1" lang="en-US" altLang="ja-JP" sz="1400" dirty="0">
                          <a:latin typeface="+mj-lt"/>
                        </a:rPr>
                        <a:t>361-365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49805018"/>
                  </a:ext>
                </a:extLst>
              </a:tr>
            </a:tbl>
          </a:graphicData>
        </a:graphic>
      </p:graphicFrame>
    </p:spTree>
    <p:extLst>
      <p:ext uri="{BB962C8B-B14F-4D97-AF65-F5344CB8AC3E}">
        <p14:creationId xmlns:p14="http://schemas.microsoft.com/office/powerpoint/2010/main" val="1015704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8</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356-450 GHz </a:t>
            </a:r>
            <a:r>
              <a:rPr lang="en-US" altLang="ja-JP" kern="0" dirty="0">
                <a:ea typeface="メイリオ" panose="020B0604030504040204" pitchFamily="50" charset="-128"/>
                <a:cs typeface="メイリオ" panose="020B0604030504040204" pitchFamily="50" charset="-128"/>
              </a:rPr>
              <a:t>(2)</a:t>
            </a:r>
            <a:endParaRPr lang="ja-JP" altLang="en-US" kern="0" dirty="0">
              <a:ea typeface="メイリオ" panose="020B0604030504040204" pitchFamily="50" charset="-128"/>
              <a:cs typeface="メイリオ" panose="020B0604030504040204" pitchFamily="50" charset="-128"/>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a:t>
            </a:r>
            <a:r>
              <a:rPr lang="ja-JP" altLang="en-US" dirty="0">
                <a:solidFill>
                  <a:srgbClr val="000000"/>
                </a:solidFill>
              </a:rPr>
              <a:t>ｌｙ</a:t>
            </a:r>
            <a:r>
              <a:rPr lang="en-US" altLang="ja-JP" dirty="0">
                <a:solidFill>
                  <a:srgbClr val="000000"/>
                </a:solidFill>
              </a:rPr>
              <a:t> 2020</a:t>
            </a:r>
          </a:p>
        </p:txBody>
      </p:sp>
      <p:graphicFrame>
        <p:nvGraphicFramePr>
          <p:cNvPr id="11" name="表 2">
            <a:extLst>
              <a:ext uri="{FF2B5EF4-FFF2-40B4-BE49-F238E27FC236}">
                <a16:creationId xmlns:a16="http://schemas.microsoft.com/office/drawing/2014/main" id="{C9FF4E0A-F892-4EC2-9054-34F467ACE3A0}"/>
              </a:ext>
            </a:extLst>
          </p:cNvPr>
          <p:cNvGraphicFramePr>
            <a:graphicFrameLocks noGrp="1"/>
          </p:cNvGraphicFramePr>
          <p:nvPr>
            <p:extLst>
              <p:ext uri="{D42A27DB-BD31-4B8C-83A1-F6EECF244321}">
                <p14:modId xmlns:p14="http://schemas.microsoft.com/office/powerpoint/2010/main" val="3338746694"/>
              </p:ext>
            </p:extLst>
          </p:nvPr>
        </p:nvGraphicFramePr>
        <p:xfrm>
          <a:off x="682083" y="1681027"/>
          <a:ext cx="7666026" cy="4455160"/>
        </p:xfrm>
        <a:graphic>
          <a:graphicData uri="http://schemas.openxmlformats.org/drawingml/2006/table">
            <a:tbl>
              <a:tblPr firstRow="1" bandRow="1">
                <a:tableStyleId>{85BE263C-DBD7-4A20-BB59-AAB30ACAA65A}</a:tableStyleId>
              </a:tblPr>
              <a:tblGrid>
                <a:gridCol w="2361237">
                  <a:extLst>
                    <a:ext uri="{9D8B030D-6E8A-4147-A177-3AD203B41FA5}">
                      <a16:colId xmlns:a16="http://schemas.microsoft.com/office/drawing/2014/main" val="1084134340"/>
                    </a:ext>
                  </a:extLst>
                </a:gridCol>
                <a:gridCol w="5304789">
                  <a:extLst>
                    <a:ext uri="{9D8B030D-6E8A-4147-A177-3AD203B41FA5}">
                      <a16:colId xmlns:a16="http://schemas.microsoft.com/office/drawing/2014/main" val="3171113768"/>
                    </a:ext>
                  </a:extLst>
                </a:gridCol>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FFFFFF"/>
                          </a:solidFill>
                          <a:effectLst/>
                          <a:uLnTx/>
                          <a:uFillTx/>
                          <a:latin typeface="Times New Roman"/>
                          <a:ea typeface="+mn-ea"/>
                          <a:cs typeface="+mn-cs"/>
                        </a:rPr>
                        <a:t>Allocation to services</a:t>
                      </a:r>
                      <a:endParaRPr kumimoji="1" lang="ja-JP" altLang="en-US" sz="1400" b="1" i="0" u="none" strike="noStrike" kern="1200" cap="none" spc="0" normalizeH="0" baseline="0" noProof="0" dirty="0">
                        <a:ln>
                          <a:noFill/>
                        </a:ln>
                        <a:solidFill>
                          <a:srgbClr val="FFFFFF"/>
                        </a:solidFill>
                        <a:effectLst/>
                        <a:uLnTx/>
                        <a:uFillTx/>
                        <a:latin typeface="Times New Roman"/>
                        <a:ea typeface="+mn-ea"/>
                        <a:cs typeface="+mn-cs"/>
                      </a:endParaRPr>
                    </a:p>
                  </a:txBody>
                  <a:tcPr/>
                </a:tc>
                <a:tc hMerge="1">
                  <a:txBody>
                    <a:bodyPr/>
                    <a:lstStyle/>
                    <a:p>
                      <a:endParaRPr kumimoji="1" lang="ja-JP" altLang="en-US" dirty="0"/>
                    </a:p>
                  </a:txBody>
                  <a:tcPr/>
                </a:tc>
                <a:extLst>
                  <a:ext uri="{0D108BD9-81ED-4DB2-BD59-A6C34878D82A}">
                    <a16:rowId xmlns:a16="http://schemas.microsoft.com/office/drawing/2014/main" val="618366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365-369</a:t>
                      </a:r>
                      <a:r>
                        <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rPr>
                        <a:t> </a:t>
                      </a: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2980409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369-371 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1635673011"/>
                  </a:ext>
                </a:extLst>
              </a:tr>
              <a:tr h="370840">
                <a:tc>
                  <a:txBody>
                    <a:bodyPr/>
                    <a:lstStyle/>
                    <a:p>
                      <a:r>
                        <a:rPr kumimoji="1" lang="en-US" altLang="ja-JP" sz="1400" dirty="0">
                          <a:latin typeface="+mj-lt"/>
                        </a:rPr>
                        <a:t>371-388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txBody>
                  <a:tcPr/>
                </a:tc>
                <a:extLst>
                  <a:ext uri="{0D108BD9-81ED-4DB2-BD59-A6C34878D82A}">
                    <a16:rowId xmlns:a16="http://schemas.microsoft.com/office/drawing/2014/main" val="878699164"/>
                  </a:ext>
                </a:extLst>
              </a:tr>
              <a:tr h="370840">
                <a:tc>
                  <a:txBody>
                    <a:bodyPr/>
                    <a:lstStyle/>
                    <a:p>
                      <a:r>
                        <a:rPr kumimoji="1" lang="en-US" altLang="ja-JP" sz="1400" dirty="0">
                          <a:latin typeface="+mj-lt"/>
                        </a:rPr>
                        <a:t>388-392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49805018"/>
                  </a:ext>
                </a:extLst>
              </a:tr>
              <a:tr h="370840">
                <a:tc>
                  <a:txBody>
                    <a:bodyPr/>
                    <a:lstStyle/>
                    <a:p>
                      <a:r>
                        <a:rPr kumimoji="1" lang="en-US" altLang="ja-JP" sz="1400" dirty="0">
                          <a:latin typeface="+mj-lt"/>
                        </a:rPr>
                        <a:t>392-397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694402623"/>
                  </a:ext>
                </a:extLst>
              </a:tr>
            </a:tbl>
          </a:graphicData>
        </a:graphic>
      </p:graphicFrame>
    </p:spTree>
    <p:extLst>
      <p:ext uri="{BB962C8B-B14F-4D97-AF65-F5344CB8AC3E}">
        <p14:creationId xmlns:p14="http://schemas.microsoft.com/office/powerpoint/2010/main" val="1043760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2399" y="6484694"/>
            <a:ext cx="535403" cy="184666"/>
          </a:xfrm>
        </p:spPr>
        <p:txBody>
          <a:bodyPr/>
          <a:lstStyle/>
          <a:p>
            <a:r>
              <a:rPr kumimoji="1" lang="en-US" altLang="ja-JP" dirty="0"/>
              <a:t>Slide </a:t>
            </a:r>
            <a:fld id="{A21C43C5-638B-4706-8A4F-2436154CD830}" type="slidenum">
              <a:rPr kumimoji="1" lang="ja-JP" altLang="en-US" smtClean="0"/>
              <a:pPr/>
              <a:t>9</a:t>
            </a:fld>
            <a:endParaRPr kumimoji="1" lang="ja-JP" altLang="en-US" dirty="0"/>
          </a:p>
        </p:txBody>
      </p:sp>
      <p:sp>
        <p:nvSpPr>
          <p:cNvPr id="5" name="フッター プレースホルダー 4"/>
          <p:cNvSpPr>
            <a:spLocks noGrp="1"/>
          </p:cNvSpPr>
          <p:nvPr>
            <p:ph type="ftr" sz="quarter" idx="11"/>
          </p:nvPr>
        </p:nvSpPr>
        <p:spPr>
          <a:xfrm>
            <a:off x="6948264" y="6453336"/>
            <a:ext cx="1662336" cy="184666"/>
          </a:xfrm>
        </p:spPr>
        <p:txBody>
          <a:bodyPr/>
          <a:lstStyle/>
          <a:p>
            <a:r>
              <a:rPr lang="en-US" altLang="ja-JP" dirty="0">
                <a:solidFill>
                  <a:srgbClr val="000000"/>
                </a:solidFill>
              </a:rPr>
              <a:t>Hiroyo Ogawa, NICT</a:t>
            </a:r>
          </a:p>
        </p:txBody>
      </p:sp>
      <p:sp>
        <p:nvSpPr>
          <p:cNvPr id="6" name="タイトル 1"/>
          <p:cNvSpPr txBox="1">
            <a:spLocks/>
          </p:cNvSpPr>
          <p:nvPr/>
        </p:nvSpPr>
        <p:spPr bwMode="auto">
          <a:xfrm>
            <a:off x="359532" y="864071"/>
            <a:ext cx="817290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a:lnSpc>
                <a:spcPts val="3600"/>
              </a:lnSpc>
            </a:pPr>
            <a:r>
              <a:rPr lang="en-US" altLang="ja-JP" kern="0" dirty="0">
                <a:ea typeface="メイリオ" panose="020B0604030504040204" pitchFamily="50" charset="-128"/>
                <a:cs typeface="メイリオ" panose="020B0604030504040204" pitchFamily="50" charset="-128"/>
              </a:rPr>
              <a:t>Possible</a:t>
            </a:r>
            <a:r>
              <a:rPr lang="en-US" altLang="ja-JP" dirty="0"/>
              <a:t> Table of Frequency Allocations 356-450 GHz </a:t>
            </a:r>
            <a:r>
              <a:rPr lang="en-US" altLang="ja-JP" kern="0" dirty="0">
                <a:ea typeface="メイリオ" panose="020B0604030504040204" pitchFamily="50" charset="-128"/>
                <a:cs typeface="メイリオ" panose="020B0604030504040204" pitchFamily="50" charset="-128"/>
              </a:rPr>
              <a:t>(3)</a:t>
            </a:r>
            <a:endParaRPr lang="ja-JP" altLang="en-US" kern="0" dirty="0">
              <a:ea typeface="メイリオ" panose="020B0604030504040204" pitchFamily="50" charset="-128"/>
              <a:cs typeface="メイリオ" panose="020B0604030504040204" pitchFamily="50" charset="-128"/>
            </a:endParaRP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rPr>
              <a:t>Ju</a:t>
            </a:r>
            <a:r>
              <a:rPr lang="ja-JP" altLang="en-US" dirty="0">
                <a:solidFill>
                  <a:srgbClr val="000000"/>
                </a:solidFill>
              </a:rPr>
              <a:t>ｌｙ</a:t>
            </a:r>
            <a:r>
              <a:rPr lang="en-US" altLang="ja-JP" dirty="0">
                <a:solidFill>
                  <a:srgbClr val="000000"/>
                </a:solidFill>
              </a:rPr>
              <a:t> 2020</a:t>
            </a:r>
          </a:p>
        </p:txBody>
      </p:sp>
      <p:graphicFrame>
        <p:nvGraphicFramePr>
          <p:cNvPr id="11" name="表 2">
            <a:extLst>
              <a:ext uri="{FF2B5EF4-FFF2-40B4-BE49-F238E27FC236}">
                <a16:creationId xmlns:a16="http://schemas.microsoft.com/office/drawing/2014/main" id="{C9FF4E0A-F892-4EC2-9054-34F467ACE3A0}"/>
              </a:ext>
            </a:extLst>
          </p:cNvPr>
          <p:cNvGraphicFramePr>
            <a:graphicFrameLocks noGrp="1"/>
          </p:cNvGraphicFramePr>
          <p:nvPr>
            <p:extLst>
              <p:ext uri="{D42A27DB-BD31-4B8C-83A1-F6EECF244321}">
                <p14:modId xmlns:p14="http://schemas.microsoft.com/office/powerpoint/2010/main" val="423471105"/>
              </p:ext>
            </p:extLst>
          </p:nvPr>
        </p:nvGraphicFramePr>
        <p:xfrm>
          <a:off x="664036" y="1720837"/>
          <a:ext cx="7666026" cy="4668520"/>
        </p:xfrm>
        <a:graphic>
          <a:graphicData uri="http://schemas.openxmlformats.org/drawingml/2006/table">
            <a:tbl>
              <a:tblPr firstRow="1" bandRow="1">
                <a:tableStyleId>{85BE263C-DBD7-4A20-BB59-AAB30ACAA65A}</a:tableStyleId>
              </a:tblPr>
              <a:tblGrid>
                <a:gridCol w="2361237">
                  <a:extLst>
                    <a:ext uri="{9D8B030D-6E8A-4147-A177-3AD203B41FA5}">
                      <a16:colId xmlns:a16="http://schemas.microsoft.com/office/drawing/2014/main" val="1084134340"/>
                    </a:ext>
                  </a:extLst>
                </a:gridCol>
                <a:gridCol w="5304789">
                  <a:extLst>
                    <a:ext uri="{9D8B030D-6E8A-4147-A177-3AD203B41FA5}">
                      <a16:colId xmlns:a16="http://schemas.microsoft.com/office/drawing/2014/main" val="3171113768"/>
                    </a:ext>
                  </a:extLst>
                </a:gridCol>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FFFFFF"/>
                          </a:solidFill>
                          <a:effectLst/>
                          <a:uLnTx/>
                          <a:uFillTx/>
                          <a:latin typeface="Times New Roman"/>
                          <a:ea typeface="+mn-ea"/>
                          <a:cs typeface="+mn-cs"/>
                        </a:rPr>
                        <a:t>Allocation to services</a:t>
                      </a:r>
                      <a:endParaRPr kumimoji="1" lang="ja-JP" altLang="en-US" sz="1400" b="1" i="0" u="none" strike="noStrike" kern="1200" cap="none" spc="0" normalizeH="0" baseline="0" noProof="0" dirty="0">
                        <a:ln>
                          <a:noFill/>
                        </a:ln>
                        <a:solidFill>
                          <a:srgbClr val="FFFFFF"/>
                        </a:solidFill>
                        <a:effectLst/>
                        <a:uLnTx/>
                        <a:uFillTx/>
                        <a:latin typeface="Times New Roman"/>
                        <a:ea typeface="+mn-ea"/>
                        <a:cs typeface="+mn-cs"/>
                      </a:endParaRPr>
                    </a:p>
                  </a:txBody>
                  <a:tcPr/>
                </a:tc>
                <a:tc hMerge="1">
                  <a:txBody>
                    <a:bodyPr/>
                    <a:lstStyle/>
                    <a:p>
                      <a:endParaRPr kumimoji="1" lang="ja-JP" altLang="en-US" dirty="0"/>
                    </a:p>
                  </a:txBody>
                  <a:tcPr/>
                </a:tc>
                <a:extLst>
                  <a:ext uri="{0D108BD9-81ED-4DB2-BD59-A6C34878D82A}">
                    <a16:rowId xmlns:a16="http://schemas.microsoft.com/office/drawing/2014/main" val="618366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397-399</a:t>
                      </a:r>
                      <a:r>
                        <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rPr>
                        <a:t> </a:t>
                      </a: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2980409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399-409 GHz</a:t>
                      </a:r>
                      <a:endParaRPr kumimoji="1" lang="ja-JP" altLang="en-US" sz="1400" b="0" i="0" u="none" strike="noStrike" kern="1200" cap="none" spc="0" normalizeH="0" baseline="0" noProof="0" dirty="0">
                        <a:ln>
                          <a:noFill/>
                        </a:ln>
                        <a:solidFill>
                          <a:srgbClr val="000000"/>
                        </a:solidFill>
                        <a:effectLst/>
                        <a:uLnTx/>
                        <a:uFillTx/>
                        <a:latin typeface="Times New Roman"/>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1635673011"/>
                  </a:ext>
                </a:extLst>
              </a:tr>
              <a:tr h="370840">
                <a:tc>
                  <a:txBody>
                    <a:bodyPr/>
                    <a:lstStyle/>
                    <a:p>
                      <a:r>
                        <a:rPr kumimoji="1" lang="en-US" altLang="ja-JP" sz="1400" dirty="0">
                          <a:latin typeface="+mj-lt"/>
                        </a:rPr>
                        <a:t>409-411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878699164"/>
                  </a:ext>
                </a:extLst>
              </a:tr>
              <a:tr h="370840">
                <a:tc>
                  <a:txBody>
                    <a:bodyPr/>
                    <a:lstStyle/>
                    <a:p>
                      <a:r>
                        <a:rPr kumimoji="1" lang="en-US" altLang="ja-JP" sz="1400" dirty="0">
                          <a:latin typeface="+mj-lt"/>
                        </a:rPr>
                        <a:t>411-416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349805018"/>
                  </a:ext>
                </a:extLst>
              </a:tr>
              <a:tr h="370840">
                <a:tc>
                  <a:txBody>
                    <a:bodyPr/>
                    <a:lstStyle/>
                    <a:p>
                      <a:r>
                        <a:rPr kumimoji="1" lang="en-US" altLang="ja-JP" sz="1400" dirty="0">
                          <a:latin typeface="+mj-lt"/>
                        </a:rPr>
                        <a:t>416-424 GHz</a:t>
                      </a:r>
                      <a:endParaRPr kumimoji="1" lang="ja-JP" altLang="en-US" sz="140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EARTH EXPLORATION-SATELLITE (passive)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FIXED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MOBILE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Times New Roman"/>
                          <a:ea typeface="+mn-ea"/>
                          <a:cs typeface="+mn-cs"/>
                        </a:rPr>
                        <a:t>RADIO ASTRONOMY</a:t>
                      </a:r>
                    </a:p>
                  </a:txBody>
                  <a:tcPr/>
                </a:tc>
                <a:extLst>
                  <a:ext uri="{0D108BD9-81ED-4DB2-BD59-A6C34878D82A}">
                    <a16:rowId xmlns:a16="http://schemas.microsoft.com/office/drawing/2014/main" val="694402623"/>
                  </a:ext>
                </a:extLst>
              </a:tr>
            </a:tbl>
          </a:graphicData>
        </a:graphic>
      </p:graphicFrame>
    </p:spTree>
    <p:extLst>
      <p:ext uri="{BB962C8B-B14F-4D97-AF65-F5344CB8AC3E}">
        <p14:creationId xmlns:p14="http://schemas.microsoft.com/office/powerpoint/2010/main" val="3131558970"/>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8311</TotalTime>
  <Words>1211</Words>
  <Application>Microsoft Office PowerPoint</Application>
  <PresentationFormat>画面に合わせる (4:3)</PresentationFormat>
  <Paragraphs>233</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Arial</vt:lpstr>
      <vt:lpstr>Helvetica</vt:lpstr>
      <vt:lpstr>Times New Roman</vt:lpstr>
      <vt:lpstr>Wingdings</vt:lpstr>
      <vt:lpstr>IEEE-P802_15</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（株）東芝</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Ogawa Hiroyo</cp:lastModifiedBy>
  <cp:revision>613</cp:revision>
  <cp:lastPrinted>2014-10-01T05:45:06Z</cp:lastPrinted>
  <dcterms:created xsi:type="dcterms:W3CDTF">2002-05-15T02:14:01Z</dcterms:created>
  <dcterms:modified xsi:type="dcterms:W3CDTF">2020-07-07T08:34:51Z</dcterms:modified>
</cp:coreProperties>
</file>