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14"/>
  </p:notesMasterIdLst>
  <p:handoutMasterIdLst>
    <p:handoutMasterId r:id="rId15"/>
  </p:handoutMasterIdLst>
  <p:sldIdLst>
    <p:sldId id="340" r:id="rId2"/>
    <p:sldId id="344" r:id="rId3"/>
    <p:sldId id="348" r:id="rId4"/>
    <p:sldId id="349" r:id="rId5"/>
    <p:sldId id="355" r:id="rId6"/>
    <p:sldId id="356" r:id="rId7"/>
    <p:sldId id="351" r:id="rId8"/>
    <p:sldId id="352" r:id="rId9"/>
    <p:sldId id="353" r:id="rId10"/>
    <p:sldId id="354" r:id="rId11"/>
    <p:sldId id="343" r:id="rId12"/>
    <p:sldId id="347" r:id="rId13"/>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8" autoAdjust="0"/>
    <p:restoredTop sz="94823" autoAdjust="0"/>
  </p:normalViewPr>
  <p:slideViewPr>
    <p:cSldViewPr>
      <p:cViewPr varScale="1">
        <p:scale>
          <a:sx n="78" d="100"/>
          <a:sy n="78" d="100"/>
        </p:scale>
        <p:origin x="6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July 2020</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July 2020</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802.15-20-0167-00-0thz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itu.int/pub/R-ACT-WRC.14-201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kumimoji="1" lang="en-US" altLang="ja-JP" sz="1600" dirty="0">
                <a:solidFill>
                  <a:srgbClr val="000000"/>
                </a:solidFill>
                <a:latin typeface="Times New Roman" pitchFamily="18" charset="0"/>
                <a:ea typeface="HGPｺﾞｼｯｸM" panose="020B0600000000000000" pitchFamily="50" charset="-128"/>
                <a:cs typeface="Times New Roman" panose="02020603050405020304" pitchFamily="18" charset="0"/>
              </a:rPr>
              <a:t>Possible allocation of the frequency bands 275-296 GHz, 306-313 GHz, 318-333 GHz and 356-450 GHz to the mobile and fixed service on a primary basis for future 802.15 devices</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15 June 2020</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Fujii</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Hirokazu</a:t>
            </a:r>
            <a:r>
              <a:rPr lang="en-US" altLang="ja-JP" sz="1600" dirty="0">
                <a:solidFill>
                  <a:srgbClr val="000000"/>
                </a:solidFill>
                <a:latin typeface="Times New Roman" pitchFamily="18" charset="0"/>
                <a:ea typeface="ＭＳ Ｐゴシック" charset="-128"/>
                <a:cs typeface="Times New Roman" panose="02020603050405020304" pitchFamily="18" charset="0"/>
              </a:rPr>
              <a:t> Sawada </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National Institute of Information and Communications Technology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document provides information on how to allocate the frequency bands 275-296 GHz, 306-313 GHz, 318-333 GHz and 356-450 GHz on a primary basis which were identified by RR No. 5.564A to the land mobile and fixed service applications.</a:t>
            </a: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Information to the Technical Advisory Group THz.</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dirty="0">
                <a:solidFill>
                  <a:srgbClr val="000000"/>
                </a:solidFill>
              </a:rPr>
              <a:t>June 2020</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10</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(4)</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2235273552"/>
              </p:ext>
            </p:extLst>
          </p:nvPr>
        </p:nvGraphicFramePr>
        <p:xfrm>
          <a:off x="682083" y="1782152"/>
          <a:ext cx="7666026" cy="445516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424-426</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426-434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434-439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439-442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442-450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2215762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11</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a:solidFill>
                  <a:srgbClr val="000000"/>
                </a:solidFill>
              </a:rPr>
              <a:t>June 2020</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92696"/>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Conclusion</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4268" y="1268760"/>
            <a:ext cx="8215463" cy="4755148"/>
          </a:xfrm>
          <a:prstGeom prst="rect">
            <a:avLst/>
          </a:prstGeom>
          <a:noFill/>
        </p:spPr>
        <p:txBody>
          <a:bodyPr wrap="square" rtlCol="0">
            <a:spAutoFit/>
          </a:bodyPr>
          <a:lstStyle/>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The Table of Frequency Allocations proposed in this contribution is one example and not yet discussed in any regulatory organizations, however this information may be useful for IEEE802.15 TAG THZ to identify the future regulatory and standardization activities to globally commercialize TG3d devices.</a:t>
            </a:r>
          </a:p>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IEEE802 should provide ITU-R more detailed technical and operational characteristics of mobile and fixed service applications operating in the frequency bands 275-296 GHz, 306-313 GHz, 318-333 GHz and 356-450 GHz if requested, because IEEE802 provided ITU-R useful technical information for sharing and compatible studies between TG3d devices and EESS passive sensors under WRC-19 agenda item 1.15.</a:t>
            </a:r>
          </a:p>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IEEE802.15 TAG THZ should encourage administrations, from the industry point of view, to discuss the possible WRC-27 new agenda item which considers primary allocation of the frequency bands 275-296 GHz, 306-313 GHz, 318-333 GHz and 356-450 GHz to the mobile and fixed services for not only wireless PAN/LAN but also other wireless applications such as 6G (Beyond 5G).</a:t>
            </a:r>
          </a:p>
          <a:p>
            <a:pPr algn="l">
              <a:spcBef>
                <a:spcPts val="0"/>
              </a:spcBef>
              <a:spcAft>
                <a:spcPts val="600"/>
              </a:spcAft>
              <a:buClr>
                <a:schemeClr val="accent2"/>
              </a:buClr>
            </a:pPr>
            <a:endParaRPr kumimoji="1" lang="en-US" altLang="ja-JP" sz="1800" dirty="0">
              <a:latin typeface="+mj-lt"/>
            </a:endParaRPr>
          </a:p>
        </p:txBody>
      </p:sp>
    </p:spTree>
    <p:extLst>
      <p:ext uri="{BB962C8B-B14F-4D97-AF65-F5344CB8AC3E}">
        <p14:creationId xmlns:p14="http://schemas.microsoft.com/office/powerpoint/2010/main" val="51622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12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References</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7544" y="1651734"/>
            <a:ext cx="8359479" cy="3939540"/>
          </a:xfrm>
          <a:prstGeom prst="rect">
            <a:avLst/>
          </a:prstGeom>
          <a:noFill/>
        </p:spPr>
        <p:txBody>
          <a:bodyPr wrap="square" rtlCol="0">
            <a:spAutoFit/>
          </a:bodyPr>
          <a:lstStyle/>
          <a:p>
            <a:pPr marL="446088" indent="-446088" algn="l">
              <a:buClr>
                <a:schemeClr val="accent2"/>
              </a:buClr>
            </a:pPr>
            <a:r>
              <a:rPr kumimoji="1" lang="en-US" altLang="ja-JP" dirty="0">
                <a:latin typeface="+mj-lt"/>
              </a:rPr>
              <a:t>[1] 15-15-0038-00-003d-proposed-frequency-arrangements-to-section-10-of-tg3d-trd.</a:t>
            </a:r>
          </a:p>
          <a:p>
            <a:pPr marL="446088" indent="-446088" algn="l">
              <a:buClr>
                <a:schemeClr val="accent2"/>
              </a:buClr>
            </a:pPr>
            <a:r>
              <a:rPr kumimoji="1" lang="en-US" altLang="ja-JP" dirty="0">
                <a:latin typeface="+mj-lt"/>
              </a:rPr>
              <a:t>[2] 15-15-0052-01-003d-operational-frequency-band-for-tg3d-devices.</a:t>
            </a:r>
          </a:p>
          <a:p>
            <a:pPr marL="446088" indent="-446088" algn="l">
              <a:buClr>
                <a:schemeClr val="accent2"/>
              </a:buClr>
            </a:pPr>
            <a:r>
              <a:rPr kumimoji="1" lang="en-US" altLang="ja-JP" dirty="0">
                <a:latin typeface="+mj-lt"/>
              </a:rPr>
              <a:t>[3] 15-20-0149-01-0thz-results-of-wrc-2019-ai-1-15-and-its-impact-on-thz-communications.</a:t>
            </a:r>
          </a:p>
          <a:p>
            <a:pPr marL="446088" indent="-446088" algn="l">
              <a:buClr>
                <a:schemeClr val="accent2"/>
              </a:buClr>
            </a:pPr>
            <a:r>
              <a:rPr kumimoji="1" lang="en-US" altLang="ja-JP" dirty="0">
                <a:latin typeface="+mj-lt"/>
              </a:rPr>
              <a:t>[4] World radiocommunication Conference 2019 (WRC-19) Final Acts. </a:t>
            </a:r>
            <a:r>
              <a:rPr kumimoji="1" lang="en-US" altLang="ja-JP" dirty="0">
                <a:latin typeface="+mj-lt"/>
                <a:hlinkClick r:id="rId2"/>
              </a:rPr>
              <a:t>https://www.itu.int/pub/R-ACT-WRC.14-2019</a:t>
            </a:r>
            <a:endParaRPr kumimoji="1" lang="en-US" altLang="ja-JP" dirty="0">
              <a:latin typeface="+mj-lt"/>
            </a:endParaRPr>
          </a:p>
          <a:p>
            <a:pPr marL="446088" indent="-446088" algn="l">
              <a:buClr>
                <a:schemeClr val="accent2"/>
              </a:buClr>
            </a:pPr>
            <a:endParaRPr kumimoji="1" lang="en-US" altLang="ja-JP" dirty="0">
              <a:latin typeface="+mj-lt"/>
            </a:endParaRPr>
          </a:p>
          <a:p>
            <a:pPr marL="446088" indent="-446088" algn="l">
              <a:buClr>
                <a:schemeClr val="accent2"/>
              </a:buClr>
            </a:pPr>
            <a:endParaRPr kumimoji="1" lang="en-US" altLang="ja-JP"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spTree>
    <p:extLst>
      <p:ext uri="{BB962C8B-B14F-4D97-AF65-F5344CB8AC3E}">
        <p14:creationId xmlns:p14="http://schemas.microsoft.com/office/powerpoint/2010/main" val="308959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20688"/>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Background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9532" y="1187167"/>
            <a:ext cx="8424935" cy="5355312"/>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The document [1][2] proposed to use the additional frequency band 252-275 GHz which are already allocated to the mobile service for TG3d devices so that the contiguous bandwidth over 40 GHz can be achieved.</a:t>
            </a:r>
          </a:p>
          <a:p>
            <a:pPr marL="342900" indent="-342900" algn="l">
              <a:buClr>
                <a:schemeClr val="accent2"/>
              </a:buClr>
              <a:buFont typeface="Wingdings" panose="05000000000000000000" pitchFamily="2" charset="2"/>
              <a:buChar char="n"/>
            </a:pPr>
            <a:r>
              <a:rPr kumimoji="1" lang="en-US" altLang="ja-JP" sz="1800" dirty="0">
                <a:latin typeface="+mj-lt"/>
              </a:rPr>
              <a:t>The basic channel bandwidth for TG3d devices is 2.160 GHz. Four bonded channel bonding is applied to create the second basic channel whose channel bandwidth is 8.640 GHz, as shown below [1].</a:t>
            </a:r>
          </a:p>
          <a:p>
            <a:pPr marL="342900" indent="-342900" algn="l">
              <a:buClr>
                <a:schemeClr val="accent2"/>
              </a:buClr>
              <a:buFont typeface="Wingdings" panose="05000000000000000000" pitchFamily="2" charset="2"/>
              <a:buChar char="n"/>
            </a:pPr>
            <a:r>
              <a:rPr kumimoji="1" lang="en-US" altLang="ja-JP" sz="1800" dirty="0">
                <a:latin typeface="+mj-lt"/>
              </a:rPr>
              <a:t>To accommodate such broadband channels, the contiguous bandwidth over 20 GHz is required for TG3d device operation.</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algn="l">
              <a:buClr>
                <a:schemeClr val="accent2"/>
              </a:buClr>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frequency bands 275-296 GHz, 306-313 GHz, 318-333 GHz and 356-450 GHz are identified for use by administrations for the implementation of land mobile and fixed service applications, in accordance with RR No. 5.564A [3][4].</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pSp>
        <p:nvGrpSpPr>
          <p:cNvPr id="81" name="グループ化 80">
            <a:extLst>
              <a:ext uri="{FF2B5EF4-FFF2-40B4-BE49-F238E27FC236}">
                <a16:creationId xmlns:a16="http://schemas.microsoft.com/office/drawing/2014/main" id="{87AC8676-DF33-4A84-A018-0A8C89FAAD7A}"/>
              </a:ext>
            </a:extLst>
          </p:cNvPr>
          <p:cNvGrpSpPr/>
          <p:nvPr/>
        </p:nvGrpSpPr>
        <p:grpSpPr>
          <a:xfrm>
            <a:off x="179512" y="3567169"/>
            <a:ext cx="8814779" cy="2022071"/>
            <a:chOff x="254758" y="2401598"/>
            <a:chExt cx="8814779" cy="2022071"/>
          </a:xfrm>
        </p:grpSpPr>
        <p:sp>
          <p:nvSpPr>
            <p:cNvPr id="16" name="台形 15">
              <a:extLst>
                <a:ext uri="{FF2B5EF4-FFF2-40B4-BE49-F238E27FC236}">
                  <a16:creationId xmlns:a16="http://schemas.microsoft.com/office/drawing/2014/main" id="{25ECE720-8AEA-475D-9CA0-A694FED31977}"/>
                </a:ext>
              </a:extLst>
            </p:cNvPr>
            <p:cNvSpPr/>
            <p:nvPr/>
          </p:nvSpPr>
          <p:spPr bwMode="auto">
            <a:xfrm>
              <a:off x="7172595" y="3284984"/>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台形 16">
              <a:extLst>
                <a:ext uri="{FF2B5EF4-FFF2-40B4-BE49-F238E27FC236}">
                  <a16:creationId xmlns:a16="http://schemas.microsoft.com/office/drawing/2014/main" id="{F4108F53-5773-432C-9333-C51EF6DBC21B}"/>
                </a:ext>
              </a:extLst>
            </p:cNvPr>
            <p:cNvSpPr/>
            <p:nvPr/>
          </p:nvSpPr>
          <p:spPr bwMode="auto">
            <a:xfrm>
              <a:off x="5516411"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8" name="台形 17">
              <a:extLst>
                <a:ext uri="{FF2B5EF4-FFF2-40B4-BE49-F238E27FC236}">
                  <a16:creationId xmlns:a16="http://schemas.microsoft.com/office/drawing/2014/main" id="{FF338BFA-F15C-4041-ACF1-7B8D05F81ED0}"/>
                </a:ext>
              </a:extLst>
            </p:cNvPr>
            <p:cNvSpPr/>
            <p:nvPr/>
          </p:nvSpPr>
          <p:spPr bwMode="auto">
            <a:xfrm>
              <a:off x="3860227"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台形 18">
              <a:extLst>
                <a:ext uri="{FF2B5EF4-FFF2-40B4-BE49-F238E27FC236}">
                  <a16:creationId xmlns:a16="http://schemas.microsoft.com/office/drawing/2014/main" id="{05180DCA-6A64-4FD6-B6C1-2306A28CDA7D}"/>
                </a:ext>
              </a:extLst>
            </p:cNvPr>
            <p:cNvSpPr/>
            <p:nvPr/>
          </p:nvSpPr>
          <p:spPr bwMode="auto">
            <a:xfrm>
              <a:off x="2204043"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台形 19">
              <a:extLst>
                <a:ext uri="{FF2B5EF4-FFF2-40B4-BE49-F238E27FC236}">
                  <a16:creationId xmlns:a16="http://schemas.microsoft.com/office/drawing/2014/main" id="{1309CF29-2ACB-490E-9710-67DF3545BCC7}"/>
                </a:ext>
              </a:extLst>
            </p:cNvPr>
            <p:cNvSpPr/>
            <p:nvPr/>
          </p:nvSpPr>
          <p:spPr bwMode="auto">
            <a:xfrm>
              <a:off x="547859"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1" name="グループ化 20">
              <a:extLst>
                <a:ext uri="{FF2B5EF4-FFF2-40B4-BE49-F238E27FC236}">
                  <a16:creationId xmlns:a16="http://schemas.microsoft.com/office/drawing/2014/main" id="{F8511973-9787-4146-87D6-C625F1D0858F}"/>
                </a:ext>
              </a:extLst>
            </p:cNvPr>
            <p:cNvGrpSpPr/>
            <p:nvPr/>
          </p:nvGrpSpPr>
          <p:grpSpPr>
            <a:xfrm>
              <a:off x="489541" y="2401598"/>
              <a:ext cx="3268371" cy="811378"/>
              <a:chOff x="696346" y="3379324"/>
              <a:chExt cx="2500341" cy="484154"/>
            </a:xfrm>
          </p:grpSpPr>
          <p:sp>
            <p:nvSpPr>
              <p:cNvPr id="22" name="台形 21">
                <a:extLst>
                  <a:ext uri="{FF2B5EF4-FFF2-40B4-BE49-F238E27FC236}">
                    <a16:creationId xmlns:a16="http://schemas.microsoft.com/office/drawing/2014/main" id="{E9C647E2-FE2B-49AF-BD87-156FA53D8073}"/>
                  </a:ext>
                </a:extLst>
              </p:cNvPr>
              <p:cNvSpPr/>
              <p:nvPr/>
            </p:nvSpPr>
            <p:spPr bwMode="auto">
              <a:xfrm>
                <a:off x="738696"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altLang="ja-JP" sz="1200" dirty="0">
                    <a:latin typeface="Times New Roman" pitchFamily="18" charset="0"/>
                  </a:rPr>
                  <a:t>CH1</a:t>
                </a:r>
                <a:endParaRPr lang="ja-JP" altLang="en-US" sz="1200" dirty="0">
                  <a:latin typeface="Times New Roman" pitchFamily="18" charset="0"/>
                </a:endParaRPr>
              </a:p>
              <a:p>
                <a:pPr algn="l"/>
                <a:endParaRPr lang="ja-JP" altLang="en-US" sz="1200" dirty="0">
                  <a:latin typeface="Times New Roman" pitchFamily="18" charset="0"/>
                </a:endParaRPr>
              </a:p>
            </p:txBody>
          </p:sp>
          <p:sp>
            <p:nvSpPr>
              <p:cNvPr id="23" name="台形 22">
                <a:extLst>
                  <a:ext uri="{FF2B5EF4-FFF2-40B4-BE49-F238E27FC236}">
                    <a16:creationId xmlns:a16="http://schemas.microsoft.com/office/drawing/2014/main" id="{CF3AD590-4848-46F3-A1D3-2576E92852E7}"/>
                  </a:ext>
                </a:extLst>
              </p:cNvPr>
              <p:cNvSpPr/>
              <p:nvPr/>
            </p:nvSpPr>
            <p:spPr bwMode="auto">
              <a:xfrm>
                <a:off x="1361778"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台形 23">
                <a:extLst>
                  <a:ext uri="{FF2B5EF4-FFF2-40B4-BE49-F238E27FC236}">
                    <a16:creationId xmlns:a16="http://schemas.microsoft.com/office/drawing/2014/main" id="{F195B177-9239-4C24-B92A-7D892E18B70E}"/>
                  </a:ext>
                </a:extLst>
              </p:cNvPr>
              <p:cNvSpPr/>
              <p:nvPr/>
            </p:nvSpPr>
            <p:spPr bwMode="auto">
              <a:xfrm>
                <a:off x="1984860"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5" name="台形 24">
                <a:extLst>
                  <a:ext uri="{FF2B5EF4-FFF2-40B4-BE49-F238E27FC236}">
                    <a16:creationId xmlns:a16="http://schemas.microsoft.com/office/drawing/2014/main" id="{EAA1F100-F655-462A-92FA-58609A06A26C}"/>
                  </a:ext>
                </a:extLst>
              </p:cNvPr>
              <p:cNvSpPr/>
              <p:nvPr/>
            </p:nvSpPr>
            <p:spPr bwMode="auto">
              <a:xfrm>
                <a:off x="2607942"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CH4</a:t>
                </a:r>
                <a:endParaRPr kumimoji="0" lang="ja-JP" altLang="en-US" sz="1200" b="0" i="0" u="none" strike="noStrike" cap="none" normalizeH="0" baseline="0" dirty="0">
                  <a:ln>
                    <a:noFill/>
                  </a:ln>
                  <a:solidFill>
                    <a:schemeClr val="tx1"/>
                  </a:solidFill>
                  <a:effectLst/>
                  <a:latin typeface="Times New Roman" pitchFamily="18" charset="0"/>
                </a:endParaRPr>
              </a:p>
            </p:txBody>
          </p:sp>
          <p:cxnSp>
            <p:nvCxnSpPr>
              <p:cNvPr id="26" name="直線矢印コネクタ 25">
                <a:extLst>
                  <a:ext uri="{FF2B5EF4-FFF2-40B4-BE49-F238E27FC236}">
                    <a16:creationId xmlns:a16="http://schemas.microsoft.com/office/drawing/2014/main" id="{4527504E-23A1-4C3E-817B-D0B7AF3252B7}"/>
                  </a:ext>
                </a:extLst>
              </p:cNvPr>
              <p:cNvCxnSpPr/>
              <p:nvPr/>
            </p:nvCxnSpPr>
            <p:spPr bwMode="auto">
              <a:xfrm>
                <a:off x="738696"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a:extLst>
                  <a:ext uri="{FF2B5EF4-FFF2-40B4-BE49-F238E27FC236}">
                    <a16:creationId xmlns:a16="http://schemas.microsoft.com/office/drawing/2014/main" id="{E7490226-1DFB-44C2-8619-D17FEF92078C}"/>
                  </a:ext>
                </a:extLst>
              </p:cNvPr>
              <p:cNvSpPr txBox="1"/>
              <p:nvPr/>
            </p:nvSpPr>
            <p:spPr>
              <a:xfrm>
                <a:off x="696346"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28" name="直線矢印コネクタ 27">
                <a:extLst>
                  <a:ext uri="{FF2B5EF4-FFF2-40B4-BE49-F238E27FC236}">
                    <a16:creationId xmlns:a16="http://schemas.microsoft.com/office/drawing/2014/main" id="{8DE43C60-4733-46EA-893F-04A76E60E3E0}"/>
                  </a:ext>
                </a:extLst>
              </p:cNvPr>
              <p:cNvCxnSpPr/>
              <p:nvPr/>
            </p:nvCxnSpPr>
            <p:spPr bwMode="auto">
              <a:xfrm>
                <a:off x="1347399"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a:extLst>
                  <a:ext uri="{FF2B5EF4-FFF2-40B4-BE49-F238E27FC236}">
                    <a16:creationId xmlns:a16="http://schemas.microsoft.com/office/drawing/2014/main" id="{EAC3B122-FEB1-40FC-ACFC-C9C079414C7C}"/>
                  </a:ext>
                </a:extLst>
              </p:cNvPr>
              <p:cNvSpPr txBox="1"/>
              <p:nvPr/>
            </p:nvSpPr>
            <p:spPr>
              <a:xfrm>
                <a:off x="1305049"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30" name="直線矢印コネクタ 29">
                <a:extLst>
                  <a:ext uri="{FF2B5EF4-FFF2-40B4-BE49-F238E27FC236}">
                    <a16:creationId xmlns:a16="http://schemas.microsoft.com/office/drawing/2014/main" id="{0E6DB5D1-58D1-4075-9B4E-7F23CC2701A4}"/>
                  </a:ext>
                </a:extLst>
              </p:cNvPr>
              <p:cNvCxnSpPr/>
              <p:nvPr/>
            </p:nvCxnSpPr>
            <p:spPr bwMode="auto">
              <a:xfrm>
                <a:off x="1994446"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a:extLst>
                  <a:ext uri="{FF2B5EF4-FFF2-40B4-BE49-F238E27FC236}">
                    <a16:creationId xmlns:a16="http://schemas.microsoft.com/office/drawing/2014/main" id="{31953A8C-A911-409C-8756-437E9BA0D651}"/>
                  </a:ext>
                </a:extLst>
              </p:cNvPr>
              <p:cNvSpPr txBox="1"/>
              <p:nvPr/>
            </p:nvSpPr>
            <p:spPr>
              <a:xfrm>
                <a:off x="1952096"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32" name="直線矢印コネクタ 31">
                <a:extLst>
                  <a:ext uri="{FF2B5EF4-FFF2-40B4-BE49-F238E27FC236}">
                    <a16:creationId xmlns:a16="http://schemas.microsoft.com/office/drawing/2014/main" id="{1C5B120E-4B65-4B10-A750-1A854DFE0554}"/>
                  </a:ext>
                </a:extLst>
              </p:cNvPr>
              <p:cNvCxnSpPr/>
              <p:nvPr/>
            </p:nvCxnSpPr>
            <p:spPr bwMode="auto">
              <a:xfrm>
                <a:off x="2593563"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a:extLst>
                  <a:ext uri="{FF2B5EF4-FFF2-40B4-BE49-F238E27FC236}">
                    <a16:creationId xmlns:a16="http://schemas.microsoft.com/office/drawing/2014/main" id="{222E774F-58E8-4E3C-9D97-AFB8C34FF535}"/>
                  </a:ext>
                </a:extLst>
              </p:cNvPr>
              <p:cNvSpPr txBox="1"/>
              <p:nvPr/>
            </p:nvSpPr>
            <p:spPr>
              <a:xfrm>
                <a:off x="2568568" y="3698190"/>
                <a:ext cx="628119" cy="165287"/>
              </a:xfrm>
              <a:prstGeom prst="rect">
                <a:avLst/>
              </a:prstGeom>
              <a:solidFill>
                <a:schemeClr val="bg1"/>
              </a:solidFill>
            </p:spPr>
            <p:txBody>
              <a:bodyPr wrap="none" rtlCol="0">
                <a:spAutoFit/>
              </a:bodyPr>
              <a:lstStyle/>
              <a:p>
                <a:r>
                  <a:rPr kumimoji="1" lang="en-US" altLang="ja-JP" sz="1200" dirty="0">
                    <a:latin typeface="+mj-lt"/>
                  </a:rPr>
                  <a:t>2.160GHz</a:t>
                </a:r>
                <a:endParaRPr kumimoji="1" lang="ja-JP" altLang="en-US" sz="1200" dirty="0">
                  <a:latin typeface="+mj-lt"/>
                </a:endParaRPr>
              </a:p>
            </p:txBody>
          </p:sp>
        </p:grpSp>
        <p:grpSp>
          <p:nvGrpSpPr>
            <p:cNvPr id="34" name="グループ化 33">
              <a:extLst>
                <a:ext uri="{FF2B5EF4-FFF2-40B4-BE49-F238E27FC236}">
                  <a16:creationId xmlns:a16="http://schemas.microsoft.com/office/drawing/2014/main" id="{07AED446-00B0-45FA-83D4-1DCF54E73FA0}"/>
                </a:ext>
              </a:extLst>
            </p:cNvPr>
            <p:cNvGrpSpPr/>
            <p:nvPr/>
          </p:nvGrpSpPr>
          <p:grpSpPr>
            <a:xfrm>
              <a:off x="547859" y="3454731"/>
              <a:ext cx="1611872" cy="477655"/>
              <a:chOff x="395536" y="3800073"/>
              <a:chExt cx="4056451" cy="1202070"/>
            </a:xfrm>
          </p:grpSpPr>
          <p:sp>
            <p:nvSpPr>
              <p:cNvPr id="35" name="台形 34">
                <a:extLst>
                  <a:ext uri="{FF2B5EF4-FFF2-40B4-BE49-F238E27FC236}">
                    <a16:creationId xmlns:a16="http://schemas.microsoft.com/office/drawing/2014/main" id="{E7968616-EDFD-4930-8F8E-9FF8EE5E0F89}"/>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36" name="台形 35">
                <a:extLst>
                  <a:ext uri="{FF2B5EF4-FFF2-40B4-BE49-F238E27FC236}">
                    <a16:creationId xmlns:a16="http://schemas.microsoft.com/office/drawing/2014/main" id="{992DD322-9A1F-492C-B75E-FE248B0B90B9}"/>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37" name="台形 36">
                <a:extLst>
                  <a:ext uri="{FF2B5EF4-FFF2-40B4-BE49-F238E27FC236}">
                    <a16:creationId xmlns:a16="http://schemas.microsoft.com/office/drawing/2014/main" id="{00288993-8FD0-4C79-B39B-1F79DA1697B8}"/>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38" name="台形 37">
                <a:extLst>
                  <a:ext uri="{FF2B5EF4-FFF2-40B4-BE49-F238E27FC236}">
                    <a16:creationId xmlns:a16="http://schemas.microsoft.com/office/drawing/2014/main" id="{8F98B402-4A9D-42E1-BF5B-9DCEE6404E4E}"/>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39" name="直線矢印コネクタ 38">
                <a:extLst>
                  <a:ext uri="{FF2B5EF4-FFF2-40B4-BE49-F238E27FC236}">
                    <a16:creationId xmlns:a16="http://schemas.microsoft.com/office/drawing/2014/main" id="{CD7332C1-C460-40C4-8230-7E4807D965F1}"/>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テキスト ボックス 39">
                <a:extLst>
                  <a:ext uri="{FF2B5EF4-FFF2-40B4-BE49-F238E27FC236}">
                    <a16:creationId xmlns:a16="http://schemas.microsoft.com/office/drawing/2014/main" id="{BEFF64AC-7290-4B09-9419-A27D75ED2E2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41" name="グループ化 40">
              <a:extLst>
                <a:ext uri="{FF2B5EF4-FFF2-40B4-BE49-F238E27FC236}">
                  <a16:creationId xmlns:a16="http://schemas.microsoft.com/office/drawing/2014/main" id="{2B5FD931-6B4D-4072-800E-82F130BEC275}"/>
                </a:ext>
              </a:extLst>
            </p:cNvPr>
            <p:cNvGrpSpPr/>
            <p:nvPr/>
          </p:nvGrpSpPr>
          <p:grpSpPr>
            <a:xfrm>
              <a:off x="2204043" y="3454731"/>
              <a:ext cx="1611872" cy="477655"/>
              <a:chOff x="395536" y="3800073"/>
              <a:chExt cx="4056451" cy="1202070"/>
            </a:xfrm>
          </p:grpSpPr>
          <p:sp>
            <p:nvSpPr>
              <p:cNvPr id="42" name="台形 41">
                <a:extLst>
                  <a:ext uri="{FF2B5EF4-FFF2-40B4-BE49-F238E27FC236}">
                    <a16:creationId xmlns:a16="http://schemas.microsoft.com/office/drawing/2014/main" id="{8FC4B0F7-AF9B-4136-8E39-4B1CF498645E}"/>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43" name="台形 42">
                <a:extLst>
                  <a:ext uri="{FF2B5EF4-FFF2-40B4-BE49-F238E27FC236}">
                    <a16:creationId xmlns:a16="http://schemas.microsoft.com/office/drawing/2014/main" id="{F6EFD705-41E9-4928-807B-02E3FFCF9B3E}"/>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44" name="台形 43">
                <a:extLst>
                  <a:ext uri="{FF2B5EF4-FFF2-40B4-BE49-F238E27FC236}">
                    <a16:creationId xmlns:a16="http://schemas.microsoft.com/office/drawing/2014/main" id="{107F653E-FABE-4BAD-B3E1-A229F9A25336}"/>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45" name="台形 44">
                <a:extLst>
                  <a:ext uri="{FF2B5EF4-FFF2-40B4-BE49-F238E27FC236}">
                    <a16:creationId xmlns:a16="http://schemas.microsoft.com/office/drawing/2014/main" id="{DE0CBB2E-4084-456C-8E5C-199142BAE1D5}"/>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46" name="直線矢印コネクタ 45">
                <a:extLst>
                  <a:ext uri="{FF2B5EF4-FFF2-40B4-BE49-F238E27FC236}">
                    <a16:creationId xmlns:a16="http://schemas.microsoft.com/office/drawing/2014/main" id="{0BE8CDD8-C9E7-4E55-90E5-A4B72C37C716}"/>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テキスト ボックス 46">
                <a:extLst>
                  <a:ext uri="{FF2B5EF4-FFF2-40B4-BE49-F238E27FC236}">
                    <a16:creationId xmlns:a16="http://schemas.microsoft.com/office/drawing/2014/main" id="{BDD12B07-AA1A-4306-81C6-718DDE9ECF59}"/>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48" name="グループ化 47">
              <a:extLst>
                <a:ext uri="{FF2B5EF4-FFF2-40B4-BE49-F238E27FC236}">
                  <a16:creationId xmlns:a16="http://schemas.microsoft.com/office/drawing/2014/main" id="{DAEF6147-1699-4FF1-A52B-1DBCA09D0CDA}"/>
                </a:ext>
              </a:extLst>
            </p:cNvPr>
            <p:cNvGrpSpPr/>
            <p:nvPr/>
          </p:nvGrpSpPr>
          <p:grpSpPr>
            <a:xfrm>
              <a:off x="3860227" y="3454731"/>
              <a:ext cx="1611872" cy="477655"/>
              <a:chOff x="395536" y="3800073"/>
              <a:chExt cx="4056451" cy="1202070"/>
            </a:xfrm>
          </p:grpSpPr>
          <p:sp>
            <p:nvSpPr>
              <p:cNvPr id="49" name="台形 48">
                <a:extLst>
                  <a:ext uri="{FF2B5EF4-FFF2-40B4-BE49-F238E27FC236}">
                    <a16:creationId xmlns:a16="http://schemas.microsoft.com/office/drawing/2014/main" id="{32F7B38E-3D34-4B01-A4EB-87B6A1FCFAF2}"/>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50" name="台形 49">
                <a:extLst>
                  <a:ext uri="{FF2B5EF4-FFF2-40B4-BE49-F238E27FC236}">
                    <a16:creationId xmlns:a16="http://schemas.microsoft.com/office/drawing/2014/main" id="{994A6FE6-F6EC-42CC-A1FC-51E2060BF35D}"/>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1" name="台形 50">
                <a:extLst>
                  <a:ext uri="{FF2B5EF4-FFF2-40B4-BE49-F238E27FC236}">
                    <a16:creationId xmlns:a16="http://schemas.microsoft.com/office/drawing/2014/main" id="{5034435D-4897-4BC7-AEFF-45414E841C02}"/>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2" name="台形 51">
                <a:extLst>
                  <a:ext uri="{FF2B5EF4-FFF2-40B4-BE49-F238E27FC236}">
                    <a16:creationId xmlns:a16="http://schemas.microsoft.com/office/drawing/2014/main" id="{EC17114B-CCD4-4C1D-8116-669F417F81EF}"/>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53" name="直線矢印コネクタ 52">
                <a:extLst>
                  <a:ext uri="{FF2B5EF4-FFF2-40B4-BE49-F238E27FC236}">
                    <a16:creationId xmlns:a16="http://schemas.microsoft.com/office/drawing/2014/main" id="{8F61B036-72CE-4F45-B4A2-D6DA0597F69C}"/>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テキスト ボックス 53">
                <a:extLst>
                  <a:ext uri="{FF2B5EF4-FFF2-40B4-BE49-F238E27FC236}">
                    <a16:creationId xmlns:a16="http://schemas.microsoft.com/office/drawing/2014/main" id="{8ECF3EF9-8C6F-4F35-8B19-124439A6B9BA}"/>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55" name="グループ化 54">
              <a:extLst>
                <a:ext uri="{FF2B5EF4-FFF2-40B4-BE49-F238E27FC236}">
                  <a16:creationId xmlns:a16="http://schemas.microsoft.com/office/drawing/2014/main" id="{623225B7-0963-4D9A-AB64-77E4330126A4}"/>
                </a:ext>
              </a:extLst>
            </p:cNvPr>
            <p:cNvGrpSpPr/>
            <p:nvPr/>
          </p:nvGrpSpPr>
          <p:grpSpPr>
            <a:xfrm>
              <a:off x="5516411" y="3454731"/>
              <a:ext cx="1611872" cy="477655"/>
              <a:chOff x="395536" y="3800073"/>
              <a:chExt cx="4056451" cy="1202070"/>
            </a:xfrm>
          </p:grpSpPr>
          <p:sp>
            <p:nvSpPr>
              <p:cNvPr id="56" name="台形 55">
                <a:extLst>
                  <a:ext uri="{FF2B5EF4-FFF2-40B4-BE49-F238E27FC236}">
                    <a16:creationId xmlns:a16="http://schemas.microsoft.com/office/drawing/2014/main" id="{2B100CCA-ED29-47E5-8BA0-74F39750971C}"/>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57" name="台形 56">
                <a:extLst>
                  <a:ext uri="{FF2B5EF4-FFF2-40B4-BE49-F238E27FC236}">
                    <a16:creationId xmlns:a16="http://schemas.microsoft.com/office/drawing/2014/main" id="{BDFAD863-97E4-4DA1-B98B-6C22C344ED33}"/>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8" name="台形 57">
                <a:extLst>
                  <a:ext uri="{FF2B5EF4-FFF2-40B4-BE49-F238E27FC236}">
                    <a16:creationId xmlns:a16="http://schemas.microsoft.com/office/drawing/2014/main" id="{7BC1EC9C-41F1-4906-B61E-A5D5ACDB2BC4}"/>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9" name="台形 58">
                <a:extLst>
                  <a:ext uri="{FF2B5EF4-FFF2-40B4-BE49-F238E27FC236}">
                    <a16:creationId xmlns:a16="http://schemas.microsoft.com/office/drawing/2014/main" id="{6B62C972-B70E-4836-A0C6-E55E9598F44E}"/>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60" name="直線矢印コネクタ 59">
                <a:extLst>
                  <a:ext uri="{FF2B5EF4-FFF2-40B4-BE49-F238E27FC236}">
                    <a16:creationId xmlns:a16="http://schemas.microsoft.com/office/drawing/2014/main" id="{0DB048D6-7219-443E-BC1F-6831AB17EDCF}"/>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a:extLst>
                  <a:ext uri="{FF2B5EF4-FFF2-40B4-BE49-F238E27FC236}">
                    <a16:creationId xmlns:a16="http://schemas.microsoft.com/office/drawing/2014/main" id="{85C12CDC-64CA-4B7D-A473-E0A8719AF8D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62" name="グループ化 61">
              <a:extLst>
                <a:ext uri="{FF2B5EF4-FFF2-40B4-BE49-F238E27FC236}">
                  <a16:creationId xmlns:a16="http://schemas.microsoft.com/office/drawing/2014/main" id="{5B1E46DD-F12B-4368-B3BF-639D4B21B476}"/>
                </a:ext>
              </a:extLst>
            </p:cNvPr>
            <p:cNvGrpSpPr/>
            <p:nvPr/>
          </p:nvGrpSpPr>
          <p:grpSpPr>
            <a:xfrm>
              <a:off x="7172595" y="3454731"/>
              <a:ext cx="1611872" cy="477655"/>
              <a:chOff x="395536" y="3800073"/>
              <a:chExt cx="4056451" cy="1202070"/>
            </a:xfrm>
          </p:grpSpPr>
          <p:sp>
            <p:nvSpPr>
              <p:cNvPr id="63" name="台形 62">
                <a:extLst>
                  <a:ext uri="{FF2B5EF4-FFF2-40B4-BE49-F238E27FC236}">
                    <a16:creationId xmlns:a16="http://schemas.microsoft.com/office/drawing/2014/main" id="{FB38FCD1-D008-44D4-99F4-7383185D384C}"/>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64" name="台形 63">
                <a:extLst>
                  <a:ext uri="{FF2B5EF4-FFF2-40B4-BE49-F238E27FC236}">
                    <a16:creationId xmlns:a16="http://schemas.microsoft.com/office/drawing/2014/main" id="{CDB56234-3C13-458F-BEA0-D622A67D63A9}"/>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65" name="台形 64">
                <a:extLst>
                  <a:ext uri="{FF2B5EF4-FFF2-40B4-BE49-F238E27FC236}">
                    <a16:creationId xmlns:a16="http://schemas.microsoft.com/office/drawing/2014/main" id="{0B120AE4-B03F-4FFE-82DD-63075B037458}"/>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66" name="台形 65">
                <a:extLst>
                  <a:ext uri="{FF2B5EF4-FFF2-40B4-BE49-F238E27FC236}">
                    <a16:creationId xmlns:a16="http://schemas.microsoft.com/office/drawing/2014/main" id="{54576318-2FA7-4C40-B8ED-2E01BED77558}"/>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67" name="直線矢印コネクタ 66">
                <a:extLst>
                  <a:ext uri="{FF2B5EF4-FFF2-40B4-BE49-F238E27FC236}">
                    <a16:creationId xmlns:a16="http://schemas.microsoft.com/office/drawing/2014/main" id="{715FF453-0FEE-4A56-8A63-F180FA6444B3}"/>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7">
                <a:extLst>
                  <a:ext uri="{FF2B5EF4-FFF2-40B4-BE49-F238E27FC236}">
                    <a16:creationId xmlns:a16="http://schemas.microsoft.com/office/drawing/2014/main" id="{658C9D7E-8ECD-4EF4-AD7D-702C7617576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cxnSp>
          <p:nvCxnSpPr>
            <p:cNvPr id="69" name="直線矢印コネクタ 68">
              <a:extLst>
                <a:ext uri="{FF2B5EF4-FFF2-40B4-BE49-F238E27FC236}">
                  <a16:creationId xmlns:a16="http://schemas.microsoft.com/office/drawing/2014/main" id="{AABE7F1E-D534-45E9-9C2D-AA4E5FE2F132}"/>
                </a:ext>
              </a:extLst>
            </p:cNvPr>
            <p:cNvCxnSpPr/>
            <p:nvPr/>
          </p:nvCxnSpPr>
          <p:spPr bwMode="auto">
            <a:xfrm>
              <a:off x="559294" y="4096147"/>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a:extLst>
                <a:ext uri="{FF2B5EF4-FFF2-40B4-BE49-F238E27FC236}">
                  <a16:creationId xmlns:a16="http://schemas.microsoft.com/office/drawing/2014/main" id="{87B8739B-C163-4513-8717-21D2871035F1}"/>
                </a:ext>
              </a:extLst>
            </p:cNvPr>
            <p:cNvSpPr txBox="1"/>
            <p:nvPr/>
          </p:nvSpPr>
          <p:spPr>
            <a:xfrm>
              <a:off x="254758" y="4115892"/>
              <a:ext cx="793807" cy="307777"/>
            </a:xfrm>
            <a:prstGeom prst="rect">
              <a:avLst/>
            </a:prstGeom>
            <a:noFill/>
          </p:spPr>
          <p:txBody>
            <a:bodyPr wrap="none" rtlCol="0">
              <a:spAutoFit/>
            </a:bodyPr>
            <a:lstStyle/>
            <a:p>
              <a:r>
                <a:rPr kumimoji="1" lang="en-US" altLang="ja-JP" sz="1400" dirty="0">
                  <a:latin typeface="+mj-lt"/>
                </a:rPr>
                <a:t>252GHz</a:t>
              </a:r>
              <a:endParaRPr kumimoji="1" lang="ja-JP" altLang="en-US" sz="1400" dirty="0">
                <a:latin typeface="+mj-lt"/>
              </a:endParaRPr>
            </a:p>
          </p:txBody>
        </p:sp>
        <p:sp>
          <p:nvSpPr>
            <p:cNvPr id="71" name="テキスト ボックス 70">
              <a:extLst>
                <a:ext uri="{FF2B5EF4-FFF2-40B4-BE49-F238E27FC236}">
                  <a16:creationId xmlns:a16="http://schemas.microsoft.com/office/drawing/2014/main" id="{014E193E-AD66-4AAB-8D1A-C481ABB09035}"/>
                </a:ext>
              </a:extLst>
            </p:cNvPr>
            <p:cNvSpPr txBox="1"/>
            <p:nvPr/>
          </p:nvSpPr>
          <p:spPr>
            <a:xfrm>
              <a:off x="4098259" y="4096147"/>
              <a:ext cx="1229824" cy="307777"/>
            </a:xfrm>
            <a:prstGeom prst="rect">
              <a:avLst/>
            </a:prstGeom>
            <a:noFill/>
          </p:spPr>
          <p:txBody>
            <a:bodyPr wrap="none" rtlCol="0">
              <a:spAutoFit/>
            </a:bodyPr>
            <a:lstStyle/>
            <a:p>
              <a:r>
                <a:rPr kumimoji="1" lang="en-US" altLang="ja-JP" sz="1400" dirty="0">
                  <a:latin typeface="+mj-lt"/>
                </a:rPr>
                <a:t>BW=43.2GHz</a:t>
              </a:r>
              <a:endParaRPr kumimoji="1" lang="ja-JP" altLang="en-US" sz="1400" dirty="0">
                <a:latin typeface="+mj-lt"/>
              </a:endParaRPr>
            </a:p>
          </p:txBody>
        </p:sp>
        <p:sp>
          <p:nvSpPr>
            <p:cNvPr id="72" name="テキスト ボックス 71">
              <a:extLst>
                <a:ext uri="{FF2B5EF4-FFF2-40B4-BE49-F238E27FC236}">
                  <a16:creationId xmlns:a16="http://schemas.microsoft.com/office/drawing/2014/main" id="{941CCD89-1271-4099-8CF2-577330C32D75}"/>
                </a:ext>
              </a:extLst>
            </p:cNvPr>
            <p:cNvSpPr txBox="1"/>
            <p:nvPr/>
          </p:nvSpPr>
          <p:spPr>
            <a:xfrm>
              <a:off x="8141077" y="4115892"/>
              <a:ext cx="928460" cy="307777"/>
            </a:xfrm>
            <a:prstGeom prst="rect">
              <a:avLst/>
            </a:prstGeom>
            <a:noFill/>
          </p:spPr>
          <p:txBody>
            <a:bodyPr wrap="none" rtlCol="0">
              <a:spAutoFit/>
            </a:bodyPr>
            <a:lstStyle/>
            <a:p>
              <a:r>
                <a:rPr kumimoji="1" lang="en-US" altLang="ja-JP" sz="1400" dirty="0">
                  <a:latin typeface="+mj-lt"/>
                </a:rPr>
                <a:t>295.2GHz</a:t>
              </a:r>
              <a:endParaRPr kumimoji="1" lang="ja-JP" altLang="en-US" sz="1400" dirty="0">
                <a:latin typeface="+mj-lt"/>
              </a:endParaRPr>
            </a:p>
          </p:txBody>
        </p:sp>
        <p:cxnSp>
          <p:nvCxnSpPr>
            <p:cNvPr id="74" name="直線コネクタ 73">
              <a:extLst>
                <a:ext uri="{FF2B5EF4-FFF2-40B4-BE49-F238E27FC236}">
                  <a16:creationId xmlns:a16="http://schemas.microsoft.com/office/drawing/2014/main" id="{ABAE9953-9579-400E-81CF-420613DDF125}"/>
                </a:ext>
              </a:extLst>
            </p:cNvPr>
            <p:cNvCxnSpPr/>
            <p:nvPr/>
          </p:nvCxnSpPr>
          <p:spPr bwMode="auto">
            <a:xfrm>
              <a:off x="544900" y="2853973"/>
              <a:ext cx="0" cy="968345"/>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9BDA9305-D274-46B9-954C-33CEEE9A8613}"/>
                </a:ext>
              </a:extLst>
            </p:cNvPr>
            <p:cNvCxnSpPr/>
            <p:nvPr/>
          </p:nvCxnSpPr>
          <p:spPr bwMode="auto">
            <a:xfrm flipH="1">
              <a:off x="2138964" y="2922982"/>
              <a:ext cx="1563588" cy="83688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53337"/>
            <a:ext cx="535403" cy="184666"/>
          </a:xfrm>
        </p:spPr>
        <p:txBody>
          <a:bodyPr/>
          <a:lstStyle/>
          <a:p>
            <a:r>
              <a:rPr kumimoji="1" lang="en-US" altLang="ja-JP"/>
              <a:t>Slide </a:t>
            </a:r>
            <a:fld id="{A21C43C5-638B-4706-8A4F-2436154CD830}" type="slidenum">
              <a:rPr kumimoji="1" lang="ja-JP" altLang="en-US" smtClean="0"/>
              <a:pPr/>
              <a:t>3</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908720"/>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Global Commercialization</a:t>
            </a:r>
            <a:r>
              <a:rPr lang="ja-JP" altLang="en-US" kern="0" dirty="0">
                <a:ea typeface="メイリオ" panose="020B0604030504040204" pitchFamily="50" charset="-128"/>
                <a:cs typeface="メイリオ" panose="020B0604030504040204" pitchFamily="50" charset="-128"/>
              </a:rPr>
              <a:t> </a:t>
            </a:r>
            <a:r>
              <a:rPr lang="en-US" altLang="ja-JP" kern="0" dirty="0">
                <a:ea typeface="メイリオ" panose="020B0604030504040204" pitchFamily="50" charset="-128"/>
                <a:cs typeface="メイリオ" panose="020B0604030504040204" pitchFamily="50" charset="-128"/>
              </a:rPr>
              <a:t>of TG3d Device from Spectrum Point of View</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9532" y="1700808"/>
            <a:ext cx="8424935" cy="4801314"/>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The first contiguous bandwidth of 44 GHz is achieved as follows: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second contiguous bandwidth of 94 GHz is achieved as follows: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following constraint is included in RR No.5.564A because the frequency bands are identified, but not allocated in the Table of Frequency Allocations.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WRC-27 agenda item which allocates the frequency bands for mobile and fixed services on a primary basis is preferable to globally or regionally commercialize TG3d devices and other applications such as 6G (5G Beyond).</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sp>
        <p:nvSpPr>
          <p:cNvPr id="9" name="正方形/長方形 8">
            <a:extLst>
              <a:ext uri="{FF2B5EF4-FFF2-40B4-BE49-F238E27FC236}">
                <a16:creationId xmlns:a16="http://schemas.microsoft.com/office/drawing/2014/main" id="{DAD801A7-E26E-4903-A26F-29344A38E6FF}"/>
              </a:ext>
            </a:extLst>
          </p:cNvPr>
          <p:cNvSpPr/>
          <p:nvPr/>
        </p:nvSpPr>
        <p:spPr bwMode="auto">
          <a:xfrm>
            <a:off x="1352333" y="2185119"/>
            <a:ext cx="2628793" cy="32694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392EF843-8FDA-48BD-938A-37A76979956C}"/>
              </a:ext>
            </a:extLst>
          </p:cNvPr>
          <p:cNvSpPr txBox="1"/>
          <p:nvPr/>
        </p:nvSpPr>
        <p:spPr>
          <a:xfrm>
            <a:off x="997005" y="2473151"/>
            <a:ext cx="838691" cy="307777"/>
          </a:xfrm>
          <a:prstGeom prst="rect">
            <a:avLst/>
          </a:prstGeom>
          <a:noFill/>
        </p:spPr>
        <p:txBody>
          <a:bodyPr wrap="none" rtlCol="0">
            <a:spAutoFit/>
          </a:bodyPr>
          <a:lstStyle/>
          <a:p>
            <a:r>
              <a:rPr kumimoji="1" lang="en-US" altLang="ja-JP" sz="1400" dirty="0">
                <a:latin typeface="+mj-lt"/>
              </a:rPr>
              <a:t>252 GHz</a:t>
            </a:r>
            <a:endParaRPr kumimoji="1" lang="ja-JP" altLang="en-US" sz="1400" dirty="0">
              <a:latin typeface="+mj-lt"/>
            </a:endParaRPr>
          </a:p>
        </p:txBody>
      </p:sp>
      <p:sp>
        <p:nvSpPr>
          <p:cNvPr id="11" name="テキスト ボックス 10">
            <a:extLst>
              <a:ext uri="{FF2B5EF4-FFF2-40B4-BE49-F238E27FC236}">
                <a16:creationId xmlns:a16="http://schemas.microsoft.com/office/drawing/2014/main" id="{582B8AC6-15A4-4B8D-9E54-ECD319254DB2}"/>
              </a:ext>
            </a:extLst>
          </p:cNvPr>
          <p:cNvSpPr txBox="1"/>
          <p:nvPr/>
        </p:nvSpPr>
        <p:spPr>
          <a:xfrm>
            <a:off x="3596926" y="2473151"/>
            <a:ext cx="838691" cy="307777"/>
          </a:xfrm>
          <a:prstGeom prst="rect">
            <a:avLst/>
          </a:prstGeom>
          <a:noFill/>
        </p:spPr>
        <p:txBody>
          <a:bodyPr wrap="none" rtlCol="0">
            <a:spAutoFit/>
          </a:bodyPr>
          <a:lstStyle/>
          <a:p>
            <a:r>
              <a:rPr kumimoji="1" lang="en-US" altLang="ja-JP" sz="1400" dirty="0">
                <a:latin typeface="+mj-lt"/>
              </a:rPr>
              <a:t>275 GHz</a:t>
            </a:r>
            <a:endParaRPr kumimoji="1" lang="ja-JP" altLang="en-US" sz="1400" dirty="0">
              <a:latin typeface="+mj-lt"/>
            </a:endParaRPr>
          </a:p>
        </p:txBody>
      </p:sp>
      <p:sp>
        <p:nvSpPr>
          <p:cNvPr id="12" name="正方形/長方形 11">
            <a:extLst>
              <a:ext uri="{FF2B5EF4-FFF2-40B4-BE49-F238E27FC236}">
                <a16:creationId xmlns:a16="http://schemas.microsoft.com/office/drawing/2014/main" id="{F8AD90C9-9969-4476-8D55-A6FC4D17AA9C}"/>
              </a:ext>
            </a:extLst>
          </p:cNvPr>
          <p:cNvSpPr/>
          <p:nvPr/>
        </p:nvSpPr>
        <p:spPr bwMode="auto">
          <a:xfrm>
            <a:off x="3981127" y="2185119"/>
            <a:ext cx="3542678" cy="326941"/>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テキスト ボックス 12">
            <a:extLst>
              <a:ext uri="{FF2B5EF4-FFF2-40B4-BE49-F238E27FC236}">
                <a16:creationId xmlns:a16="http://schemas.microsoft.com/office/drawing/2014/main" id="{F035E5ED-368B-4D82-A485-1A4B145C6BC1}"/>
              </a:ext>
            </a:extLst>
          </p:cNvPr>
          <p:cNvSpPr txBox="1"/>
          <p:nvPr/>
        </p:nvSpPr>
        <p:spPr>
          <a:xfrm>
            <a:off x="7092280" y="2473151"/>
            <a:ext cx="928460" cy="307777"/>
          </a:xfrm>
          <a:prstGeom prst="rect">
            <a:avLst/>
          </a:prstGeom>
          <a:noFill/>
        </p:spPr>
        <p:txBody>
          <a:bodyPr wrap="none" rtlCol="0">
            <a:spAutoFit/>
          </a:bodyPr>
          <a:lstStyle/>
          <a:p>
            <a:r>
              <a:rPr kumimoji="1" lang="en-US" altLang="ja-JP" sz="1400" dirty="0">
                <a:latin typeface="+mj-lt"/>
              </a:rPr>
              <a:t>296 GHz*</a:t>
            </a:r>
            <a:endParaRPr kumimoji="1" lang="ja-JP" altLang="en-US" sz="1400" dirty="0">
              <a:latin typeface="+mj-lt"/>
            </a:endParaRPr>
          </a:p>
        </p:txBody>
      </p:sp>
      <p:sp>
        <p:nvSpPr>
          <p:cNvPr id="14" name="テキスト ボックス 13">
            <a:extLst>
              <a:ext uri="{FF2B5EF4-FFF2-40B4-BE49-F238E27FC236}">
                <a16:creationId xmlns:a16="http://schemas.microsoft.com/office/drawing/2014/main" id="{98C5A461-3A10-4535-9E8E-CEB86CBF2390}"/>
              </a:ext>
            </a:extLst>
          </p:cNvPr>
          <p:cNvSpPr txBox="1"/>
          <p:nvPr/>
        </p:nvSpPr>
        <p:spPr>
          <a:xfrm>
            <a:off x="1646249" y="2165374"/>
            <a:ext cx="1907638" cy="307777"/>
          </a:xfrm>
          <a:prstGeom prst="rect">
            <a:avLst/>
          </a:prstGeom>
          <a:noFill/>
        </p:spPr>
        <p:txBody>
          <a:bodyPr wrap="none" rtlCol="0">
            <a:spAutoFit/>
          </a:bodyPr>
          <a:lstStyle/>
          <a:p>
            <a:r>
              <a:rPr kumimoji="1" lang="en-US" altLang="ja-JP" sz="1400" i="1" dirty="0">
                <a:latin typeface="+mj-lt"/>
              </a:rPr>
              <a:t>Already allocated in RR</a:t>
            </a:r>
            <a:endParaRPr kumimoji="1" lang="ja-JP" altLang="en-US" sz="1400" i="1" dirty="0">
              <a:latin typeface="+mj-lt"/>
            </a:endParaRPr>
          </a:p>
        </p:txBody>
      </p:sp>
      <p:sp>
        <p:nvSpPr>
          <p:cNvPr id="15" name="テキスト ボックス 14">
            <a:extLst>
              <a:ext uri="{FF2B5EF4-FFF2-40B4-BE49-F238E27FC236}">
                <a16:creationId xmlns:a16="http://schemas.microsoft.com/office/drawing/2014/main" id="{29D083E8-ECC3-43FE-9A9F-190DD8E76B5D}"/>
              </a:ext>
            </a:extLst>
          </p:cNvPr>
          <p:cNvSpPr txBox="1"/>
          <p:nvPr/>
        </p:nvSpPr>
        <p:spPr>
          <a:xfrm>
            <a:off x="4067944" y="2165374"/>
            <a:ext cx="3166614" cy="307777"/>
          </a:xfrm>
          <a:prstGeom prst="rect">
            <a:avLst/>
          </a:prstGeom>
          <a:noFill/>
        </p:spPr>
        <p:txBody>
          <a:bodyPr wrap="square" rtlCol="0">
            <a:spAutoFit/>
          </a:bodyPr>
          <a:lstStyle/>
          <a:p>
            <a:r>
              <a:rPr kumimoji="1" lang="en-US" altLang="ja-JP" sz="1400" i="1" dirty="0">
                <a:latin typeface="+mj-lt"/>
              </a:rPr>
              <a:t>New identified frequency band</a:t>
            </a:r>
            <a:endParaRPr kumimoji="1" lang="ja-JP" altLang="en-US" sz="1400" i="1" dirty="0">
              <a:latin typeface="+mj-lt"/>
            </a:endParaRPr>
          </a:p>
        </p:txBody>
      </p:sp>
      <p:sp>
        <p:nvSpPr>
          <p:cNvPr id="3" name="テキスト ボックス 2">
            <a:extLst>
              <a:ext uri="{FF2B5EF4-FFF2-40B4-BE49-F238E27FC236}">
                <a16:creationId xmlns:a16="http://schemas.microsoft.com/office/drawing/2014/main" id="{ED35CE9E-D6F5-4564-8A47-D3C19A7EA8C3}"/>
              </a:ext>
            </a:extLst>
          </p:cNvPr>
          <p:cNvSpPr txBox="1"/>
          <p:nvPr/>
        </p:nvSpPr>
        <p:spPr>
          <a:xfrm>
            <a:off x="685800" y="2761764"/>
            <a:ext cx="7999040" cy="523220"/>
          </a:xfrm>
          <a:prstGeom prst="rect">
            <a:avLst/>
          </a:prstGeom>
          <a:noFill/>
        </p:spPr>
        <p:txBody>
          <a:bodyPr wrap="square" rtlCol="0">
            <a:spAutoFit/>
          </a:bodyPr>
          <a:lstStyle/>
          <a:p>
            <a:pPr algn="l"/>
            <a:r>
              <a:rPr kumimoji="1" lang="en-US" altLang="ja-JP" sz="1400" i="1" dirty="0">
                <a:latin typeface="+mj-lt"/>
                <a:ea typeface="+mj-ea"/>
              </a:rPr>
              <a:t>* The frequency of 320 GHz was originally proposed by Ref.[2], but the frequency bands 296-306 GHz and 313-318 GHz were not identified for mobile service applications in accordance with RR No. 5.564A.</a:t>
            </a:r>
            <a:endParaRPr kumimoji="1" lang="ja-JP" altLang="en-US" sz="1400" i="1" dirty="0">
              <a:latin typeface="+mj-lt"/>
              <a:ea typeface="+mj-ea"/>
            </a:endParaRPr>
          </a:p>
        </p:txBody>
      </p:sp>
      <p:sp>
        <p:nvSpPr>
          <p:cNvPr id="17" name="テキスト ボックス 16">
            <a:extLst>
              <a:ext uri="{FF2B5EF4-FFF2-40B4-BE49-F238E27FC236}">
                <a16:creationId xmlns:a16="http://schemas.microsoft.com/office/drawing/2014/main" id="{501DC2F1-5F94-490D-83DD-B5ECCEC57E30}"/>
              </a:ext>
            </a:extLst>
          </p:cNvPr>
          <p:cNvSpPr txBox="1"/>
          <p:nvPr/>
        </p:nvSpPr>
        <p:spPr>
          <a:xfrm>
            <a:off x="492949" y="4057327"/>
            <a:ext cx="838691" cy="307777"/>
          </a:xfrm>
          <a:prstGeom prst="rect">
            <a:avLst/>
          </a:prstGeom>
          <a:noFill/>
        </p:spPr>
        <p:txBody>
          <a:bodyPr wrap="none" rtlCol="0">
            <a:spAutoFit/>
          </a:bodyPr>
          <a:lstStyle/>
          <a:p>
            <a:r>
              <a:rPr kumimoji="1" lang="en-US" altLang="ja-JP" sz="1400" dirty="0">
                <a:latin typeface="+mj-lt"/>
              </a:rPr>
              <a:t>356 GHz</a:t>
            </a:r>
            <a:endParaRPr kumimoji="1" lang="ja-JP" altLang="en-US" sz="1400" dirty="0">
              <a:latin typeface="+mj-lt"/>
            </a:endParaRPr>
          </a:p>
        </p:txBody>
      </p:sp>
      <p:sp>
        <p:nvSpPr>
          <p:cNvPr id="19" name="正方形/長方形 18">
            <a:extLst>
              <a:ext uri="{FF2B5EF4-FFF2-40B4-BE49-F238E27FC236}">
                <a16:creationId xmlns:a16="http://schemas.microsoft.com/office/drawing/2014/main" id="{60BD0952-512A-4152-953B-18B3CBB2EC56}"/>
              </a:ext>
            </a:extLst>
          </p:cNvPr>
          <p:cNvSpPr/>
          <p:nvPr/>
        </p:nvSpPr>
        <p:spPr bwMode="auto">
          <a:xfrm>
            <a:off x="738187" y="3769295"/>
            <a:ext cx="7743826" cy="307777"/>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テキスト ボックス 19">
            <a:extLst>
              <a:ext uri="{FF2B5EF4-FFF2-40B4-BE49-F238E27FC236}">
                <a16:creationId xmlns:a16="http://schemas.microsoft.com/office/drawing/2014/main" id="{7911A4CC-DBA8-4CB8-9333-F3DD6D890129}"/>
              </a:ext>
            </a:extLst>
          </p:cNvPr>
          <p:cNvSpPr txBox="1"/>
          <p:nvPr/>
        </p:nvSpPr>
        <p:spPr>
          <a:xfrm>
            <a:off x="7944439" y="4057327"/>
            <a:ext cx="948041" cy="307777"/>
          </a:xfrm>
          <a:prstGeom prst="rect">
            <a:avLst/>
          </a:prstGeom>
          <a:noFill/>
        </p:spPr>
        <p:txBody>
          <a:bodyPr wrap="square" rtlCol="0">
            <a:spAutoFit/>
          </a:bodyPr>
          <a:lstStyle/>
          <a:p>
            <a:r>
              <a:rPr kumimoji="1" lang="en-US" altLang="ja-JP" sz="1400" dirty="0">
                <a:latin typeface="+mj-lt"/>
              </a:rPr>
              <a:t>450 GHz</a:t>
            </a:r>
            <a:endParaRPr kumimoji="1" lang="ja-JP" altLang="en-US" sz="1400" dirty="0">
              <a:latin typeface="+mj-lt"/>
            </a:endParaRPr>
          </a:p>
        </p:txBody>
      </p:sp>
      <p:sp>
        <p:nvSpPr>
          <p:cNvPr id="22" name="テキスト ボックス 21">
            <a:extLst>
              <a:ext uri="{FF2B5EF4-FFF2-40B4-BE49-F238E27FC236}">
                <a16:creationId xmlns:a16="http://schemas.microsoft.com/office/drawing/2014/main" id="{36AD3F7C-CDCE-4BBA-A13B-A94823B63553}"/>
              </a:ext>
            </a:extLst>
          </p:cNvPr>
          <p:cNvSpPr txBox="1"/>
          <p:nvPr/>
        </p:nvSpPr>
        <p:spPr>
          <a:xfrm>
            <a:off x="2932908" y="3769295"/>
            <a:ext cx="3166614" cy="307777"/>
          </a:xfrm>
          <a:prstGeom prst="rect">
            <a:avLst/>
          </a:prstGeom>
          <a:noFill/>
        </p:spPr>
        <p:txBody>
          <a:bodyPr wrap="square" rtlCol="0">
            <a:spAutoFit/>
          </a:bodyPr>
          <a:lstStyle/>
          <a:p>
            <a:r>
              <a:rPr kumimoji="1" lang="en-US" altLang="ja-JP" sz="1400" i="1" dirty="0">
                <a:latin typeface="+mj-lt"/>
              </a:rPr>
              <a:t>New identified frequency band</a:t>
            </a:r>
            <a:endParaRPr kumimoji="1" lang="ja-JP" altLang="en-US" sz="1400" i="1" dirty="0">
              <a:latin typeface="+mj-lt"/>
            </a:endParaRPr>
          </a:p>
        </p:txBody>
      </p:sp>
      <p:sp>
        <p:nvSpPr>
          <p:cNvPr id="21" name="テキスト ボックス 20">
            <a:extLst>
              <a:ext uri="{FF2B5EF4-FFF2-40B4-BE49-F238E27FC236}">
                <a16:creationId xmlns:a16="http://schemas.microsoft.com/office/drawing/2014/main" id="{B9E29711-4379-4E0D-BC1B-266726DFE4F9}"/>
              </a:ext>
            </a:extLst>
          </p:cNvPr>
          <p:cNvSpPr txBox="1"/>
          <p:nvPr/>
        </p:nvSpPr>
        <p:spPr>
          <a:xfrm>
            <a:off x="492948" y="4994012"/>
            <a:ext cx="8543547" cy="523220"/>
          </a:xfrm>
          <a:prstGeom prst="rect">
            <a:avLst/>
          </a:prstGeom>
          <a:noFill/>
        </p:spPr>
        <p:txBody>
          <a:bodyPr wrap="square" rtlCol="0">
            <a:spAutoFit/>
          </a:bodyPr>
          <a:lstStyle/>
          <a:p>
            <a:pPr algn="l"/>
            <a:r>
              <a:rPr kumimoji="1" lang="en-US" altLang="ja-JP" sz="1400" i="1" dirty="0">
                <a:latin typeface="Times New Roman" panose="02020603050405020304" pitchFamily="18" charset="0"/>
                <a:cs typeface="Times New Roman" panose="02020603050405020304" pitchFamily="18" charset="0"/>
              </a:rPr>
              <a:t>The use of the above-mentioned frequency bands by land mobile and fixed service applications does not preclude use by, and does not establish priority over, any other applications of radio services in the range of 275-450 GHz.</a:t>
            </a:r>
          </a:p>
        </p:txBody>
      </p:sp>
    </p:spTree>
    <p:extLst>
      <p:ext uri="{BB962C8B-B14F-4D97-AF65-F5344CB8AC3E}">
        <p14:creationId xmlns:p14="http://schemas.microsoft.com/office/powerpoint/2010/main" val="389607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4</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275-296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96623"/>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275-296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29" name="表 28">
            <a:extLst>
              <a:ext uri="{FF2B5EF4-FFF2-40B4-BE49-F238E27FC236}">
                <a16:creationId xmlns:a16="http://schemas.microsoft.com/office/drawing/2014/main" id="{8C97BC07-ECEB-47DB-8949-964913331D81}"/>
              </a:ext>
            </a:extLst>
          </p:cNvPr>
          <p:cNvGraphicFramePr>
            <a:graphicFrameLocks noGrp="1"/>
          </p:cNvGraphicFramePr>
          <p:nvPr>
            <p:extLst>
              <p:ext uri="{D42A27DB-BD31-4B8C-83A1-F6EECF244321}">
                <p14:modId xmlns:p14="http://schemas.microsoft.com/office/powerpoint/2010/main" val="3796542132"/>
              </p:ext>
            </p:extLst>
          </p:nvPr>
        </p:nvGraphicFramePr>
        <p:xfrm>
          <a:off x="598389" y="3130440"/>
          <a:ext cx="8064896" cy="2047240"/>
        </p:xfrm>
        <a:graphic>
          <a:graphicData uri="http://schemas.openxmlformats.org/drawingml/2006/table">
            <a:tbl>
              <a:tblPr firstRow="1" bandRow="1">
                <a:tableStyleId>{2A488322-F2BA-4B5B-9748-0D474271808F}</a:tableStyleId>
              </a:tblPr>
              <a:tblGrid>
                <a:gridCol w="2365470">
                  <a:extLst>
                    <a:ext uri="{9D8B030D-6E8A-4147-A177-3AD203B41FA5}">
                      <a16:colId xmlns:a16="http://schemas.microsoft.com/office/drawing/2014/main" val="20000"/>
                    </a:ext>
                  </a:extLst>
                </a:gridCol>
                <a:gridCol w="5699426">
                  <a:extLst>
                    <a:ext uri="{9D8B030D-6E8A-4147-A177-3AD203B41FA5}">
                      <a16:colId xmlns:a16="http://schemas.microsoft.com/office/drawing/2014/main" val="20001"/>
                    </a:ext>
                  </a:extLst>
                </a:gridCol>
              </a:tblGrid>
              <a:tr h="370840">
                <a:tc gridSpan="2">
                  <a:txBody>
                    <a:bodyPr/>
                    <a:lstStyle/>
                    <a:p>
                      <a:pPr algn="ctr"/>
                      <a:r>
                        <a:rPr kumimoji="1" lang="en-US" altLang="ja-JP" sz="1400" dirty="0">
                          <a:latin typeface="+mj-lt"/>
                          <a:ea typeface="+mj-ea"/>
                        </a:rPr>
                        <a:t>Allocation to services</a:t>
                      </a:r>
                      <a:endParaRPr kumimoji="1" lang="ja-JP" altLang="en-US" sz="1400" dirty="0">
                        <a:latin typeface="+mj-lt"/>
                        <a:ea typeface="+mj-ea"/>
                      </a:endParaRPr>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sz="1400" dirty="0">
                          <a:latin typeface="+mj-lt"/>
                        </a:rPr>
                        <a:t>275-286</a:t>
                      </a:r>
                      <a:r>
                        <a:rPr kumimoji="1" lang="ja-JP" altLang="en-US" sz="1400" baseline="0" dirty="0">
                          <a:latin typeface="+mj-lt"/>
                        </a:rPr>
                        <a:t> </a:t>
                      </a:r>
                      <a:r>
                        <a:rPr kumimoji="1" lang="en-US" altLang="ja-JP" sz="1400" baseline="0" dirty="0">
                          <a:latin typeface="+mj-lt"/>
                        </a:rPr>
                        <a:t>GHz</a:t>
                      </a:r>
                      <a:endParaRPr kumimoji="1" lang="ja-JP" altLang="en-US" sz="1400" dirty="0">
                        <a:latin typeface="+mj-lt"/>
                        <a:ea typeface="+mj-ea"/>
                      </a:endParaRPr>
                    </a:p>
                  </a:txBody>
                  <a:tcPr/>
                </a:tc>
                <a:tc>
                  <a:txBody>
                    <a:bodyPr/>
                    <a:lstStyle/>
                    <a:p>
                      <a:r>
                        <a:rPr kumimoji="1" lang="en-US" altLang="ja-JP" sz="1400" dirty="0">
                          <a:latin typeface="+mj-lt"/>
                        </a:rPr>
                        <a:t>EARTH EXPLORATION-SATELLITE (passive)</a:t>
                      </a:r>
                    </a:p>
                    <a:p>
                      <a:r>
                        <a:rPr kumimoji="1" lang="en-US" altLang="ja-JP" sz="1400" dirty="0">
                          <a:latin typeface="+mj-lt"/>
                        </a:rPr>
                        <a:t>FIXED</a:t>
                      </a:r>
                    </a:p>
                    <a:p>
                      <a:r>
                        <a:rPr kumimoji="1" lang="en-US" altLang="ja-JP" sz="1400" dirty="0">
                          <a:latin typeface="+mj-lt"/>
                        </a:rPr>
                        <a:t>MOBILE</a:t>
                      </a:r>
                    </a:p>
                    <a:p>
                      <a:r>
                        <a:rPr kumimoji="1" lang="en-US" altLang="ja-JP" sz="1400" dirty="0">
                          <a:latin typeface="+mj-lt"/>
                        </a:rPr>
                        <a:t>RADIO ASTRONOMY</a:t>
                      </a:r>
                    </a:p>
                  </a:txBody>
                  <a:tcPr/>
                </a:tc>
                <a:extLst>
                  <a:ext uri="{0D108BD9-81ED-4DB2-BD59-A6C34878D82A}">
                    <a16:rowId xmlns:a16="http://schemas.microsoft.com/office/drawing/2014/main" val="10001"/>
                  </a:ext>
                </a:extLst>
              </a:tr>
              <a:tr h="370840">
                <a:tc>
                  <a:txBody>
                    <a:bodyPr/>
                    <a:lstStyle/>
                    <a:p>
                      <a:r>
                        <a:rPr kumimoji="1" lang="en-US" altLang="ja-JP" sz="1400" dirty="0">
                          <a:latin typeface="+mj-lt"/>
                        </a:rPr>
                        <a:t>286-296 GHz</a:t>
                      </a:r>
                      <a:endParaRPr kumimoji="1" lang="ja-JP" altLang="en-US" sz="1400" dirty="0">
                        <a:latin typeface="+mj-lt"/>
                      </a:endParaRPr>
                    </a:p>
                  </a:txBody>
                  <a:tcPr/>
                </a:tc>
                <a:tc>
                  <a:txBody>
                    <a:bodyPr/>
                    <a:lstStyle/>
                    <a:p>
                      <a:r>
                        <a:rPr kumimoji="1" lang="en-US" altLang="ja-JP" sz="1400" dirty="0">
                          <a:latin typeface="+mj-lt"/>
                        </a:rPr>
                        <a:t>FIXED</a:t>
                      </a:r>
                    </a:p>
                    <a:p>
                      <a:r>
                        <a:rPr kumimoji="1" lang="en-US" altLang="ja-JP" sz="1400" b="0" dirty="0">
                          <a:latin typeface="+mj-lt"/>
                        </a:rPr>
                        <a:t>MOBILE</a:t>
                      </a:r>
                    </a:p>
                    <a:p>
                      <a:r>
                        <a:rPr kumimoji="1" lang="en-US" altLang="ja-JP" sz="1400" dirty="0">
                          <a:latin typeface="+mj-lt"/>
                        </a:rPr>
                        <a:t>RADIO ASTRONOMY</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1739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5</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306-313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96623"/>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306-313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29" name="表 28">
            <a:extLst>
              <a:ext uri="{FF2B5EF4-FFF2-40B4-BE49-F238E27FC236}">
                <a16:creationId xmlns:a16="http://schemas.microsoft.com/office/drawing/2014/main" id="{8C97BC07-ECEB-47DB-8949-964913331D81}"/>
              </a:ext>
            </a:extLst>
          </p:cNvPr>
          <p:cNvGraphicFramePr>
            <a:graphicFrameLocks noGrp="1"/>
          </p:cNvGraphicFramePr>
          <p:nvPr>
            <p:extLst>
              <p:ext uri="{D42A27DB-BD31-4B8C-83A1-F6EECF244321}">
                <p14:modId xmlns:p14="http://schemas.microsoft.com/office/powerpoint/2010/main" val="2991704467"/>
              </p:ext>
            </p:extLst>
          </p:nvPr>
        </p:nvGraphicFramePr>
        <p:xfrm>
          <a:off x="598389" y="3130440"/>
          <a:ext cx="8064896" cy="1102360"/>
        </p:xfrm>
        <a:graphic>
          <a:graphicData uri="http://schemas.openxmlformats.org/drawingml/2006/table">
            <a:tbl>
              <a:tblPr firstRow="1" bandRow="1">
                <a:tableStyleId>{2A488322-F2BA-4B5B-9748-0D474271808F}</a:tableStyleId>
              </a:tblPr>
              <a:tblGrid>
                <a:gridCol w="2365470">
                  <a:extLst>
                    <a:ext uri="{9D8B030D-6E8A-4147-A177-3AD203B41FA5}">
                      <a16:colId xmlns:a16="http://schemas.microsoft.com/office/drawing/2014/main" val="20000"/>
                    </a:ext>
                  </a:extLst>
                </a:gridCol>
                <a:gridCol w="5699426">
                  <a:extLst>
                    <a:ext uri="{9D8B030D-6E8A-4147-A177-3AD203B41FA5}">
                      <a16:colId xmlns:a16="http://schemas.microsoft.com/office/drawing/2014/main" val="20001"/>
                    </a:ext>
                  </a:extLst>
                </a:gridCol>
              </a:tblGrid>
              <a:tr h="370840">
                <a:tc gridSpan="2">
                  <a:txBody>
                    <a:bodyPr/>
                    <a:lstStyle/>
                    <a:p>
                      <a:pPr algn="ctr"/>
                      <a:r>
                        <a:rPr kumimoji="1" lang="en-US" altLang="ja-JP" sz="1400" dirty="0">
                          <a:latin typeface="+mj-lt"/>
                          <a:ea typeface="+mj-ea"/>
                        </a:rPr>
                        <a:t>Allocation to services</a:t>
                      </a:r>
                      <a:endParaRPr kumimoji="1" lang="ja-JP" altLang="en-US" sz="1400" dirty="0">
                        <a:latin typeface="+mj-lt"/>
                        <a:ea typeface="+mj-ea"/>
                      </a:endParaRPr>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sz="1400" dirty="0">
                          <a:latin typeface="+mj-lt"/>
                        </a:rPr>
                        <a:t>306-313</a:t>
                      </a:r>
                      <a:r>
                        <a:rPr kumimoji="1" lang="ja-JP" altLang="en-US" sz="1400" baseline="0" dirty="0">
                          <a:latin typeface="+mj-lt"/>
                        </a:rPr>
                        <a:t> </a:t>
                      </a:r>
                      <a:r>
                        <a:rPr kumimoji="1" lang="en-US" altLang="ja-JP" sz="1400" baseline="0" dirty="0">
                          <a:latin typeface="+mj-lt"/>
                        </a:rPr>
                        <a:t>GHz</a:t>
                      </a:r>
                      <a:endParaRPr kumimoji="1" lang="ja-JP" altLang="en-US" sz="1400" dirty="0">
                        <a:latin typeface="+mj-lt"/>
                        <a:ea typeface="+mj-ea"/>
                      </a:endParaRPr>
                    </a:p>
                  </a:txBody>
                  <a:tcPr/>
                </a:tc>
                <a:tc>
                  <a:txBody>
                    <a:bodyPr/>
                    <a:lstStyle/>
                    <a:p>
                      <a:r>
                        <a:rPr kumimoji="1" lang="en-US" altLang="ja-JP" sz="1400" dirty="0">
                          <a:latin typeface="+mj-lt"/>
                        </a:rPr>
                        <a:t>FIXED</a:t>
                      </a:r>
                    </a:p>
                    <a:p>
                      <a:r>
                        <a:rPr kumimoji="1" lang="en-US" altLang="ja-JP" sz="1400" dirty="0">
                          <a:latin typeface="+mj-lt"/>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62213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6</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318-333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00808"/>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318-333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10" name="表 2">
            <a:extLst>
              <a:ext uri="{FF2B5EF4-FFF2-40B4-BE49-F238E27FC236}">
                <a16:creationId xmlns:a16="http://schemas.microsoft.com/office/drawing/2014/main" id="{D67E8391-624A-474F-91C7-A2F12F3C7066}"/>
              </a:ext>
            </a:extLst>
          </p:cNvPr>
          <p:cNvGraphicFramePr>
            <a:graphicFrameLocks noGrp="1"/>
          </p:cNvGraphicFramePr>
          <p:nvPr>
            <p:extLst>
              <p:ext uri="{D42A27DB-BD31-4B8C-83A1-F6EECF244321}">
                <p14:modId xmlns:p14="http://schemas.microsoft.com/office/powerpoint/2010/main" val="3267605197"/>
              </p:ext>
            </p:extLst>
          </p:nvPr>
        </p:nvGraphicFramePr>
        <p:xfrm>
          <a:off x="612972" y="2901137"/>
          <a:ext cx="7666026" cy="299212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318-323</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323-327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327-333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bl>
          </a:graphicData>
        </a:graphic>
      </p:graphicFrame>
    </p:spTree>
    <p:extLst>
      <p:ext uri="{BB962C8B-B14F-4D97-AF65-F5344CB8AC3E}">
        <p14:creationId xmlns:p14="http://schemas.microsoft.com/office/powerpoint/2010/main" val="397266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7</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(1)</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628800"/>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of the frequency band 356-450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552048161"/>
              </p:ext>
            </p:extLst>
          </p:nvPr>
        </p:nvGraphicFramePr>
        <p:xfrm>
          <a:off x="722398" y="2636912"/>
          <a:ext cx="7666026" cy="204724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r>
                        <a:rPr kumimoji="1" lang="en-US" altLang="ja-JP" sz="1400" dirty="0">
                          <a:latin typeface="+mj-lt"/>
                        </a:rPr>
                        <a:t>356-361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361-365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bl>
          </a:graphicData>
        </a:graphic>
      </p:graphicFrame>
    </p:spTree>
    <p:extLst>
      <p:ext uri="{BB962C8B-B14F-4D97-AF65-F5344CB8AC3E}">
        <p14:creationId xmlns:p14="http://schemas.microsoft.com/office/powerpoint/2010/main" val="101570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8</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(2)</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3338746694"/>
              </p:ext>
            </p:extLst>
          </p:nvPr>
        </p:nvGraphicFramePr>
        <p:xfrm>
          <a:off x="682083" y="1681027"/>
          <a:ext cx="7666026" cy="445516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365-369</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369-371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371-388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388-392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392-397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104376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9</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(3)</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June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423471105"/>
              </p:ext>
            </p:extLst>
          </p:nvPr>
        </p:nvGraphicFramePr>
        <p:xfrm>
          <a:off x="664036" y="1720837"/>
          <a:ext cx="7666026" cy="466852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397-399</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399-409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409-411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411-416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416-424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313155897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8309</TotalTime>
  <Words>1199</Words>
  <Application>Microsoft Office PowerPoint</Application>
  <PresentationFormat>画面に合わせる (4:3)</PresentationFormat>
  <Paragraphs>233</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Arial</vt:lpstr>
      <vt:lpstr>Helvetica</vt:lpstr>
      <vt:lpstr>Times New Roman</vt:lpstr>
      <vt:lpstr>Wingdings</vt:lpstr>
      <vt:lpstr>IEEE-P802_15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Ogawa Hiroyo</cp:lastModifiedBy>
  <cp:revision>612</cp:revision>
  <cp:lastPrinted>2014-10-01T05:45:06Z</cp:lastPrinted>
  <dcterms:created xsi:type="dcterms:W3CDTF">2002-05-15T02:14:01Z</dcterms:created>
  <dcterms:modified xsi:type="dcterms:W3CDTF">2020-07-07T08:27:15Z</dcterms:modified>
</cp:coreProperties>
</file>