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3" r:id="rId2"/>
    <p:sldId id="264" r:id="rId3"/>
    <p:sldId id="282" r:id="rId4"/>
    <p:sldId id="274" r:id="rId5"/>
    <p:sldId id="275" r:id="rId6"/>
    <p:sldId id="276" r:id="rId7"/>
    <p:sldId id="277" r:id="rId8"/>
    <p:sldId id="281" r:id="rId9"/>
    <p:sldId id="283" r:id="rId10"/>
    <p:sldId id="286" r:id="rId11"/>
    <p:sldId id="284" r:id="rId12"/>
    <p:sldId id="288" r:id="rId13"/>
    <p:sldId id="278" r:id="rId14"/>
    <p:sldId id="287" r:id="rId15"/>
    <p:sldId id="279" r:id="rId16"/>
    <p:sldId id="266"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22264" y="68626"/>
            <a:ext cx="7490097" cy="898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6" name="コンテンツ プレースホルダ 2"/>
          <p:cNvSpPr>
            <a:spLocks noGrp="1"/>
          </p:cNvSpPr>
          <p:nvPr>
            <p:ph idx="1" hasCustomPrompt="1"/>
          </p:nvPr>
        </p:nvSpPr>
        <p:spPr>
          <a:xfrm>
            <a:off x="322263" y="1195200"/>
            <a:ext cx="8382000" cy="1273693"/>
          </a:xfrm>
          <a:prstGeom prst="rect">
            <a:avLst/>
          </a:prstGeom>
        </p:spPr>
        <p:txBody>
          <a:bodyPr/>
          <a:lstStyle/>
          <a:p>
            <a:pPr lvl="0"/>
            <a:r>
              <a:rPr lang="ja-JP" altLang="en-US" dirty="0"/>
              <a:t>マスタ テキストの書式設定</a:t>
            </a:r>
          </a:p>
        </p:txBody>
      </p:sp>
    </p:spTree>
    <p:extLst>
      <p:ext uri="{BB962C8B-B14F-4D97-AF65-F5344CB8AC3E}">
        <p14:creationId xmlns:p14="http://schemas.microsoft.com/office/powerpoint/2010/main" val="14585391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&lt;July,2020&gt;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15-20-0164-01-0jre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JRE July 3</a:t>
            </a:r>
            <a:r>
              <a:rPr lang="en-US" altLang="ja-JP" sz="1600" b="1" baseline="30000" dirty="0" smtClean="0">
                <a:ea typeface="ＭＳ Ｐゴシック" charset="-128"/>
              </a:rPr>
              <a:t>rd</a:t>
            </a:r>
            <a:r>
              <a:rPr lang="en-US" altLang="ja-JP" sz="1600" b="1" dirty="0" smtClean="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[3rd </a:t>
            </a:r>
            <a:r>
              <a:rPr lang="en-US" altLang="ja-JP" sz="1600" b="1" dirty="0" smtClean="0">
                <a:ea typeface="ＭＳ Ｐゴシック" charset="-128"/>
              </a:rPr>
              <a:t>July,2020]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opening information and meeting agenda for the IG </a:t>
            </a:r>
            <a:r>
              <a:rPr lang="en-US" altLang="ja-JP" sz="1600" b="1" dirty="0" smtClean="0">
                <a:ea typeface="ＭＳ Ｐゴシック" charset="-128"/>
              </a:rPr>
              <a:t>JRE Teleconference on 3rd July,2020]</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Presentation slides of </a:t>
            </a:r>
            <a:r>
              <a:rPr lang="en-US" altLang="ja-JP" dirty="0"/>
              <a:t>the group</a:t>
            </a:r>
            <a:r>
              <a:rPr lang="en-GB" altLang="ja-JP" dirty="0"/>
              <a:t> (IG JRE) is available  at </a:t>
            </a:r>
            <a:r>
              <a:rPr lang="en-GB" altLang="ja-JP" dirty="0" smtClean="0">
                <a:hlinkClick r:id="rId2"/>
              </a:rPr>
              <a:t>https</a:t>
            </a:r>
            <a:r>
              <a:rPr lang="en-GB" altLang="ja-JP" dirty="0">
                <a:hlinkClick r:id="rId2"/>
              </a:rPr>
              <a:t>://mentor.ieee.org/802.15/documents</a:t>
            </a:r>
            <a:endParaRPr lang="en-GB"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755198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3" name="コンテンツ プレースホルダー 2"/>
          <p:cNvSpPr>
            <a:spLocks noGrp="1"/>
          </p:cNvSpPr>
          <p:nvPr>
            <p:ph idx="1"/>
          </p:nvPr>
        </p:nvSpPr>
        <p:spPr>
          <a:xfrm>
            <a:off x="323528" y="1981200"/>
            <a:ext cx="8712968" cy="4114800"/>
          </a:xfrm>
        </p:spPr>
        <p:txBody>
          <a:bodyPr/>
          <a:lstStyle/>
          <a:p>
            <a:endParaRPr lang="en-US" altLang="ja-JP" sz="2400" b="1" dirty="0"/>
          </a:p>
          <a:p>
            <a:r>
              <a:rPr lang="en-US" altLang="ja-JP" sz="2400" b="1" dirty="0" smtClean="0"/>
              <a:t>IG </a:t>
            </a:r>
            <a:r>
              <a:rPr lang="en-US" altLang="ja-JP" sz="2400" b="1" dirty="0"/>
              <a:t>JRE votes to approve PAR and CSD and agrees to take to the WG for approval.</a:t>
            </a:r>
          </a:p>
          <a:p>
            <a:pPr marL="0" indent="0">
              <a:buNone/>
            </a:pPr>
            <a:endParaRPr kumimoji="1" lang="en-US" altLang="ja-JP" sz="2400" b="1" dirty="0" smtClean="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3569724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2264" y="441813"/>
            <a:ext cx="7490097" cy="898955"/>
          </a:xfrm>
        </p:spPr>
        <p:txBody>
          <a:bodyPr/>
          <a:lstStyle/>
          <a:p>
            <a:r>
              <a:rPr kumimoji="1" lang="en-US" altLang="ja-JP" sz="2400" dirty="0" smtClean="0"/>
              <a:t>Schedule for IG JRE (Japanese Rate Extension)</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3879104162"/>
              </p:ext>
            </p:extLst>
          </p:nvPr>
        </p:nvGraphicFramePr>
        <p:xfrm>
          <a:off x="1043608" y="1196752"/>
          <a:ext cx="6840764" cy="5235929"/>
        </p:xfrm>
        <a:graphic>
          <a:graphicData uri="http://schemas.openxmlformats.org/drawingml/2006/table">
            <a:tbl>
              <a:tblPr firstRow="1" bandRow="1">
                <a:tableStyleId>{5940675A-B579-460E-94D1-54222C63F5DA}</a:tableStyleId>
              </a:tblPr>
              <a:tblGrid>
                <a:gridCol w="977252"/>
                <a:gridCol w="977252"/>
                <a:gridCol w="977252"/>
                <a:gridCol w="977252"/>
                <a:gridCol w="977252"/>
                <a:gridCol w="977252"/>
                <a:gridCol w="977252"/>
              </a:tblGrid>
              <a:tr h="646019">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21</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22</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23</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24</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25</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26</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27</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50125">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403105">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28</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29</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30</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00FF"/>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a:t>
                      </a:r>
                      <a:endParaRPr kumimoji="1" lang="ja-JP" altLang="en-US" sz="1600"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2</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4</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4807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00FF"/>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05</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06</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07</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08</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09</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10</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11</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37944">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12</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14</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15</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16</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17</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18</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53505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200" b="1" dirty="0" smtClean="0">
                          <a:latin typeface="Meiryo UI" panose="020B0604030504040204" pitchFamily="50" charset="-128"/>
                          <a:ea typeface="Meiryo UI" panose="020B0604030504040204" pitchFamily="50" charset="-128"/>
                        </a:rPr>
                        <a:t>Opening plenary</a:t>
                      </a:r>
                    </a:p>
                  </a:txBody>
                  <a:tcPr marT="60960" marB="60960">
                    <a:solidFill>
                      <a:srgbClr val="00FF00"/>
                    </a:solidFill>
                  </a:tcPr>
                </a:tc>
                <a:tc>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200" b="1" dirty="0" err="1" smtClean="0">
                          <a:latin typeface="Meiryo UI" panose="020B0604030504040204" pitchFamily="50" charset="-128"/>
                          <a:ea typeface="Meiryo UI" panose="020B0604030504040204" pitchFamily="50" charset="-128"/>
                        </a:rPr>
                        <a:t>Midweekplenary</a:t>
                      </a:r>
                      <a:endParaRPr kumimoji="1" lang="en-US" altLang="ja-JP" sz="1200" b="1" dirty="0" smtClean="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latin typeface="Meiryo UI" panose="020B0604030504040204" pitchFamily="50" charset="-128"/>
                          <a:ea typeface="Meiryo UI" panose="020B0604030504040204" pitchFamily="50" charset="-128"/>
                        </a:rPr>
                        <a:t>Closing plenary</a:t>
                      </a:r>
                      <a:endParaRPr kumimoji="1" lang="ja-JP" altLang="en-US" sz="1200" b="1" dirty="0" smtClean="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19</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20</a:t>
                      </a:r>
                      <a:endParaRPr kumimoji="1" lang="ja-JP" altLang="en-US" sz="1600"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21</a:t>
                      </a:r>
                      <a:endParaRPr kumimoji="1" lang="ja-JP" altLang="en-US" sz="1600"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22</a:t>
                      </a:r>
                      <a:endParaRPr kumimoji="1" lang="ja-JP" altLang="en-US" sz="1600"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23</a:t>
                      </a:r>
                      <a:endParaRPr kumimoji="1" lang="ja-JP" altLang="en-US" sz="1600"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24</a:t>
                      </a:r>
                      <a:endParaRPr kumimoji="1" lang="ja-JP" altLang="en-US" sz="1600"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25</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53505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dirty="0" smtClean="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dirty="0" smtClean="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bl>
          </a:graphicData>
        </a:graphic>
      </p:graphicFrame>
      <p:cxnSp>
        <p:nvCxnSpPr>
          <p:cNvPr id="27" name="直線矢印コネクタ 26"/>
          <p:cNvCxnSpPr/>
          <p:nvPr/>
        </p:nvCxnSpPr>
        <p:spPr bwMode="auto">
          <a:xfrm>
            <a:off x="2051720" y="5445224"/>
            <a:ext cx="4824536"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a:off x="1043608" y="2265839"/>
            <a:ext cx="682275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p:cNvSpPr txBox="1"/>
          <p:nvPr/>
        </p:nvSpPr>
        <p:spPr>
          <a:xfrm>
            <a:off x="2411760" y="1988840"/>
            <a:ext cx="3672408" cy="276999"/>
          </a:xfrm>
          <a:prstGeom prst="rect">
            <a:avLst/>
          </a:prstGeom>
          <a:noFill/>
        </p:spPr>
        <p:txBody>
          <a:bodyPr wrap="square" rtlCol="0">
            <a:spAutoFit/>
          </a:bodyPr>
          <a:lstStyle/>
          <a:p>
            <a:pPr algn="ctr"/>
            <a:r>
              <a:rPr kumimoji="1" lang="en-US" altLang="ja-JP" b="1" dirty="0" smtClean="0">
                <a:solidFill>
                  <a:schemeClr val="accent2"/>
                </a:solidFill>
                <a:latin typeface="Meiryo UI" panose="020B0604030504040204" pitchFamily="50" charset="-128"/>
                <a:ea typeface="Meiryo UI" panose="020B0604030504040204" pitchFamily="50" charset="-128"/>
              </a:rPr>
              <a:t>Call for comments of PAR/CSD</a:t>
            </a:r>
            <a:endParaRPr kumimoji="1" lang="ja-JP" altLang="en-US" b="1" dirty="0">
              <a:solidFill>
                <a:schemeClr val="accent2"/>
              </a:solidFill>
              <a:latin typeface="Meiryo UI" panose="020B0604030504040204" pitchFamily="50" charset="-128"/>
              <a:ea typeface="Meiryo UI" panose="020B0604030504040204" pitchFamily="50" charset="-128"/>
            </a:endParaRPr>
          </a:p>
        </p:txBody>
      </p:sp>
      <p:cxnSp>
        <p:nvCxnSpPr>
          <p:cNvPr id="34" name="直線矢印コネクタ 33"/>
          <p:cNvCxnSpPr/>
          <p:nvPr/>
        </p:nvCxnSpPr>
        <p:spPr bwMode="auto">
          <a:xfrm>
            <a:off x="1115616" y="3284984"/>
            <a:ext cx="1872208"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4837152" y="2952319"/>
            <a:ext cx="2088232" cy="430887"/>
          </a:xfrm>
          <a:prstGeom prst="rect">
            <a:avLst/>
          </a:prstGeom>
          <a:noFill/>
        </p:spPr>
        <p:txBody>
          <a:bodyPr wrap="square" rtlCol="0">
            <a:spAutoFit/>
          </a:bodyPr>
          <a:lstStyle/>
          <a:p>
            <a:pPr algn="ctr"/>
            <a:r>
              <a:rPr kumimoji="1" lang="en-US" altLang="ja-JP" sz="1100" b="1" dirty="0" smtClean="0">
                <a:solidFill>
                  <a:schemeClr val="accent2"/>
                </a:solidFill>
                <a:latin typeface="Meiryo UI" panose="020B0604030504040204" pitchFamily="50" charset="-128"/>
                <a:ea typeface="Meiryo UI" panose="020B0604030504040204" pitchFamily="50" charset="-128"/>
              </a:rPr>
              <a:t>JRE Meeting</a:t>
            </a:r>
          </a:p>
          <a:p>
            <a:pPr algn="ctr"/>
            <a:r>
              <a:rPr kumimoji="1" lang="en-US" altLang="ja-JP" sz="1100" b="1" dirty="0" smtClean="0">
                <a:solidFill>
                  <a:schemeClr val="accent2"/>
                </a:solidFill>
                <a:latin typeface="Meiryo UI" panose="020B0604030504040204" pitchFamily="50" charset="-128"/>
                <a:ea typeface="Meiryo UI" panose="020B0604030504040204" pitchFamily="50" charset="-128"/>
              </a:rPr>
              <a:t>(Today)</a:t>
            </a:r>
            <a:endParaRPr kumimoji="1" lang="ja-JP" altLang="en-US" sz="1100" b="1" dirty="0">
              <a:solidFill>
                <a:schemeClr val="accent2"/>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411760" y="2867811"/>
            <a:ext cx="2088232" cy="646331"/>
          </a:xfrm>
          <a:prstGeom prst="rect">
            <a:avLst/>
          </a:prstGeom>
          <a:noFill/>
        </p:spPr>
        <p:txBody>
          <a:bodyPr wrap="square" rtlCol="0">
            <a:spAutoFit/>
          </a:bodyPr>
          <a:lstStyle/>
          <a:p>
            <a:pPr algn="ctr"/>
            <a:r>
              <a:rPr kumimoji="1" lang="en-US" altLang="ja-JP" b="1" dirty="0" smtClean="0">
                <a:solidFill>
                  <a:schemeClr val="bg1"/>
                </a:solidFill>
                <a:latin typeface="Meiryo UI" panose="020B0604030504040204" pitchFamily="50" charset="-128"/>
                <a:ea typeface="Meiryo UI" panose="020B0604030504040204" pitchFamily="50" charset="-128"/>
              </a:rPr>
              <a:t>Dead line</a:t>
            </a:r>
          </a:p>
          <a:p>
            <a:pPr algn="ctr"/>
            <a:r>
              <a:rPr kumimoji="1" lang="en-US" altLang="ja-JP" b="1" dirty="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of Call for </a:t>
            </a:r>
          </a:p>
          <a:p>
            <a:pPr algn="ctr"/>
            <a:r>
              <a:rPr kumimoji="1" lang="en-US" altLang="ja-JP" b="1" dirty="0" smtClean="0">
                <a:solidFill>
                  <a:schemeClr val="bg1"/>
                </a:solidFill>
                <a:latin typeface="Meiryo UI" panose="020B0604030504040204" pitchFamily="50" charset="-128"/>
                <a:ea typeface="Meiryo UI" panose="020B0604030504040204" pitchFamily="50" charset="-128"/>
              </a:rPr>
              <a:t>Comments</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4" name="スライド番号プレースホルダー 5"/>
          <p:cNvSpPr txBox="1">
            <a:spLocks/>
          </p:cNvSpPr>
          <p:nvPr/>
        </p:nvSpPr>
        <p:spPr>
          <a:xfrm>
            <a:off x="3959932" y="6475412"/>
            <a:ext cx="1116124"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latin typeface="+mn-lt"/>
              </a:rPr>
              <a:t>Slide </a:t>
            </a:r>
            <a:fld id="{A6DDE607-0C69-4706-A6D7-4AC89CFAEDDB}" type="slidenum">
              <a:rPr lang="en-US" altLang="ja-JP" smtClean="0">
                <a:latin typeface="+mn-lt"/>
              </a:rPr>
              <a:pPr/>
              <a:t>12</a:t>
            </a:fld>
            <a:endParaRPr lang="en-US" altLang="ja-JP" dirty="0">
              <a:latin typeface="+mn-lt"/>
            </a:endParaRPr>
          </a:p>
        </p:txBody>
      </p:sp>
    </p:spTree>
    <p:extLst>
      <p:ext uri="{BB962C8B-B14F-4D97-AF65-F5344CB8AC3E}">
        <p14:creationId xmlns:p14="http://schemas.microsoft.com/office/powerpoint/2010/main" val="1321658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9144000" cy="1066800"/>
          </a:xfrm>
        </p:spPr>
        <p:txBody>
          <a:bodyPr/>
          <a:lstStyle/>
          <a:p>
            <a:r>
              <a:rPr kumimoji="1" lang="en-US" altLang="ja-JP" sz="3200" dirty="0" smtClean="0"/>
              <a:t>IG JRE proposed teleconference in July plenary</a:t>
            </a:r>
            <a:endParaRPr kumimoji="1" lang="ja-JP" altLang="en-US" sz="3200"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13</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3317746016"/>
              </p:ext>
            </p:extLst>
          </p:nvPr>
        </p:nvGraphicFramePr>
        <p:xfrm>
          <a:off x="395536" y="2060848"/>
          <a:ext cx="8280920" cy="2225040"/>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432048">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Wednesday</a:t>
                      </a:r>
                    </a:p>
                    <a:p>
                      <a:r>
                        <a:rPr kumimoji="1" lang="en-US" altLang="ja-JP" sz="1600" dirty="0" smtClean="0">
                          <a:latin typeface="+mn-ea"/>
                          <a:ea typeface="+mn-ea"/>
                        </a:rPr>
                        <a:t>July 15</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21:00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Wednesday</a:t>
                      </a:r>
                    </a:p>
                    <a:p>
                      <a:r>
                        <a:rPr kumimoji="1" lang="en-US" altLang="ja-JP" sz="1600" dirty="0" smtClean="0">
                          <a:latin typeface="+mn-ea"/>
                          <a:ea typeface="+mn-ea"/>
                        </a:rPr>
                        <a:t>July 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13:00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8:00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15</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5:00</a:t>
                      </a:r>
                    </a:p>
                  </a:txBody>
                  <a:tcPr/>
                </a:tc>
              </a:tr>
              <a:tr h="0">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21:00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13:00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8:00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16</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5:00</a:t>
                      </a:r>
                    </a:p>
                  </a:txBody>
                  <a:tcPr/>
                </a:tc>
              </a:tr>
            </a:tbl>
          </a:graphicData>
        </a:graphic>
      </p:graphicFrame>
      <p:sp>
        <p:nvSpPr>
          <p:cNvPr id="10" name="テキスト ボックス 9"/>
          <p:cNvSpPr txBox="1"/>
          <p:nvPr/>
        </p:nvSpPr>
        <p:spPr>
          <a:xfrm>
            <a:off x="395536" y="1556792"/>
            <a:ext cx="8280920" cy="400110"/>
          </a:xfrm>
          <a:prstGeom prst="rect">
            <a:avLst/>
          </a:prstGeom>
          <a:noFill/>
        </p:spPr>
        <p:txBody>
          <a:bodyPr wrap="square" rtlCol="0">
            <a:spAutoFit/>
          </a:bodyPr>
          <a:lstStyle/>
          <a:p>
            <a:r>
              <a:rPr kumimoji="1" lang="en-US" altLang="ja-JP" sz="2000" dirty="0" smtClean="0">
                <a:latin typeface="+mn-lt"/>
              </a:rPr>
              <a:t>Could you tell us your preference from followings?</a:t>
            </a:r>
            <a:endParaRPr kumimoji="1" lang="ja-JP" altLang="en-US" sz="2000" dirty="0">
              <a:latin typeface="+mn-lt"/>
            </a:endParaRPr>
          </a:p>
        </p:txBody>
      </p:sp>
    </p:spTree>
    <p:extLst>
      <p:ext uri="{BB962C8B-B14F-4D97-AF65-F5344CB8AC3E}">
        <p14:creationId xmlns:p14="http://schemas.microsoft.com/office/powerpoint/2010/main" val="885018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9144000" cy="1066800"/>
          </a:xfrm>
        </p:spPr>
        <p:txBody>
          <a:bodyPr/>
          <a:lstStyle/>
          <a:p>
            <a:r>
              <a:rPr kumimoji="1" lang="en-US" altLang="ja-JP" sz="2800" dirty="0" smtClean="0"/>
              <a:t>IG JRE proposed teleconference in July plenary</a:t>
            </a:r>
            <a:br>
              <a:rPr kumimoji="1" lang="en-US" altLang="ja-JP" sz="2800" dirty="0" smtClean="0"/>
            </a:br>
            <a:r>
              <a:rPr lang="ja-JP" altLang="en-US" sz="2800" dirty="0"/>
              <a:t>（</a:t>
            </a:r>
            <a:r>
              <a:rPr lang="en-US" altLang="ja-JP" sz="2800" dirty="0"/>
              <a:t>US:EDT)</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14</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45583"/>
            <a:ext cx="8087444" cy="4881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bwMode="auto">
          <a:xfrm>
            <a:off x="3131840" y="2204864"/>
            <a:ext cx="1008112" cy="720080"/>
          </a:xfrm>
          <a:prstGeom prst="rect">
            <a:avLst/>
          </a:prstGeom>
          <a:noFill/>
          <a:ln w="38100" cap="flat" cmpd="sng" algn="ctr">
            <a:solidFill>
              <a:schemeClr val="accent6"/>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正方形/長方形 10"/>
          <p:cNvSpPr/>
          <p:nvPr/>
        </p:nvSpPr>
        <p:spPr bwMode="auto">
          <a:xfrm>
            <a:off x="4139952" y="2204864"/>
            <a:ext cx="1080120" cy="720080"/>
          </a:xfrm>
          <a:prstGeom prst="rect">
            <a:avLst/>
          </a:prstGeom>
          <a:noFill/>
          <a:ln w="38100" cap="flat" cmpd="sng" algn="ctr">
            <a:solidFill>
              <a:schemeClr val="accent6"/>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 name="星 5 6"/>
          <p:cNvSpPr/>
          <p:nvPr/>
        </p:nvSpPr>
        <p:spPr bwMode="auto">
          <a:xfrm>
            <a:off x="3131840" y="2564904"/>
            <a:ext cx="360040" cy="360040"/>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星 5 11"/>
          <p:cNvSpPr/>
          <p:nvPr/>
        </p:nvSpPr>
        <p:spPr bwMode="auto">
          <a:xfrm>
            <a:off x="4139952" y="2564904"/>
            <a:ext cx="360040" cy="360040"/>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59123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15</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16</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smtClean="0"/>
              <a:t>The </a:t>
            </a:r>
            <a:r>
              <a:rPr lang="en-GB" sz="1400" dirty="0"/>
              <a:t>IEEE802.15 meeting schedule can be found </a:t>
            </a:r>
            <a:r>
              <a:rPr lang="en-GB" sz="1400" dirty="0" smtClean="0"/>
              <a:t>at</a:t>
            </a:r>
            <a:br>
              <a:rPr lang="en-GB" sz="1400" dirty="0" smtClean="0"/>
            </a:br>
            <a:r>
              <a:rPr lang="en-GB" sz="1400" dirty="0">
                <a:hlinkClick r:id="rId2"/>
              </a:rPr>
              <a:t>http://</a:t>
            </a:r>
            <a:r>
              <a:rPr lang="en-GB" sz="1400" dirty="0" smtClean="0">
                <a:hlinkClick r:id="rId2"/>
              </a:rPr>
              <a:t>grouper.ieee.org/groups/802/15/calendar.html</a:t>
            </a:r>
            <a:endParaRPr lang="en-GB" sz="1400" dirty="0" smtClean="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r>
            <a:r>
              <a:rPr lang="en-GB" sz="1400" dirty="0" smtClean="0"/>
              <a:t>at  </a:t>
            </a:r>
            <a:r>
              <a:rPr lang="en-GB" sz="1400" dirty="0" smtClean="0">
                <a:hlinkClick r:id="rId3"/>
              </a:rPr>
              <a:t>http</a:t>
            </a:r>
            <a:r>
              <a:rPr lang="en-GB" sz="1400" dirty="0">
                <a:hlinkClick r:id="rId3"/>
              </a:rPr>
              <a:t>://</a:t>
            </a:r>
            <a:r>
              <a:rPr lang="en-GB" sz="1400" dirty="0" smtClean="0">
                <a:hlinkClick r:id="rId3"/>
              </a:rPr>
              <a:t>grouper.ieee.org/groups/802/15/pub/Download.html</a:t>
            </a:r>
            <a:r>
              <a:rPr lang="en-GB" sz="1400" dirty="0" smtClean="0"/>
              <a:t/>
            </a:r>
            <a:br>
              <a:rPr lang="en-GB" sz="1400" dirty="0" smtClean="0"/>
            </a:br>
            <a:endParaRPr lang="en-GB" sz="1400" dirty="0" smtClean="0"/>
          </a:p>
          <a:p>
            <a:r>
              <a:rPr lang="en-GB" sz="1400" dirty="0" smtClean="0"/>
              <a:t>IG </a:t>
            </a:r>
            <a:r>
              <a:rPr lang="en-GB" sz="1400" dirty="0"/>
              <a:t>JRE </a:t>
            </a:r>
            <a:r>
              <a:rPr lang="en-GB" sz="1400" dirty="0" smtClean="0"/>
              <a:t>reflector is (</a:t>
            </a:r>
            <a:r>
              <a:rPr lang="en-GB" sz="1400" dirty="0" smtClean="0">
                <a:hlinkClick r:id="rId4"/>
              </a:rPr>
              <a:t>stds-802-15-jre@listserv.ieee.org</a:t>
            </a:r>
            <a:r>
              <a:rPr lang="en-GB" sz="1400" dirty="0" smtClean="0"/>
              <a:t>)</a:t>
            </a:r>
            <a:br>
              <a:rPr lang="en-GB" sz="1400" dirty="0" smtClean="0"/>
            </a:br>
            <a:endParaRPr lang="en-GB" sz="1400" dirty="0" smtClean="0"/>
          </a:p>
          <a:p>
            <a:r>
              <a:rPr lang="en-US" sz="1400" dirty="0" smtClean="0"/>
              <a:t>Documents </a:t>
            </a:r>
            <a:r>
              <a:rPr lang="en-US" sz="1400" dirty="0"/>
              <a:t>should be uploaded to </a:t>
            </a:r>
            <a:r>
              <a:rPr lang="en-US" sz="1400" dirty="0" smtClean="0">
                <a:hlinkClick r:id="rId5"/>
              </a:rPr>
              <a:t>https</a:t>
            </a:r>
            <a:r>
              <a:rPr lang="en-US" sz="1400" dirty="0">
                <a:hlinkClick r:id="rId5"/>
              </a:rPr>
              <a:t>://</a:t>
            </a:r>
            <a:r>
              <a:rPr lang="en-US" sz="1400" dirty="0" smtClean="0">
                <a:hlinkClick r:id="rId5"/>
              </a:rPr>
              <a:t>mentor.ieee.org/802.15</a:t>
            </a:r>
            <a:r>
              <a:rPr lang="en-US" sz="1400" dirty="0" smtClean="0"/>
              <a:t>, </a:t>
            </a:r>
            <a:r>
              <a:rPr lang="en-US" sz="1400" dirty="0"/>
              <a:t>to the </a:t>
            </a:r>
            <a:r>
              <a:rPr lang="en-US" sz="1400" dirty="0" smtClean="0"/>
              <a:t>“IG JRE”  interest group.</a:t>
            </a:r>
            <a:r>
              <a:rPr lang="en-GB" sz="1400" dirty="0"/>
              <a:t/>
            </a:r>
            <a:br>
              <a:rPr lang="en-GB" sz="1400" dirty="0"/>
            </a:br>
            <a:endParaRPr lang="en-GB" sz="1400" dirty="0"/>
          </a:p>
          <a:p>
            <a:r>
              <a:rPr lang="en-GB" sz="1400" dirty="0" smtClean="0"/>
              <a:t>For </a:t>
            </a:r>
            <a:r>
              <a:rPr lang="en-GB" sz="1400" dirty="0"/>
              <a:t>help with obtaining document numbers, document formatting, document uploading and contribution scheduling, please contract the </a:t>
            </a:r>
            <a:r>
              <a:rPr lang="en-GB" sz="1400" dirty="0" smtClean="0"/>
              <a:t>802.15 IG JRE chair</a:t>
            </a:r>
            <a:r>
              <a:rPr lang="en-GB" sz="1400" dirty="0"/>
              <a:t>, </a:t>
            </a:r>
            <a:r>
              <a:rPr lang="en-GB" sz="1400" dirty="0" smtClean="0"/>
              <a:t>Takashi </a:t>
            </a:r>
            <a:r>
              <a:rPr lang="en-GB" sz="1400" dirty="0" err="1" smtClean="0"/>
              <a:t>Kuramochi</a:t>
            </a:r>
            <a:r>
              <a:rPr lang="en-GB" sz="1400" dirty="0" smtClean="0"/>
              <a:t>, at</a:t>
            </a:r>
            <a:br>
              <a:rPr lang="en-GB" sz="1400" dirty="0" smtClean="0"/>
            </a:br>
            <a:r>
              <a:rPr lang="en-GB" sz="1400" dirty="0" smtClean="0">
                <a:hlinkClick r:id="rId6"/>
              </a:rPr>
              <a:t>kuramochi722@dsn.lapis-semi.com</a:t>
            </a:r>
            <a:r>
              <a:rPr lang="en-GB" sz="1400" dirty="0"/>
              <a:t/>
            </a:r>
            <a:br>
              <a:rPr lang="en-GB" sz="1400" dirty="0"/>
            </a:br>
            <a:endParaRPr lang="en-GB" sz="1400" dirty="0"/>
          </a:p>
          <a:p>
            <a:r>
              <a:rPr lang="en-US" sz="1400" dirty="0" smtClean="0"/>
              <a:t>The draft </a:t>
            </a:r>
            <a:r>
              <a:rPr lang="en-US" sz="1400" dirty="0"/>
              <a:t>objectives </a:t>
            </a:r>
            <a:r>
              <a:rPr lang="en-US" sz="1400" dirty="0" smtClean="0"/>
              <a:t>of </a:t>
            </a:r>
            <a:r>
              <a:rPr lang="en-US" sz="1400" dirty="0"/>
              <a:t>the </a:t>
            </a:r>
            <a:r>
              <a:rPr lang="en-US" sz="1400" dirty="0" smtClean="0"/>
              <a:t>group</a:t>
            </a:r>
            <a:r>
              <a:rPr lang="en-GB" sz="1400" dirty="0"/>
              <a:t> </a:t>
            </a:r>
            <a:r>
              <a:rPr lang="en-GB" sz="1400" dirty="0" smtClean="0"/>
              <a:t>(IG JRE) is available  at SC WNG session in January 2020:</a:t>
            </a:r>
          </a:p>
          <a:p>
            <a:pPr marL="0" indent="0">
              <a:buNone/>
            </a:pPr>
            <a:r>
              <a:rPr lang="en-GB" sz="1400" dirty="0"/>
              <a:t> </a:t>
            </a:r>
            <a:r>
              <a:rPr lang="en-GB" sz="1400" dirty="0" smtClean="0"/>
              <a:t>       </a:t>
            </a:r>
            <a:r>
              <a:rPr lang="en-GB" sz="1400" dirty="0" smtClean="0">
                <a:hlinkClick r:id="rId7"/>
              </a:rPr>
              <a:t>https://mentor.ieee.org/802.15/documents</a:t>
            </a:r>
            <a:endParaRPr lang="en-GB" sz="1400" dirty="0" smtClean="0"/>
          </a:p>
          <a:p>
            <a:pPr marL="0" indent="0">
              <a:buNone/>
            </a:pPr>
            <a:endParaRPr lang="en-GB" sz="1400" dirty="0" smtClean="0"/>
          </a:p>
          <a:p>
            <a:endParaRPr lang="en-GB" sz="1400" dirty="0" smtClean="0"/>
          </a:p>
          <a:p>
            <a:endParaRPr lang="de-DE" sz="1400" dirty="0"/>
          </a:p>
        </p:txBody>
      </p:sp>
    </p:spTree>
    <p:extLst>
      <p:ext uri="{BB962C8B-B14F-4D97-AF65-F5344CB8AC3E}">
        <p14:creationId xmlns:p14="http://schemas.microsoft.com/office/powerpoint/2010/main" val="178437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
            </a:r>
            <a:br>
              <a:rPr lang="en-US" altLang="ja-JP" dirty="0" smtClean="0"/>
            </a:br>
            <a:r>
              <a:rPr lang="en-US" altLang="ja-JP" dirty="0" smtClean="0"/>
              <a:t>Teleconference </a:t>
            </a:r>
            <a:br>
              <a:rPr lang="en-US" altLang="ja-JP" dirty="0" smtClean="0"/>
            </a:br>
            <a:r>
              <a:rPr lang="en-US" altLang="ja-JP" dirty="0" smtClean="0"/>
              <a:t>Opening report </a:t>
            </a:r>
            <a:br>
              <a:rPr lang="en-US" altLang="ja-JP" dirty="0" smtClean="0"/>
            </a:br>
            <a:r>
              <a:rPr lang="en-US" altLang="ja-JP" dirty="0" smtClean="0"/>
              <a:t>on</a:t>
            </a:r>
            <a:br>
              <a:rPr lang="en-US" altLang="ja-JP" dirty="0" smtClean="0"/>
            </a:br>
            <a:r>
              <a:rPr lang="en-US" altLang="ja-JP" dirty="0" smtClean="0"/>
              <a:t>7:00(JST), July 3</a:t>
            </a:r>
            <a:r>
              <a:rPr lang="en-US" altLang="ja-JP" baseline="30000" dirty="0" smtClean="0"/>
              <a:t>rd</a:t>
            </a:r>
            <a:r>
              <a:rPr lang="en-US" altLang="ja-JP" dirty="0" smtClean="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&lt;July,2020&gt;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t>
            </a:r>
            <a:r>
              <a:rPr lang="en-US" altLang="ja-JP" dirty="0" smtClean="0"/>
              <a:t>is 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is </a:t>
            </a:r>
            <a:r>
              <a:rPr lang="en-US" altLang="ja-JP" dirty="0" smtClean="0"/>
              <a:t>Phil 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a:t>
            </a:r>
            <a:r>
              <a:rPr lang="en-US" altLang="ja-JP" b="1" dirty="0" smtClean="0"/>
              <a:t>    Early </a:t>
            </a:r>
            <a:r>
              <a:rPr lang="en-US" altLang="ja-JP" b="1" dirty="0"/>
              <a:t>identification of holders of potential Essential </a:t>
            </a:r>
            <a:r>
              <a:rPr lang="en-US" altLang="ja-JP" b="1" dirty="0" smtClean="0"/>
              <a:t>Patent</a:t>
            </a:r>
            <a:br>
              <a:rPr lang="en-US" altLang="ja-JP" b="1" dirty="0" smtClean="0"/>
            </a:br>
            <a:r>
              <a:rPr lang="en-US" altLang="ja-JP" b="1" dirty="0" smtClean="0"/>
              <a:t>     Claims </a:t>
            </a:r>
            <a:r>
              <a:rPr lang="en-US" altLang="ja-JP" b="1" dirty="0"/>
              <a:t>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b="1" u="sng" dirty="0" smtClean="0"/>
              <a:t>Attendance</a:t>
            </a:r>
            <a:endParaRPr kumimoji="1" lang="ja-JP" altLang="en-US" b="1" u="sng"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57483412"/>
              </p:ext>
            </p:extLst>
          </p:nvPr>
        </p:nvGraphicFramePr>
        <p:xfrm>
          <a:off x="179512" y="1563688"/>
          <a:ext cx="8278690" cy="4808505"/>
        </p:xfrm>
        <a:graphic>
          <a:graphicData uri="http://schemas.openxmlformats.org/drawingml/2006/table">
            <a:tbl>
              <a:tblPr firstRow="1" bandRow="1">
                <a:tableStyleId>{21E4AEA4-8DFA-4A89-87EB-49C32662AFE0}</a:tableStyleId>
              </a:tblPr>
              <a:tblGrid>
                <a:gridCol w="2880321"/>
                <a:gridCol w="3528392"/>
                <a:gridCol w="1869977"/>
              </a:tblGrid>
              <a:tr h="369885">
                <a:tc>
                  <a:txBody>
                    <a:bodyPr/>
                    <a:lstStyle/>
                    <a:p>
                      <a:r>
                        <a:rPr kumimoji="1" lang="en-US" altLang="ja-JP" baseline="0" dirty="0" smtClean="0"/>
                        <a:t>Name</a:t>
                      </a:r>
                      <a:endParaRPr kumimoji="1" lang="ja-JP" altLang="en-US" dirty="0"/>
                    </a:p>
                  </a:txBody>
                  <a:tcPr/>
                </a:tc>
                <a:tc>
                  <a:txBody>
                    <a:bodyPr/>
                    <a:lstStyle/>
                    <a:p>
                      <a:r>
                        <a:rPr kumimoji="1" lang="en-US" altLang="ja-JP" dirty="0" smtClean="0"/>
                        <a:t>Affiliation</a:t>
                      </a:r>
                      <a:endParaRPr kumimoji="1" lang="ja-JP" altLang="en-US" dirty="0"/>
                    </a:p>
                  </a:txBody>
                  <a:tcPr/>
                </a:tc>
                <a:tc>
                  <a:txBody>
                    <a:bodyPr/>
                    <a:lstStyle/>
                    <a:p>
                      <a:r>
                        <a:rPr kumimoji="1" lang="en-US" altLang="ja-JP" dirty="0" smtClean="0"/>
                        <a:t>Role</a:t>
                      </a:r>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dirty="0" smtClean="0"/>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1899350755"/>
              </p:ext>
            </p:extLst>
          </p:nvPr>
        </p:nvGraphicFramePr>
        <p:xfrm>
          <a:off x="269522" y="3290449"/>
          <a:ext cx="8604955" cy="3357701"/>
        </p:xfrm>
        <a:graphic>
          <a:graphicData uri="http://schemas.openxmlformats.org/drawingml/2006/table">
            <a:tbl>
              <a:tblPr firstRow="1" firstCol="1" bandRow="1">
                <a:tableStyleId>{21E4AEA4-8DFA-4A89-87EB-49C32662AFE0}</a:tableStyleId>
              </a:tblPr>
              <a:tblGrid>
                <a:gridCol w="2968626"/>
                <a:gridCol w="1819905"/>
                <a:gridCol w="1409286"/>
                <a:gridCol w="2407138"/>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Phil</a:t>
                      </a:r>
                      <a:r>
                        <a:rPr lang="en-GB" altLang="ja-JP" sz="1800" baseline="0" dirty="0" smtClean="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10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Approval</a:t>
                      </a:r>
                      <a:r>
                        <a:rPr lang="en-US" altLang="ja-JP" sz="1800" baseline="0" dirty="0" smtClean="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smtClean="0">
                          <a:effectLst/>
                          <a:latin typeface="+mn-lt"/>
                        </a:rPr>
                        <a:t>Kuramochi</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smtClean="0">
                          <a:effectLst/>
                          <a:latin typeface="+mn-lt"/>
                        </a:rPr>
                        <a:t>5</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smtClean="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smtClean="0">
                          <a:effectLst/>
                          <a:latin typeface="+mn-lt"/>
                        </a:rPr>
                        <a:t>PAR/CSD </a:t>
                      </a:r>
                    </a:p>
                    <a:p>
                      <a:pPr algn="ctr">
                        <a:lnSpc>
                          <a:spcPct val="107000"/>
                        </a:lnSpc>
                        <a:spcAft>
                          <a:spcPts val="0"/>
                        </a:spcAft>
                      </a:pPr>
                      <a:r>
                        <a:rPr lang="en-GB" sz="1800" dirty="0" smtClean="0">
                          <a:effectLst/>
                          <a:latin typeface="+mn-lt"/>
                        </a:rPr>
                        <a:t>Comment Resolutions</a:t>
                      </a:r>
                    </a:p>
                  </a:txBody>
                  <a:tcPr marL="68580" marR="68580" marT="0" marB="0"/>
                </a:tc>
                <a:tc>
                  <a:txBody>
                    <a:bodyPr/>
                    <a:lstStyle/>
                    <a:p>
                      <a:pPr algn="ctr">
                        <a:lnSpc>
                          <a:spcPct val="107000"/>
                        </a:lnSpc>
                        <a:spcAft>
                          <a:spcPts val="0"/>
                        </a:spcAft>
                      </a:pPr>
                      <a:r>
                        <a:rPr lang="en-GB" altLang="ja-JP" sz="1800" dirty="0" err="1" smtClean="0">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40</a:t>
                      </a:r>
                      <a:endParaRPr lang="ja-JP" sz="1800" dirty="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US" altLang="ja-JP" sz="1800" dirty="0" smtClean="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45</a:t>
                      </a:r>
                      <a:endParaRPr lang="ja-JP" sz="1800" dirty="0">
                        <a:effectLst/>
                        <a:latin typeface="+mn-lt"/>
                        <a:ea typeface="游明朝"/>
                        <a:cs typeface="Times New Roman"/>
                      </a:endParaRPr>
                    </a:p>
                  </a:txBody>
                  <a:tcPr marL="68580" marR="68580" marT="0" marB="0"/>
                </a:tc>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55</a:t>
                      </a:r>
                      <a:endParaRPr lang="ja-JP" sz="1800" dirty="0">
                        <a:effectLst/>
                        <a:latin typeface="+mn-lt"/>
                        <a:ea typeface="游明朝"/>
                        <a:cs typeface="Times New Roman"/>
                      </a:endParaRPr>
                    </a:p>
                  </a:txBody>
                  <a:tcPr marL="68580" marR="68580" marT="0" marB="0"/>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096474843"/>
              </p:ext>
            </p:extLst>
          </p:nvPr>
        </p:nvGraphicFramePr>
        <p:xfrm>
          <a:off x="323528" y="1478476"/>
          <a:ext cx="8280920" cy="1554480"/>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576064">
                <a:tc>
                  <a:txBody>
                    <a:bodyPr/>
                    <a:lstStyle/>
                    <a:p>
                      <a:r>
                        <a:rPr kumimoji="1" lang="en-US" altLang="ja-JP" dirty="0" smtClean="0"/>
                        <a:t>Japan</a:t>
                      </a:r>
                    </a:p>
                    <a:p>
                      <a:r>
                        <a:rPr kumimoji="1" lang="en-US" altLang="ja-JP" dirty="0" smtClean="0"/>
                        <a:t>(JST)</a:t>
                      </a:r>
                    </a:p>
                  </a:txBody>
                  <a:tcPr/>
                </a:tc>
                <a:tc>
                  <a:txBody>
                    <a:bodyPr/>
                    <a:lstStyle/>
                    <a:p>
                      <a:r>
                        <a:rPr kumimoji="1" lang="en-US" altLang="ja-JP" dirty="0" smtClean="0"/>
                        <a:t>London</a:t>
                      </a:r>
                    </a:p>
                    <a:p>
                      <a:r>
                        <a:rPr kumimoji="1" lang="en-US" altLang="ja-JP" dirty="0" smtClean="0"/>
                        <a:t>(BST)</a:t>
                      </a:r>
                      <a:endParaRPr kumimoji="1" lang="ja-JP" altLang="en-US" dirty="0"/>
                    </a:p>
                  </a:txBody>
                  <a:tcPr/>
                </a:tc>
                <a:tc>
                  <a:txBody>
                    <a:bodyPr/>
                    <a:lstStyle/>
                    <a:p>
                      <a:r>
                        <a:rPr kumimoji="1" lang="en-US" altLang="ja-JP" dirty="0" smtClean="0"/>
                        <a:t>Atlanta</a:t>
                      </a:r>
                    </a:p>
                    <a:p>
                      <a:r>
                        <a:rPr kumimoji="1" lang="en-US" altLang="ja-JP" dirty="0" smtClean="0"/>
                        <a:t>(EDT)</a:t>
                      </a:r>
                      <a:endParaRPr kumimoji="1" lang="ja-JP" altLang="en-US" dirty="0"/>
                    </a:p>
                  </a:txBody>
                  <a:tcPr/>
                </a:tc>
                <a:tc>
                  <a:txBody>
                    <a:bodyPr/>
                    <a:lstStyle/>
                    <a:p>
                      <a:r>
                        <a:rPr kumimoji="1" lang="en-US" altLang="ja-JP" dirty="0" smtClean="0"/>
                        <a:t>Austin</a:t>
                      </a:r>
                    </a:p>
                    <a:p>
                      <a:r>
                        <a:rPr kumimoji="1" lang="en-US" altLang="ja-JP" dirty="0" smtClean="0"/>
                        <a:t>(CDT)</a:t>
                      </a:r>
                      <a:endParaRPr kumimoji="1" lang="ja-JP" altLang="en-US" dirty="0"/>
                    </a:p>
                  </a:txBody>
                  <a:tcPr/>
                </a:tc>
                <a:tc>
                  <a:txBody>
                    <a:bodyPr/>
                    <a:lstStyle/>
                    <a:p>
                      <a:r>
                        <a:rPr kumimoji="1" lang="en-US" altLang="ja-JP" dirty="0" smtClean="0"/>
                        <a:t>San Diego</a:t>
                      </a:r>
                    </a:p>
                    <a:p>
                      <a:r>
                        <a:rPr kumimoji="1" lang="en-US" altLang="ja-JP" dirty="0" smtClean="0"/>
                        <a:t>(PDT)</a:t>
                      </a:r>
                      <a:endParaRPr kumimoji="1" lang="ja-JP" altLang="en-US" dirty="0"/>
                    </a:p>
                  </a:txBody>
                  <a:tcPr/>
                </a:tc>
              </a:tr>
              <a:tr h="371305">
                <a:tc>
                  <a:txBody>
                    <a:bodyPr/>
                    <a:lstStyle/>
                    <a:p>
                      <a:r>
                        <a:rPr kumimoji="1" lang="en-US" altLang="ja-JP" dirty="0" smtClean="0">
                          <a:latin typeface="+mn-ea"/>
                          <a:ea typeface="+mn-ea"/>
                        </a:rPr>
                        <a:t>Friday</a:t>
                      </a:r>
                    </a:p>
                    <a:p>
                      <a:r>
                        <a:rPr kumimoji="1" lang="en-US" altLang="ja-JP" dirty="0" smtClean="0">
                          <a:latin typeface="+mn-ea"/>
                          <a:ea typeface="+mn-ea"/>
                        </a:rPr>
                        <a:t>July 3</a:t>
                      </a:r>
                      <a:r>
                        <a:rPr kumimoji="1" lang="en-US" altLang="ja-JP" baseline="30000" dirty="0" smtClean="0">
                          <a:latin typeface="+mn-ea"/>
                          <a:ea typeface="+mn-ea"/>
                        </a:rPr>
                        <a:t>rd </a:t>
                      </a:r>
                      <a:endParaRPr kumimoji="1" lang="en-US" altLang="ja-JP" dirty="0" smtClean="0">
                        <a:latin typeface="+mn-ea"/>
                        <a:ea typeface="+mn-ea"/>
                      </a:endParaRPr>
                    </a:p>
                    <a:p>
                      <a:r>
                        <a:rPr kumimoji="1" lang="en-US" altLang="ja-JP" dirty="0" smtClean="0">
                          <a:latin typeface="+mn-ea"/>
                          <a:ea typeface="+mn-ea"/>
                        </a:rPr>
                        <a:t>7:00-8:00</a:t>
                      </a:r>
                    </a:p>
                  </a:txBody>
                  <a:tcPr/>
                </a:tc>
                <a:tc>
                  <a:txBody>
                    <a:bodyPr/>
                    <a:lstStyle/>
                    <a:p>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July 2</a:t>
                      </a:r>
                      <a:r>
                        <a:rPr kumimoji="1" lang="en-US" altLang="ja-JP" baseline="30000" dirty="0" smtClean="0">
                          <a:latin typeface="+mn-ea"/>
                          <a:ea typeface="+mn-ea"/>
                        </a:rPr>
                        <a:t>nd</a:t>
                      </a:r>
                      <a:endParaRPr kumimoji="1" lang="en-US" altLang="ja-JP" dirty="0" smtClean="0">
                        <a:latin typeface="+mn-ea"/>
                        <a:ea typeface="+mn-ea"/>
                      </a:endParaRPr>
                    </a:p>
                    <a:p>
                      <a:r>
                        <a:rPr kumimoji="1" lang="en-US" altLang="ja-JP" dirty="0" smtClean="0">
                          <a:latin typeface="+mn-ea"/>
                          <a:ea typeface="+mn-ea"/>
                        </a:rPr>
                        <a:t>15:00-16:00</a:t>
                      </a:r>
                    </a:p>
                  </a:txBody>
                  <a:tcPr/>
                </a:tc>
              </a:tr>
            </a:tbl>
          </a:graphicData>
        </a:graphic>
      </p:graphicFrame>
    </p:spTree>
    <p:extLst>
      <p:ext uri="{BB962C8B-B14F-4D97-AF65-F5344CB8AC3E}">
        <p14:creationId xmlns:p14="http://schemas.microsoft.com/office/powerpoint/2010/main" val="174967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1290</TotalTime>
  <Words>933</Words>
  <Application>Microsoft Office PowerPoint</Application>
  <PresentationFormat>画面に合わせる (4:3)</PresentationFormat>
  <Paragraphs>275</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15-20-xxxx-00-jre0-ig-jre-call-for-contributions</vt:lpstr>
      <vt:lpstr>PowerPoint プレゼンテーション</vt:lpstr>
      <vt:lpstr>IEEE 802.15 IG JRE  Teleconference  Opening report  on 7:00(JST), July 3rd,2020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Presentation</vt:lpstr>
      <vt:lpstr>Next steps</vt:lpstr>
      <vt:lpstr>Schedule for IG JRE (Japanese Rate Extension)</vt:lpstr>
      <vt:lpstr>IG JRE proposed teleconference in July plenary</vt:lpstr>
      <vt:lpstr>IG JRE proposed teleconference in July plenary （US:EDT)</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149</cp:revision>
  <cp:lastPrinted>1998-02-10T13:28:06Z</cp:lastPrinted>
  <dcterms:created xsi:type="dcterms:W3CDTF">2020-02-10T05:27:43Z</dcterms:created>
  <dcterms:modified xsi:type="dcterms:W3CDTF">2020-07-02T21:38:21Z</dcterms:modified>
</cp:coreProperties>
</file>