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3" r:id="rId2"/>
    <p:sldId id="264" r:id="rId3"/>
    <p:sldId id="282" r:id="rId4"/>
    <p:sldId id="274" r:id="rId5"/>
    <p:sldId id="275" r:id="rId6"/>
    <p:sldId id="276" r:id="rId7"/>
    <p:sldId id="277" r:id="rId8"/>
    <p:sldId id="281" r:id="rId9"/>
    <p:sldId id="283" r:id="rId10"/>
    <p:sldId id="286" r:id="rId11"/>
    <p:sldId id="284" r:id="rId12"/>
    <p:sldId id="278" r:id="rId13"/>
    <p:sldId id="279" r:id="rId14"/>
    <p:sldId id="26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smtClean="0"/>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a:t>
            </a:r>
            <a:r>
              <a:rPr lang="en-US" altLang="ja-JP" sz="1400" b="1" dirty="0" smtClean="0">
                <a:latin typeface="+mn-lt"/>
                <a:ea typeface="ＭＳ Ｐゴシック" charset="-128"/>
              </a:rPr>
              <a:t>802. </a:t>
            </a:r>
            <a:r>
              <a:rPr lang="en-US" altLang="ja-JP" sz="1400" b="1" dirty="0" smtClean="0">
                <a:latin typeface="+mn-lt"/>
                <a:ea typeface="ＭＳ Ｐゴシック" charset="-128"/>
              </a:rPr>
              <a:t>15-20-0164-00-0jre</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IG JRE </a:t>
            </a:r>
            <a:r>
              <a:rPr lang="en-US" altLang="ja-JP" sz="1600" b="1" dirty="0" smtClean="0">
                <a:ea typeface="ＭＳ Ｐゴシック" charset="-128"/>
              </a:rPr>
              <a:t>July 3</a:t>
            </a:r>
            <a:r>
              <a:rPr lang="en-US" altLang="ja-JP" sz="1600" b="1" baseline="30000" dirty="0" smtClean="0">
                <a:ea typeface="ＭＳ Ｐゴシック" charset="-128"/>
              </a:rPr>
              <a:t>rd</a:t>
            </a:r>
            <a:r>
              <a:rPr lang="en-US" altLang="ja-JP" sz="1600" b="1" dirty="0" smtClean="0">
                <a:ea typeface="ＭＳ Ｐゴシック" charset="-128"/>
              </a:rPr>
              <a:t>  </a:t>
            </a:r>
            <a:r>
              <a:rPr lang="en-US" altLang="ja-JP" sz="1600" b="1" dirty="0" smtClean="0">
                <a:ea typeface="ＭＳ Ｐゴシック" charset="-128"/>
              </a:rPr>
              <a:t>2020 Teleconference Opening report]</a:t>
            </a:r>
            <a:r>
              <a:rPr lang="en-US" altLang="ja-JP" sz="1600" dirty="0">
                <a:ea typeface="ＭＳ Ｐゴシック" charset="-128"/>
              </a:rPr>
              <a:t>	</a:t>
            </a:r>
          </a:p>
          <a:p>
            <a:r>
              <a:rPr lang="en-US" altLang="ja-JP" sz="1600" b="1" dirty="0">
                <a:ea typeface="ＭＳ Ｐゴシック" charset="-128"/>
              </a:rPr>
              <a:t>Date Submitted: </a:t>
            </a:r>
            <a:r>
              <a:rPr lang="en-US" altLang="ja-JP" sz="1600" b="1" dirty="0" smtClean="0">
                <a:ea typeface="ＭＳ Ｐゴシック" charset="-128"/>
              </a:rPr>
              <a:t>[1st July,2020</a:t>
            </a:r>
            <a:r>
              <a:rPr lang="en-US" altLang="ja-JP" sz="1600" b="1" dirty="0" smtClean="0">
                <a:ea typeface="ＭＳ Ｐゴシック" charset="-128"/>
              </a:rPr>
              <a:t>]</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Takashi </a:t>
            </a:r>
            <a:r>
              <a:rPr lang="en-US" altLang="ja-JP" sz="1600" b="1" dirty="0" err="1" smtClean="0">
                <a:ea typeface="ＭＳ Ｐゴシック" charset="-128"/>
              </a:rPr>
              <a:t>Kuramochi</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ja-JP" sz="1600" b="1" dirty="0" smtClean="0">
                <a:ea typeface="ＭＳ Ｐゴシック" charset="-128"/>
              </a:rPr>
              <a:t>LAPIS </a:t>
            </a:r>
            <a:r>
              <a:rPr lang="en-US" altLang="ja-JP" sz="1600" b="1" dirty="0">
                <a:ea typeface="ＭＳ Ｐゴシック" charset="-128"/>
              </a:rPr>
              <a:t>SEMICONDUCTOR</a:t>
            </a:r>
            <a:r>
              <a:rPr lang="en-US" altLang="ja-JP" sz="1600" dirty="0">
                <a:ea typeface="ＭＳ Ｐゴシック" charset="-128"/>
              </a:rPr>
              <a:t>]</a:t>
            </a:r>
          </a:p>
          <a:p>
            <a:r>
              <a:rPr lang="en-US" altLang="ja-JP" sz="1600" dirty="0">
                <a:ea typeface="ＭＳ Ｐゴシック" charset="-128"/>
              </a:rPr>
              <a:t>Address </a:t>
            </a:r>
            <a:r>
              <a:rPr lang="en-US" altLang="ja-JP" sz="1600" dirty="0" smtClean="0">
                <a:ea typeface="ＭＳ Ｐゴシック" charset="-128"/>
              </a:rPr>
              <a:t>[</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b="1" dirty="0"/>
              <a:t>+81-45-476-9295</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a:t>
            </a:r>
            <a:r>
              <a:rPr lang="en-US" altLang="ja-JP" sz="1600" b="1" dirty="0" smtClean="0">
                <a:ea typeface="ＭＳ Ｐゴシック" charset="-128"/>
              </a:rPr>
              <a:t>kuramochi722@dsn.lapis-semi.com</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dirty="0">
                <a:ea typeface="ＭＳ Ｐゴシック" charset="-128"/>
              </a:rPr>
              <a:t/>
            </a:r>
            <a:br>
              <a:rPr lang="en-US" altLang="ja-JP" dirty="0">
                <a:ea typeface="ＭＳ Ｐゴシック" charset="-128"/>
              </a:rPr>
            </a:b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b="1" dirty="0">
                <a:ea typeface="ＭＳ Ｐゴシック" charset="-128"/>
              </a:rPr>
              <a:t>This document contains opening information and meeting agenda for the IG </a:t>
            </a:r>
            <a:r>
              <a:rPr lang="en-US" altLang="ja-JP" sz="1600" b="1" dirty="0" smtClean="0">
                <a:ea typeface="ＭＳ Ｐゴシック" charset="-128"/>
              </a:rPr>
              <a:t>JRE Teleconference on </a:t>
            </a:r>
            <a:r>
              <a:rPr lang="en-US" altLang="ja-JP" sz="1600" b="1" dirty="0" smtClean="0">
                <a:ea typeface="ＭＳ Ｐゴシック" charset="-128"/>
              </a:rPr>
              <a:t>3rd</a:t>
            </a:r>
            <a:r>
              <a:rPr lang="en-US" altLang="ja-JP" sz="1600" b="1" dirty="0" smtClean="0">
                <a:ea typeface="ＭＳ Ｐゴシック" charset="-128"/>
              </a:rPr>
              <a:t> July,2020</a:t>
            </a:r>
            <a:r>
              <a:rPr lang="en-US" altLang="ja-JP" sz="1600" b="1" dirty="0" smtClean="0">
                <a:ea typeface="ＭＳ Ｐゴシック" charset="-128"/>
              </a:rPr>
              <a:t>]</a:t>
            </a:r>
            <a:r>
              <a:rPr lang="en-US" altLang="ja-JP" sz="1600" dirty="0" smtClean="0">
                <a:ea typeface="ＭＳ Ｐゴシック" charset="-128"/>
              </a:rPr>
              <a:t/>
            </a:r>
            <a:br>
              <a:rPr lang="en-US" altLang="ja-JP" sz="1600" dirty="0" smtClean="0">
                <a:ea typeface="ＭＳ Ｐゴシック" charset="-128"/>
              </a:rPr>
            </a:br>
            <a:r>
              <a:rPr lang="en-US" altLang="ja-JP" sz="1600" b="1" dirty="0" smtClean="0">
                <a:ea typeface="ＭＳ Ｐゴシック" charset="-128"/>
              </a:rPr>
              <a:t>Purpose:</a:t>
            </a:r>
            <a:r>
              <a:rPr lang="en-US" altLang="ja-JP" sz="1600" dirty="0" smtClean="0">
                <a:ea typeface="ＭＳ Ｐゴシック" charset="-128"/>
              </a:rPr>
              <a:t>	[information]</a:t>
            </a:r>
          </a:p>
          <a:p>
            <a:r>
              <a:rPr lang="en-US" altLang="ja-JP" sz="1600" b="1" dirty="0" smtClean="0">
                <a:ea typeface="ＭＳ Ｐゴシック" charset="-128"/>
              </a:rPr>
              <a:t>Notice</a:t>
            </a:r>
            <a:r>
              <a:rPr lang="en-US" altLang="ja-JP" sz="1600" b="1" dirty="0">
                <a:ea typeface="ＭＳ Ｐゴシック" charset="-128"/>
              </a:rPr>
              <a:t>:</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Presentation</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Presentation slides of </a:t>
            </a:r>
            <a:r>
              <a:rPr lang="en-US" altLang="ja-JP" dirty="0"/>
              <a:t>the group</a:t>
            </a:r>
            <a:r>
              <a:rPr lang="en-GB" altLang="ja-JP" dirty="0"/>
              <a:t> (IG JRE) is available  at </a:t>
            </a:r>
            <a:r>
              <a:rPr lang="en-GB" altLang="ja-JP" dirty="0" smtClean="0">
                <a:hlinkClick r:id="rId2"/>
              </a:rPr>
              <a:t>https</a:t>
            </a:r>
            <a:r>
              <a:rPr lang="en-GB" altLang="ja-JP" dirty="0">
                <a:hlinkClick r:id="rId2"/>
              </a:rPr>
              <a:t>://mentor.ieee.org/802.15/documents</a:t>
            </a:r>
            <a:endParaRPr lang="en-GB" altLang="ja-JP"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10</a:t>
            </a:fld>
            <a:endParaRPr lang="en-US" altLang="ja-JP"/>
          </a:p>
        </p:txBody>
      </p:sp>
    </p:spTree>
    <p:extLst>
      <p:ext uri="{BB962C8B-B14F-4D97-AF65-F5344CB8AC3E}">
        <p14:creationId xmlns:p14="http://schemas.microsoft.com/office/powerpoint/2010/main" val="755198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steps</a:t>
            </a:r>
            <a:endParaRPr kumimoji="1" lang="ja-JP" altLang="en-US" dirty="0"/>
          </a:p>
        </p:txBody>
      </p:sp>
      <p:sp>
        <p:nvSpPr>
          <p:cNvPr id="3" name="コンテンツ プレースホルダー 2"/>
          <p:cNvSpPr>
            <a:spLocks noGrp="1"/>
          </p:cNvSpPr>
          <p:nvPr>
            <p:ph idx="1"/>
          </p:nvPr>
        </p:nvSpPr>
        <p:spPr>
          <a:xfrm>
            <a:off x="323528" y="1981200"/>
            <a:ext cx="8712968" cy="4114800"/>
          </a:xfrm>
        </p:spPr>
        <p:txBody>
          <a:bodyPr/>
          <a:lstStyle/>
          <a:p>
            <a:endParaRPr lang="en-US" altLang="ja-JP" sz="2400" b="1" dirty="0"/>
          </a:p>
          <a:p>
            <a:r>
              <a:rPr lang="en-US" altLang="ja-JP" sz="2400" b="1" dirty="0" smtClean="0"/>
              <a:t>IG </a:t>
            </a:r>
            <a:r>
              <a:rPr lang="en-US" altLang="ja-JP" sz="2400" b="1" dirty="0"/>
              <a:t>JRE votes to approve PAR and CSD and agrees to take to the WG for approval.</a:t>
            </a:r>
            <a:endParaRPr lang="en-US" altLang="ja-JP" sz="2400" b="1" dirty="0"/>
          </a:p>
          <a:p>
            <a:pPr marL="0" indent="0">
              <a:buNone/>
            </a:pPr>
            <a:endParaRPr kumimoji="1" lang="en-US" altLang="ja-JP" sz="2400" b="1" dirty="0" smtClean="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11</a:t>
            </a:fld>
            <a:endParaRPr lang="en-US" altLang="ja-JP"/>
          </a:p>
        </p:txBody>
      </p:sp>
    </p:spTree>
    <p:extLst>
      <p:ext uri="{BB962C8B-B14F-4D97-AF65-F5344CB8AC3E}">
        <p14:creationId xmlns:p14="http://schemas.microsoft.com/office/powerpoint/2010/main" val="3569724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48680"/>
            <a:ext cx="9144000" cy="1066800"/>
          </a:xfrm>
        </p:spPr>
        <p:txBody>
          <a:bodyPr/>
          <a:lstStyle/>
          <a:p>
            <a:r>
              <a:rPr kumimoji="1" lang="en-US" altLang="ja-JP" sz="3200" dirty="0" smtClean="0"/>
              <a:t>IG JRE proposed </a:t>
            </a:r>
            <a:r>
              <a:rPr kumimoji="1" lang="en-US" altLang="ja-JP" sz="3200" dirty="0" smtClean="0"/>
              <a:t>teleconference in July plenary</a:t>
            </a:r>
            <a:endParaRPr kumimoji="1" lang="ja-JP" altLang="en-US" sz="3200"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12</a:t>
            </a:fld>
            <a:endParaRPr lang="en-US" altLang="ja-JP"/>
          </a:p>
        </p:txBody>
      </p:sp>
      <p:graphicFrame>
        <p:nvGraphicFramePr>
          <p:cNvPr id="9" name="表 8"/>
          <p:cNvGraphicFramePr>
            <a:graphicFrameLocks noGrp="1"/>
          </p:cNvGraphicFramePr>
          <p:nvPr>
            <p:extLst>
              <p:ext uri="{D42A27DB-BD31-4B8C-83A1-F6EECF244321}">
                <p14:modId xmlns:p14="http://schemas.microsoft.com/office/powerpoint/2010/main" val="2611553910"/>
              </p:ext>
            </p:extLst>
          </p:nvPr>
        </p:nvGraphicFramePr>
        <p:xfrm>
          <a:off x="395536" y="2060848"/>
          <a:ext cx="8280920" cy="2561467"/>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915547">
                <a:tc>
                  <a:txBody>
                    <a:bodyPr/>
                    <a:lstStyle/>
                    <a:p>
                      <a:r>
                        <a:rPr kumimoji="1" lang="en-US" altLang="ja-JP" sz="1600" dirty="0" smtClean="0"/>
                        <a:t>Japan</a:t>
                      </a:r>
                    </a:p>
                    <a:p>
                      <a:r>
                        <a:rPr kumimoji="1" lang="en-US" altLang="ja-JP" sz="1600" dirty="0" smtClean="0"/>
                        <a:t>(JST)</a:t>
                      </a:r>
                    </a:p>
                  </a:txBody>
                  <a:tcPr/>
                </a:tc>
                <a:tc>
                  <a:txBody>
                    <a:bodyPr/>
                    <a:lstStyle/>
                    <a:p>
                      <a:r>
                        <a:rPr kumimoji="1" lang="en-US" altLang="ja-JP" sz="1600" dirty="0" smtClean="0"/>
                        <a:t>London</a:t>
                      </a:r>
                    </a:p>
                    <a:p>
                      <a:r>
                        <a:rPr kumimoji="1" lang="en-US" altLang="ja-JP" sz="1600" dirty="0" smtClean="0"/>
                        <a:t>(BST)</a:t>
                      </a:r>
                      <a:endParaRPr kumimoji="1" lang="ja-JP" altLang="en-US" sz="1600" dirty="0"/>
                    </a:p>
                  </a:txBody>
                  <a:tcPr/>
                </a:tc>
                <a:tc>
                  <a:txBody>
                    <a:bodyPr/>
                    <a:lstStyle/>
                    <a:p>
                      <a:r>
                        <a:rPr kumimoji="1" lang="en-US" altLang="ja-JP" sz="1600" dirty="0" smtClean="0"/>
                        <a:t>Atlanta</a:t>
                      </a:r>
                    </a:p>
                    <a:p>
                      <a:r>
                        <a:rPr kumimoji="1" lang="en-US" altLang="ja-JP" sz="1600" dirty="0" smtClean="0"/>
                        <a:t>(EDT)</a:t>
                      </a:r>
                      <a:endParaRPr kumimoji="1" lang="ja-JP" altLang="en-US" sz="1600" dirty="0"/>
                    </a:p>
                  </a:txBody>
                  <a:tcPr/>
                </a:tc>
                <a:tc>
                  <a:txBody>
                    <a:bodyPr/>
                    <a:lstStyle/>
                    <a:p>
                      <a:r>
                        <a:rPr kumimoji="1" lang="en-US" altLang="ja-JP" sz="1600" dirty="0" smtClean="0"/>
                        <a:t>Austin</a:t>
                      </a:r>
                    </a:p>
                    <a:p>
                      <a:r>
                        <a:rPr kumimoji="1" lang="en-US" altLang="ja-JP" sz="1600" dirty="0" smtClean="0"/>
                        <a:t>(CDT)</a:t>
                      </a:r>
                      <a:endParaRPr kumimoji="1" lang="ja-JP" altLang="en-US" sz="1600" dirty="0"/>
                    </a:p>
                  </a:txBody>
                  <a:tcPr/>
                </a:tc>
                <a:tc>
                  <a:txBody>
                    <a:bodyPr/>
                    <a:lstStyle/>
                    <a:p>
                      <a:r>
                        <a:rPr kumimoji="1" lang="en-US" altLang="ja-JP" sz="1600" dirty="0" smtClean="0"/>
                        <a:t>San Diego</a:t>
                      </a:r>
                    </a:p>
                    <a:p>
                      <a:r>
                        <a:rPr kumimoji="1" lang="en-US" altLang="ja-JP" sz="1600" dirty="0" smtClean="0"/>
                        <a:t>(PDT)</a:t>
                      </a:r>
                      <a:endParaRPr kumimoji="1" lang="ja-JP" altLang="en-US" sz="1600" dirty="0"/>
                    </a:p>
                  </a:txBody>
                  <a:tcPr/>
                </a:tc>
              </a:tr>
              <a:tr h="371305">
                <a:tc>
                  <a:txBody>
                    <a:bodyPr/>
                    <a:lstStyle/>
                    <a:p>
                      <a:r>
                        <a:rPr kumimoji="1" lang="en-US" altLang="ja-JP" sz="1600" dirty="0" smtClean="0">
                          <a:latin typeface="+mn-ea"/>
                          <a:ea typeface="+mn-ea"/>
                        </a:rPr>
                        <a:t>Wednesday</a:t>
                      </a:r>
                    </a:p>
                    <a:p>
                      <a:r>
                        <a:rPr kumimoji="1" lang="en-US" altLang="ja-JP" sz="1600" dirty="0" smtClean="0">
                          <a:latin typeface="+mn-ea"/>
                          <a:ea typeface="+mn-ea"/>
                        </a:rPr>
                        <a:t>July </a:t>
                      </a:r>
                      <a:r>
                        <a:rPr kumimoji="1" lang="en-US" altLang="ja-JP" sz="1600" dirty="0" smtClean="0">
                          <a:latin typeface="+mn-ea"/>
                          <a:ea typeface="+mn-ea"/>
                        </a:rPr>
                        <a:t>15</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21:00</a:t>
                      </a:r>
                      <a:endParaRPr kumimoji="1" lang="en-US" altLang="ja-JP" sz="1600" dirty="0" smtClean="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Wednesday</a:t>
                      </a:r>
                    </a:p>
                    <a:p>
                      <a:r>
                        <a:rPr kumimoji="1" lang="en-US" altLang="ja-JP" sz="1600" dirty="0" smtClean="0">
                          <a:latin typeface="+mn-ea"/>
                          <a:ea typeface="+mn-ea"/>
                        </a:rPr>
                        <a:t>July </a:t>
                      </a:r>
                      <a:r>
                        <a:rPr kumimoji="1" lang="en-US" altLang="ja-JP" sz="1600" dirty="0" smtClean="0">
                          <a:latin typeface="+mn-ea"/>
                          <a:ea typeface="+mn-ea"/>
                        </a:rPr>
                        <a:t>15</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13:00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July </a:t>
                      </a:r>
                      <a:r>
                        <a:rPr kumimoji="1" lang="en-US" altLang="ja-JP" sz="1600" dirty="0" smtClean="0">
                          <a:latin typeface="+mn-ea"/>
                          <a:ea typeface="+mn-ea"/>
                        </a:rPr>
                        <a:t>15</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8:00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July </a:t>
                      </a:r>
                      <a:r>
                        <a:rPr kumimoji="1" lang="en-US" altLang="ja-JP" sz="1600" dirty="0" smtClean="0">
                          <a:latin typeface="+mn-ea"/>
                          <a:ea typeface="+mn-ea"/>
                        </a:rPr>
                        <a:t>15</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7:00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July </a:t>
                      </a:r>
                      <a:r>
                        <a:rPr kumimoji="1" lang="en-US" altLang="ja-JP" sz="1600" dirty="0" smtClean="0">
                          <a:latin typeface="+mn-ea"/>
                          <a:ea typeface="+mn-ea"/>
                        </a:rPr>
                        <a:t>15</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5:00</a:t>
                      </a:r>
                      <a:endParaRPr kumimoji="1" lang="en-US" altLang="ja-JP" sz="1600" dirty="0" smtClean="0">
                        <a:latin typeface="+mn-ea"/>
                        <a:ea typeface="+mn-ea"/>
                      </a:endParaRPr>
                    </a:p>
                  </a:txBody>
                  <a:tcPr/>
                </a:tc>
              </a:tr>
              <a:tr h="0">
                <a:tc>
                  <a:txBody>
                    <a:bodyPr/>
                    <a:lstStyle/>
                    <a:p>
                      <a:r>
                        <a:rPr kumimoji="1" lang="en-US" altLang="ja-JP" sz="1600" dirty="0" smtClean="0">
                          <a:latin typeface="+mn-ea"/>
                          <a:ea typeface="+mn-ea"/>
                        </a:rPr>
                        <a:t>Thursday</a:t>
                      </a:r>
                      <a:endParaRPr kumimoji="1" lang="en-US" altLang="ja-JP" sz="1600" dirty="0" smtClean="0">
                        <a:latin typeface="+mn-ea"/>
                        <a:ea typeface="+mn-ea"/>
                      </a:endParaRPr>
                    </a:p>
                    <a:p>
                      <a:r>
                        <a:rPr kumimoji="1" lang="en-US" altLang="ja-JP" sz="1600" dirty="0" smtClean="0">
                          <a:latin typeface="+mn-ea"/>
                          <a:ea typeface="+mn-ea"/>
                        </a:rPr>
                        <a:t>July </a:t>
                      </a:r>
                      <a:r>
                        <a:rPr kumimoji="1" lang="en-US" altLang="ja-JP" sz="1600" dirty="0" smtClean="0">
                          <a:latin typeface="+mn-ea"/>
                          <a:ea typeface="+mn-ea"/>
                        </a:rPr>
                        <a:t>16</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21:00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16</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13:00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16</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8:00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16</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7:00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16</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5:00</a:t>
                      </a:r>
                      <a:endParaRPr kumimoji="1" lang="en-US" altLang="ja-JP" sz="1600" dirty="0" smtClean="0">
                        <a:latin typeface="+mn-ea"/>
                        <a:ea typeface="+mn-ea"/>
                      </a:endParaRPr>
                    </a:p>
                  </a:txBody>
                  <a:tcPr/>
                </a:tc>
              </a:tr>
            </a:tbl>
          </a:graphicData>
        </a:graphic>
      </p:graphicFrame>
      <p:sp>
        <p:nvSpPr>
          <p:cNvPr id="10" name="テキスト ボックス 9"/>
          <p:cNvSpPr txBox="1"/>
          <p:nvPr/>
        </p:nvSpPr>
        <p:spPr>
          <a:xfrm>
            <a:off x="395536" y="1556792"/>
            <a:ext cx="8280920" cy="400110"/>
          </a:xfrm>
          <a:prstGeom prst="rect">
            <a:avLst/>
          </a:prstGeom>
          <a:noFill/>
        </p:spPr>
        <p:txBody>
          <a:bodyPr wrap="square" rtlCol="0">
            <a:spAutoFit/>
          </a:bodyPr>
          <a:lstStyle/>
          <a:p>
            <a:r>
              <a:rPr kumimoji="1" lang="en-US" altLang="ja-JP" sz="2000" dirty="0" smtClean="0">
                <a:latin typeface="+mn-lt"/>
              </a:rPr>
              <a:t>Could you tell us your preference from followings?</a:t>
            </a:r>
            <a:endParaRPr kumimoji="1" lang="ja-JP" altLang="en-US" sz="2000" dirty="0">
              <a:latin typeface="+mn-lt"/>
            </a:endParaRPr>
          </a:p>
        </p:txBody>
      </p:sp>
    </p:spTree>
    <p:extLst>
      <p:ext uri="{BB962C8B-B14F-4D97-AF65-F5344CB8AC3E}">
        <p14:creationId xmlns:p14="http://schemas.microsoft.com/office/powerpoint/2010/main" val="885018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smtClean="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smtClean="0"/>
              <a:t>Takashi </a:t>
            </a:r>
            <a:r>
              <a:rPr kumimoji="1" lang="en-US" altLang="ja-JP" sz="2800" dirty="0" err="1" smtClean="0"/>
              <a:t>Kuramochi</a:t>
            </a:r>
            <a:r>
              <a:rPr lang="en-US" altLang="ja-JP" sz="2800" dirty="0" smtClean="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smtClean="0"/>
              <a:t> </a:t>
            </a:r>
          </a:p>
          <a:p>
            <a:pPr marL="0" indent="0">
              <a:buNone/>
            </a:pPr>
            <a:r>
              <a:rPr kumimoji="1" lang="en-US" altLang="ja-JP" sz="2800" u="sng" dirty="0" smtClean="0"/>
              <a:t>kuramochi722@dsn.lapis-semi.com</a:t>
            </a:r>
            <a:endParaRPr kumimoji="1" lang="ja-JP" altLang="en-US" sz="2800" u="sng"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13</a:t>
            </a:fld>
            <a:endParaRPr lang="en-US" altLang="ja-JP"/>
          </a:p>
        </p:txBody>
      </p:sp>
    </p:spTree>
    <p:extLst>
      <p:ext uri="{BB962C8B-B14F-4D97-AF65-F5344CB8AC3E}">
        <p14:creationId xmlns:p14="http://schemas.microsoft.com/office/powerpoint/2010/main" val="785230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smtClean="0"/>
              <a:t>Reference</a:t>
            </a: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14</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smtClean="0"/>
              <a:t>The </a:t>
            </a:r>
            <a:r>
              <a:rPr lang="en-GB" sz="1400" dirty="0"/>
              <a:t>IEEE802.15 meeting schedule can be found </a:t>
            </a:r>
            <a:r>
              <a:rPr lang="en-GB" sz="1400" dirty="0" smtClean="0"/>
              <a:t>at</a:t>
            </a:r>
            <a:br>
              <a:rPr lang="en-GB" sz="1400" dirty="0" smtClean="0"/>
            </a:br>
            <a:r>
              <a:rPr lang="en-GB" sz="1400" dirty="0">
                <a:hlinkClick r:id="rId2"/>
              </a:rPr>
              <a:t>http://</a:t>
            </a:r>
            <a:r>
              <a:rPr lang="en-GB" sz="1400" dirty="0" smtClean="0">
                <a:hlinkClick r:id="rId2"/>
              </a:rPr>
              <a:t>grouper.ieee.org/groups/802/15/calendar.html</a:t>
            </a:r>
            <a:endParaRPr lang="en-GB" sz="1400" dirty="0" smtClean="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r>
            <a:r>
              <a:rPr lang="en-GB" sz="1400" dirty="0" smtClean="0"/>
              <a:t>at  </a:t>
            </a:r>
            <a:r>
              <a:rPr lang="en-GB" sz="1400" dirty="0" smtClean="0">
                <a:hlinkClick r:id="rId3"/>
              </a:rPr>
              <a:t>http</a:t>
            </a:r>
            <a:r>
              <a:rPr lang="en-GB" sz="1400" dirty="0">
                <a:hlinkClick r:id="rId3"/>
              </a:rPr>
              <a:t>://</a:t>
            </a:r>
            <a:r>
              <a:rPr lang="en-GB" sz="1400" dirty="0" smtClean="0">
                <a:hlinkClick r:id="rId3"/>
              </a:rPr>
              <a:t>grouper.ieee.org/groups/802/15/pub/Download.html</a:t>
            </a:r>
            <a:r>
              <a:rPr lang="en-GB" sz="1400" dirty="0" smtClean="0"/>
              <a:t/>
            </a:r>
            <a:br>
              <a:rPr lang="en-GB" sz="1400" dirty="0" smtClean="0"/>
            </a:br>
            <a:endParaRPr lang="en-GB" sz="1400" dirty="0" smtClean="0"/>
          </a:p>
          <a:p>
            <a:r>
              <a:rPr lang="en-GB" sz="1400" dirty="0" smtClean="0"/>
              <a:t>IG </a:t>
            </a:r>
            <a:r>
              <a:rPr lang="en-GB" sz="1400" dirty="0"/>
              <a:t>JRE </a:t>
            </a:r>
            <a:r>
              <a:rPr lang="en-GB" sz="1400" dirty="0" smtClean="0"/>
              <a:t>reflector is (</a:t>
            </a:r>
            <a:r>
              <a:rPr lang="en-GB" sz="1400" dirty="0" smtClean="0">
                <a:hlinkClick r:id="rId4"/>
              </a:rPr>
              <a:t>stds-802-15-jre@listserv.ieee.org</a:t>
            </a:r>
            <a:r>
              <a:rPr lang="en-GB" sz="1400" dirty="0" smtClean="0"/>
              <a:t>)</a:t>
            </a:r>
            <a:br>
              <a:rPr lang="en-GB" sz="1400" dirty="0" smtClean="0"/>
            </a:br>
            <a:endParaRPr lang="en-GB" sz="1400" dirty="0" smtClean="0"/>
          </a:p>
          <a:p>
            <a:r>
              <a:rPr lang="en-US" sz="1400" dirty="0" smtClean="0"/>
              <a:t>Documents </a:t>
            </a:r>
            <a:r>
              <a:rPr lang="en-US" sz="1400" dirty="0"/>
              <a:t>should be uploaded to </a:t>
            </a:r>
            <a:r>
              <a:rPr lang="en-US" sz="1400" dirty="0" smtClean="0">
                <a:hlinkClick r:id="rId5"/>
              </a:rPr>
              <a:t>https</a:t>
            </a:r>
            <a:r>
              <a:rPr lang="en-US" sz="1400" dirty="0">
                <a:hlinkClick r:id="rId5"/>
              </a:rPr>
              <a:t>://</a:t>
            </a:r>
            <a:r>
              <a:rPr lang="en-US" sz="1400" dirty="0" smtClean="0">
                <a:hlinkClick r:id="rId5"/>
              </a:rPr>
              <a:t>mentor.ieee.org/802.15</a:t>
            </a:r>
            <a:r>
              <a:rPr lang="en-US" sz="1400" dirty="0" smtClean="0"/>
              <a:t>, </a:t>
            </a:r>
            <a:r>
              <a:rPr lang="en-US" sz="1400" dirty="0"/>
              <a:t>to the </a:t>
            </a:r>
            <a:r>
              <a:rPr lang="en-US" sz="1400" dirty="0" smtClean="0"/>
              <a:t>“IG JRE”  interest group.</a:t>
            </a:r>
            <a:r>
              <a:rPr lang="en-GB" sz="1400" dirty="0"/>
              <a:t/>
            </a:r>
            <a:br>
              <a:rPr lang="en-GB" sz="1400" dirty="0"/>
            </a:br>
            <a:endParaRPr lang="en-GB" sz="1400" dirty="0"/>
          </a:p>
          <a:p>
            <a:r>
              <a:rPr lang="en-GB" sz="1400" dirty="0" smtClean="0"/>
              <a:t>For </a:t>
            </a:r>
            <a:r>
              <a:rPr lang="en-GB" sz="1400" dirty="0"/>
              <a:t>help with obtaining document numbers, document formatting, document uploading and contribution scheduling, please contract the </a:t>
            </a:r>
            <a:r>
              <a:rPr lang="en-GB" sz="1400" dirty="0" smtClean="0"/>
              <a:t>802.15 IG JRE chair</a:t>
            </a:r>
            <a:r>
              <a:rPr lang="en-GB" sz="1400" dirty="0"/>
              <a:t>, </a:t>
            </a:r>
            <a:r>
              <a:rPr lang="en-GB" sz="1400" dirty="0" smtClean="0"/>
              <a:t>Takashi </a:t>
            </a:r>
            <a:r>
              <a:rPr lang="en-GB" sz="1400" dirty="0" err="1" smtClean="0"/>
              <a:t>Kuramochi</a:t>
            </a:r>
            <a:r>
              <a:rPr lang="en-GB" sz="1400" dirty="0" smtClean="0"/>
              <a:t>, at</a:t>
            </a:r>
            <a:br>
              <a:rPr lang="en-GB" sz="1400" dirty="0" smtClean="0"/>
            </a:br>
            <a:r>
              <a:rPr lang="en-GB" sz="1400" dirty="0" smtClean="0">
                <a:hlinkClick r:id="rId6"/>
              </a:rPr>
              <a:t>kuramochi722@dsn.lapis-semi.com</a:t>
            </a:r>
            <a:r>
              <a:rPr lang="en-GB" sz="1400" dirty="0"/>
              <a:t/>
            </a:r>
            <a:br>
              <a:rPr lang="en-GB" sz="1400" dirty="0"/>
            </a:br>
            <a:endParaRPr lang="en-GB" sz="1400" dirty="0"/>
          </a:p>
          <a:p>
            <a:r>
              <a:rPr lang="en-US" sz="1400" dirty="0" smtClean="0"/>
              <a:t>The draft </a:t>
            </a:r>
            <a:r>
              <a:rPr lang="en-US" sz="1400" dirty="0"/>
              <a:t>objectives </a:t>
            </a:r>
            <a:r>
              <a:rPr lang="en-US" sz="1400" dirty="0" smtClean="0"/>
              <a:t>of </a:t>
            </a:r>
            <a:r>
              <a:rPr lang="en-US" sz="1400" dirty="0"/>
              <a:t>the </a:t>
            </a:r>
            <a:r>
              <a:rPr lang="en-US" sz="1400" dirty="0" smtClean="0"/>
              <a:t>group</a:t>
            </a:r>
            <a:r>
              <a:rPr lang="en-GB" sz="1400" dirty="0"/>
              <a:t> </a:t>
            </a:r>
            <a:r>
              <a:rPr lang="en-GB" sz="1400" dirty="0" smtClean="0"/>
              <a:t>(IG JRE) is available  at SC WNG session in January 2020:</a:t>
            </a:r>
          </a:p>
          <a:p>
            <a:pPr marL="0" indent="0">
              <a:buNone/>
            </a:pPr>
            <a:r>
              <a:rPr lang="en-GB" sz="1400" dirty="0"/>
              <a:t> </a:t>
            </a:r>
            <a:r>
              <a:rPr lang="en-GB" sz="1400" dirty="0" smtClean="0"/>
              <a:t>       </a:t>
            </a:r>
            <a:r>
              <a:rPr lang="en-GB" sz="1400" dirty="0" smtClean="0">
                <a:hlinkClick r:id="rId7"/>
              </a:rPr>
              <a:t>https://mentor.ieee.org/802.15/documents</a:t>
            </a:r>
            <a:endParaRPr lang="en-GB" sz="1400" dirty="0" smtClean="0"/>
          </a:p>
          <a:p>
            <a:pPr marL="0" indent="0">
              <a:buNone/>
            </a:pPr>
            <a:endParaRPr lang="en-GB" sz="1400" dirty="0" smtClean="0"/>
          </a:p>
          <a:p>
            <a:endParaRPr lang="en-GB" sz="1400" dirty="0" smtClean="0"/>
          </a:p>
          <a:p>
            <a:endParaRPr lang="de-DE" sz="1400" dirty="0"/>
          </a:p>
        </p:txBody>
      </p:sp>
    </p:spTree>
    <p:extLst>
      <p:ext uri="{BB962C8B-B14F-4D97-AF65-F5344CB8AC3E}">
        <p14:creationId xmlns:p14="http://schemas.microsoft.com/office/powerpoint/2010/main" val="1784376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smtClean="0"/>
              <a:t>IEEE 802.15 IG JRE</a:t>
            </a:r>
            <a:br>
              <a:rPr lang="en-US" altLang="ja-JP" dirty="0" smtClean="0"/>
            </a:br>
            <a:r>
              <a:rPr lang="en-US" altLang="ja-JP" dirty="0" smtClean="0"/>
              <a:t/>
            </a:r>
            <a:br>
              <a:rPr lang="en-US" altLang="ja-JP" dirty="0" smtClean="0"/>
            </a:br>
            <a:r>
              <a:rPr lang="en-US" altLang="ja-JP" dirty="0" smtClean="0"/>
              <a:t>Teleconference </a:t>
            </a:r>
            <a:br>
              <a:rPr lang="en-US" altLang="ja-JP" dirty="0" smtClean="0"/>
            </a:br>
            <a:r>
              <a:rPr lang="en-US" altLang="ja-JP" dirty="0" smtClean="0"/>
              <a:t>Opening report </a:t>
            </a:r>
            <a:br>
              <a:rPr lang="en-US" altLang="ja-JP" dirty="0" smtClean="0"/>
            </a:br>
            <a:r>
              <a:rPr lang="en-US" altLang="ja-JP" dirty="0" smtClean="0"/>
              <a:t>on</a:t>
            </a:r>
            <a:br>
              <a:rPr lang="en-US" altLang="ja-JP" dirty="0" smtClean="0"/>
            </a:br>
            <a:r>
              <a:rPr lang="en-US" altLang="ja-JP" dirty="0" smtClean="0"/>
              <a:t>7:00(JST), </a:t>
            </a:r>
            <a:r>
              <a:rPr lang="en-US" altLang="ja-JP" dirty="0" smtClean="0"/>
              <a:t>July 3</a:t>
            </a:r>
            <a:r>
              <a:rPr lang="en-US" altLang="ja-JP" baseline="30000" dirty="0" smtClean="0"/>
              <a:t>rd</a:t>
            </a:r>
            <a:r>
              <a:rPr lang="en-US" altLang="ja-JP" dirty="0" smtClean="0"/>
              <a:t>,2020</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a:t>
            </a:r>
            <a:r>
              <a:rPr lang="en-US" altLang="ja-JP" dirty="0" smtClean="0"/>
              <a:t>is Takashi </a:t>
            </a:r>
            <a:r>
              <a:rPr lang="en-US" altLang="ja-JP" dirty="0" err="1" smtClean="0"/>
              <a:t>Kuramochi</a:t>
            </a:r>
            <a:r>
              <a:rPr lang="en-US" altLang="ja-JP" dirty="0" smtClean="0"/>
              <a:t>(LAPIS Semiconductor)</a:t>
            </a:r>
          </a:p>
          <a:p>
            <a:pPr lvl="1"/>
            <a:r>
              <a:rPr lang="en-US" altLang="ja-JP" dirty="0" smtClean="0"/>
              <a:t>Acting </a:t>
            </a:r>
            <a:r>
              <a:rPr lang="en-US" altLang="ja-JP" dirty="0"/>
              <a:t>secretary is </a:t>
            </a:r>
            <a:r>
              <a:rPr lang="en-US" altLang="ja-JP" dirty="0" smtClean="0"/>
              <a:t>Phil Beecher</a:t>
            </a:r>
            <a:endParaRPr lang="en-US" altLang="ja-JP" dirty="0"/>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a:t>
            </a:r>
            <a:r>
              <a:rPr lang="en-US" altLang="ja-JP" b="1" dirty="0" smtClean="0"/>
              <a:t>    Early </a:t>
            </a:r>
            <a:r>
              <a:rPr lang="en-US" altLang="ja-JP" b="1" dirty="0"/>
              <a:t>identification of holders of potential Essential </a:t>
            </a:r>
            <a:r>
              <a:rPr lang="en-US" altLang="ja-JP" b="1" dirty="0" smtClean="0"/>
              <a:t>Patent</a:t>
            </a:r>
            <a:br>
              <a:rPr lang="en-US" altLang="ja-JP" b="1" dirty="0" smtClean="0"/>
            </a:br>
            <a:r>
              <a:rPr lang="en-US" altLang="ja-JP" b="1" dirty="0" smtClean="0"/>
              <a:t>     Claims </a:t>
            </a:r>
            <a:r>
              <a:rPr lang="en-US" altLang="ja-JP" b="1" dirty="0"/>
              <a:t>is encouraged</a:t>
            </a:r>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4</a:t>
            </a:fld>
            <a:endParaRPr lang="en-US" altLang="ja-JP"/>
          </a:p>
        </p:txBody>
      </p:sp>
    </p:spTree>
    <p:extLst>
      <p:ext uri="{BB962C8B-B14F-4D97-AF65-F5344CB8AC3E}">
        <p14:creationId xmlns:p14="http://schemas.microsoft.com/office/powerpoint/2010/main" val="2109540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5</a:t>
            </a:fld>
            <a:endParaRPr lang="en-US" altLang="ja-JP"/>
          </a:p>
        </p:txBody>
      </p:sp>
    </p:spTree>
    <p:extLst>
      <p:ext uri="{BB962C8B-B14F-4D97-AF65-F5344CB8AC3E}">
        <p14:creationId xmlns:p14="http://schemas.microsoft.com/office/powerpoint/2010/main" val="854180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2520594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7</a:t>
            </a:fld>
            <a:endParaRPr lang="en-US" altLang="ja-JP"/>
          </a:p>
        </p:txBody>
      </p:sp>
    </p:spTree>
    <p:extLst>
      <p:ext uri="{BB962C8B-B14F-4D97-AF65-F5344CB8AC3E}">
        <p14:creationId xmlns:p14="http://schemas.microsoft.com/office/powerpoint/2010/main" val="2827263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b="1" u="sng" dirty="0" smtClean="0"/>
              <a:t>Attendance</a:t>
            </a:r>
            <a:endParaRPr kumimoji="1" lang="ja-JP" altLang="en-US" b="1" u="sng"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357483412"/>
              </p:ext>
            </p:extLst>
          </p:nvPr>
        </p:nvGraphicFramePr>
        <p:xfrm>
          <a:off x="179512" y="1563688"/>
          <a:ext cx="8278690" cy="4808505"/>
        </p:xfrm>
        <a:graphic>
          <a:graphicData uri="http://schemas.openxmlformats.org/drawingml/2006/table">
            <a:tbl>
              <a:tblPr firstRow="1" bandRow="1">
                <a:tableStyleId>{21E4AEA4-8DFA-4A89-87EB-49C32662AFE0}</a:tableStyleId>
              </a:tblPr>
              <a:tblGrid>
                <a:gridCol w="2880321"/>
                <a:gridCol w="3528392"/>
                <a:gridCol w="1869977"/>
              </a:tblGrid>
              <a:tr h="369885">
                <a:tc>
                  <a:txBody>
                    <a:bodyPr/>
                    <a:lstStyle/>
                    <a:p>
                      <a:r>
                        <a:rPr kumimoji="1" lang="en-US" altLang="ja-JP" baseline="0" dirty="0" smtClean="0"/>
                        <a:t>Name</a:t>
                      </a:r>
                      <a:endParaRPr kumimoji="1" lang="ja-JP" altLang="en-US" dirty="0"/>
                    </a:p>
                  </a:txBody>
                  <a:tcPr/>
                </a:tc>
                <a:tc>
                  <a:txBody>
                    <a:bodyPr/>
                    <a:lstStyle/>
                    <a:p>
                      <a:r>
                        <a:rPr kumimoji="1" lang="en-US" altLang="ja-JP" dirty="0" smtClean="0"/>
                        <a:t>Affiliation</a:t>
                      </a:r>
                      <a:endParaRPr kumimoji="1" lang="ja-JP" altLang="en-US" dirty="0"/>
                    </a:p>
                  </a:txBody>
                  <a:tcPr/>
                </a:tc>
                <a:tc>
                  <a:txBody>
                    <a:bodyPr/>
                    <a:lstStyle/>
                    <a:p>
                      <a:r>
                        <a:rPr kumimoji="1" lang="en-US" altLang="ja-JP" dirty="0" smtClean="0"/>
                        <a:t>Role</a:t>
                      </a:r>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3998769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lang="en-US" altLang="ja-JP" u="sng" dirty="0"/>
              <a:t>Agenda </a:t>
            </a:r>
            <a:endParaRPr kumimoji="1" lang="ja-JP" altLang="en-US" u="sng"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July,2020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1899350755"/>
              </p:ext>
            </p:extLst>
          </p:nvPr>
        </p:nvGraphicFramePr>
        <p:xfrm>
          <a:off x="269522" y="3290449"/>
          <a:ext cx="8604955" cy="3336429"/>
        </p:xfrm>
        <a:graphic>
          <a:graphicData uri="http://schemas.openxmlformats.org/drawingml/2006/table">
            <a:tbl>
              <a:tblPr firstRow="1" firstCol="1" bandRow="1">
                <a:tableStyleId>{21E4AEA4-8DFA-4A89-87EB-49C32662AFE0}</a:tableStyleId>
              </a:tblPr>
              <a:tblGrid>
                <a:gridCol w="2968626"/>
                <a:gridCol w="1819905"/>
                <a:gridCol w="1409286"/>
                <a:gridCol w="2407138"/>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Phil</a:t>
                      </a:r>
                      <a:r>
                        <a:rPr lang="en-GB" altLang="ja-JP" sz="1800" baseline="0" dirty="0" smtClean="0">
                          <a:effectLst/>
                          <a:latin typeface="+mn-lt"/>
                          <a:ea typeface="+mn-ea"/>
                          <a:cs typeface="+mn-cs"/>
                        </a:rPr>
                        <a:t> Beecher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US" altLang="ja-JP" sz="1800" dirty="0" smtClean="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10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US" altLang="ja-JP" sz="1800" dirty="0" smtClean="0">
                          <a:effectLst/>
                          <a:latin typeface="+mn-lt"/>
                          <a:ea typeface="游明朝"/>
                          <a:cs typeface="Times New Roman"/>
                        </a:rPr>
                        <a:t>Approval</a:t>
                      </a:r>
                      <a:r>
                        <a:rPr lang="en-US" altLang="ja-JP" sz="1800" baseline="0" dirty="0" smtClean="0">
                          <a:effectLst/>
                          <a:latin typeface="+mn-lt"/>
                          <a:ea typeface="游明朝"/>
                          <a:cs typeface="Times New Roman"/>
                        </a:rPr>
                        <a:t> of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smtClean="0">
                          <a:effectLst/>
                          <a:latin typeface="+mn-lt"/>
                        </a:rPr>
                        <a:t>Kuramochi</a:t>
                      </a:r>
                      <a:endParaRPr lang="ja-JP" altLang="ja-JP" sz="1800" dirty="0" smtClean="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smtClean="0">
                          <a:effectLst/>
                          <a:latin typeface="+mn-lt"/>
                        </a:rPr>
                        <a:t>5</a:t>
                      </a:r>
                      <a:endParaRPr lang="ja-JP" altLang="ja-JP" sz="1800" dirty="0" smtClean="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smtClean="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20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smtClean="0">
                          <a:effectLst/>
                          <a:latin typeface="+mn-lt"/>
                        </a:rPr>
                        <a:t>PAR/CSD </a:t>
                      </a:r>
                    </a:p>
                    <a:p>
                      <a:pPr algn="ctr">
                        <a:lnSpc>
                          <a:spcPct val="107000"/>
                        </a:lnSpc>
                        <a:spcAft>
                          <a:spcPts val="0"/>
                        </a:spcAft>
                      </a:pPr>
                      <a:r>
                        <a:rPr lang="en-GB" sz="1800" dirty="0" smtClean="0">
                          <a:effectLst/>
                          <a:latin typeface="+mn-lt"/>
                        </a:rPr>
                        <a:t>Comment Resolutions</a:t>
                      </a:r>
                    </a:p>
                  </a:txBody>
                  <a:tcPr marL="68580" marR="68580" marT="0" marB="0"/>
                </a:tc>
                <a:tc>
                  <a:txBody>
                    <a:bodyPr/>
                    <a:lstStyle/>
                    <a:p>
                      <a:pPr algn="ctr">
                        <a:lnSpc>
                          <a:spcPct val="107000"/>
                        </a:lnSpc>
                        <a:spcAft>
                          <a:spcPts val="0"/>
                        </a:spcAft>
                      </a:pPr>
                      <a:r>
                        <a:rPr lang="en-GB" altLang="ja-JP" sz="1800" dirty="0" err="1" smtClean="0">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20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40</a:t>
                      </a:r>
                      <a:endParaRPr lang="ja-JP" sz="1800" dirty="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US" altLang="ja-JP" sz="1800" dirty="0" smtClean="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45</a:t>
                      </a:r>
                      <a:endParaRPr lang="ja-JP" sz="1800" dirty="0">
                        <a:effectLst/>
                        <a:latin typeface="+mn-lt"/>
                        <a:ea typeface="游明朝"/>
                        <a:cs typeface="Times New Roman"/>
                      </a:endParaRPr>
                    </a:p>
                  </a:txBody>
                  <a:tcPr marL="68580" marR="68580" marT="0" marB="0"/>
                </a:tc>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55</a:t>
                      </a:r>
                      <a:endParaRPr lang="ja-JP" sz="1800" dirty="0">
                        <a:effectLst/>
                        <a:latin typeface="+mn-lt"/>
                        <a:ea typeface="游明朝"/>
                        <a:cs typeface="Times New Roman"/>
                      </a:endParaRPr>
                    </a:p>
                  </a:txBody>
                  <a:tcPr marL="68580" marR="68580" marT="0" marB="0"/>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4096474843"/>
              </p:ext>
            </p:extLst>
          </p:nvPr>
        </p:nvGraphicFramePr>
        <p:xfrm>
          <a:off x="323528" y="1478476"/>
          <a:ext cx="8280920" cy="1554480"/>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576064">
                <a:tc>
                  <a:txBody>
                    <a:bodyPr/>
                    <a:lstStyle/>
                    <a:p>
                      <a:r>
                        <a:rPr kumimoji="1" lang="en-US" altLang="ja-JP" dirty="0" smtClean="0"/>
                        <a:t>Japan</a:t>
                      </a:r>
                    </a:p>
                    <a:p>
                      <a:r>
                        <a:rPr kumimoji="1" lang="en-US" altLang="ja-JP" dirty="0" smtClean="0"/>
                        <a:t>(JST)</a:t>
                      </a:r>
                    </a:p>
                  </a:txBody>
                  <a:tcPr/>
                </a:tc>
                <a:tc>
                  <a:txBody>
                    <a:bodyPr/>
                    <a:lstStyle/>
                    <a:p>
                      <a:r>
                        <a:rPr kumimoji="1" lang="en-US" altLang="ja-JP" dirty="0" smtClean="0"/>
                        <a:t>London</a:t>
                      </a:r>
                    </a:p>
                    <a:p>
                      <a:r>
                        <a:rPr kumimoji="1" lang="en-US" altLang="ja-JP" dirty="0" smtClean="0"/>
                        <a:t>(BST)</a:t>
                      </a:r>
                      <a:endParaRPr kumimoji="1" lang="ja-JP" altLang="en-US" dirty="0"/>
                    </a:p>
                  </a:txBody>
                  <a:tcPr/>
                </a:tc>
                <a:tc>
                  <a:txBody>
                    <a:bodyPr/>
                    <a:lstStyle/>
                    <a:p>
                      <a:r>
                        <a:rPr kumimoji="1" lang="en-US" altLang="ja-JP" dirty="0" smtClean="0"/>
                        <a:t>Atlanta</a:t>
                      </a:r>
                    </a:p>
                    <a:p>
                      <a:r>
                        <a:rPr kumimoji="1" lang="en-US" altLang="ja-JP" dirty="0" smtClean="0"/>
                        <a:t>(EDT)</a:t>
                      </a:r>
                      <a:endParaRPr kumimoji="1" lang="ja-JP" altLang="en-US" dirty="0"/>
                    </a:p>
                  </a:txBody>
                  <a:tcPr/>
                </a:tc>
                <a:tc>
                  <a:txBody>
                    <a:bodyPr/>
                    <a:lstStyle/>
                    <a:p>
                      <a:r>
                        <a:rPr kumimoji="1" lang="en-US" altLang="ja-JP" dirty="0" smtClean="0"/>
                        <a:t>Austin</a:t>
                      </a:r>
                    </a:p>
                    <a:p>
                      <a:r>
                        <a:rPr kumimoji="1" lang="en-US" altLang="ja-JP" dirty="0" smtClean="0"/>
                        <a:t>(CDT)</a:t>
                      </a:r>
                      <a:endParaRPr kumimoji="1" lang="ja-JP" altLang="en-US" dirty="0"/>
                    </a:p>
                  </a:txBody>
                  <a:tcPr/>
                </a:tc>
                <a:tc>
                  <a:txBody>
                    <a:bodyPr/>
                    <a:lstStyle/>
                    <a:p>
                      <a:r>
                        <a:rPr kumimoji="1" lang="en-US" altLang="ja-JP" dirty="0" smtClean="0"/>
                        <a:t>San Diego</a:t>
                      </a:r>
                    </a:p>
                    <a:p>
                      <a:r>
                        <a:rPr kumimoji="1" lang="en-US" altLang="ja-JP" dirty="0" smtClean="0"/>
                        <a:t>(PDT)</a:t>
                      </a:r>
                      <a:endParaRPr kumimoji="1" lang="ja-JP" altLang="en-US" dirty="0"/>
                    </a:p>
                  </a:txBody>
                  <a:tcPr/>
                </a:tc>
              </a:tr>
              <a:tr h="371305">
                <a:tc>
                  <a:txBody>
                    <a:bodyPr/>
                    <a:lstStyle/>
                    <a:p>
                      <a:r>
                        <a:rPr kumimoji="1" lang="en-US" altLang="ja-JP" dirty="0" smtClean="0">
                          <a:latin typeface="+mn-ea"/>
                          <a:ea typeface="+mn-ea"/>
                        </a:rPr>
                        <a:t>Friday</a:t>
                      </a:r>
                    </a:p>
                    <a:p>
                      <a:r>
                        <a:rPr kumimoji="1" lang="en-US" altLang="ja-JP" dirty="0" smtClean="0">
                          <a:latin typeface="+mn-ea"/>
                          <a:ea typeface="+mn-ea"/>
                        </a:rPr>
                        <a:t>July 3</a:t>
                      </a:r>
                      <a:r>
                        <a:rPr kumimoji="1" lang="en-US" altLang="ja-JP" baseline="30000" dirty="0" smtClean="0">
                          <a:latin typeface="+mn-ea"/>
                          <a:ea typeface="+mn-ea"/>
                        </a:rPr>
                        <a:t>rd </a:t>
                      </a:r>
                      <a:endParaRPr kumimoji="1" lang="en-US" altLang="ja-JP" dirty="0" smtClean="0">
                        <a:latin typeface="+mn-ea"/>
                        <a:ea typeface="+mn-ea"/>
                      </a:endParaRPr>
                    </a:p>
                    <a:p>
                      <a:r>
                        <a:rPr kumimoji="1" lang="en-US" altLang="ja-JP" dirty="0" smtClean="0">
                          <a:latin typeface="+mn-ea"/>
                          <a:ea typeface="+mn-ea"/>
                        </a:rPr>
                        <a:t>7:00-8:00</a:t>
                      </a:r>
                    </a:p>
                  </a:txBody>
                  <a:tcPr/>
                </a:tc>
                <a:tc>
                  <a:txBody>
                    <a:bodyPr/>
                    <a:lstStyle/>
                    <a:p>
                      <a:r>
                        <a:rPr kumimoji="1" lang="en-US" altLang="ja-JP" dirty="0" smtClean="0">
                          <a:latin typeface="+mn-ea"/>
                          <a:ea typeface="+mn-ea"/>
                        </a:rPr>
                        <a:t>Thursday</a:t>
                      </a:r>
                    </a:p>
                    <a:p>
                      <a:r>
                        <a:rPr kumimoji="1" lang="en-US" altLang="ja-JP" dirty="0" smtClean="0">
                          <a:latin typeface="+mn-ea"/>
                          <a:ea typeface="+mn-ea"/>
                        </a:rPr>
                        <a:t>July 2</a:t>
                      </a:r>
                      <a:r>
                        <a:rPr kumimoji="1" lang="en-US" altLang="ja-JP" baseline="30000" dirty="0" smtClean="0">
                          <a:latin typeface="+mn-ea"/>
                          <a:ea typeface="+mn-ea"/>
                        </a:rPr>
                        <a:t>nd</a:t>
                      </a:r>
                      <a:endParaRPr kumimoji="1" lang="en-US" altLang="ja-JP" dirty="0" smtClean="0">
                        <a:latin typeface="+mn-ea"/>
                        <a:ea typeface="+mn-ea"/>
                      </a:endParaRPr>
                    </a:p>
                    <a:p>
                      <a:r>
                        <a:rPr kumimoji="1" lang="en-US" altLang="ja-JP" dirty="0" smtClean="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July 2</a:t>
                      </a:r>
                      <a:r>
                        <a:rPr kumimoji="1" lang="en-US" altLang="ja-JP" baseline="30000" dirty="0" smtClean="0">
                          <a:latin typeface="+mn-ea"/>
                          <a:ea typeface="+mn-ea"/>
                        </a:rPr>
                        <a:t>nd</a:t>
                      </a:r>
                      <a:endParaRPr kumimoji="1" lang="en-US" altLang="ja-JP" dirty="0" smtClean="0">
                        <a:latin typeface="+mn-ea"/>
                        <a:ea typeface="+mn-ea"/>
                      </a:endParaRPr>
                    </a:p>
                    <a:p>
                      <a:r>
                        <a:rPr kumimoji="1" lang="en-US" altLang="ja-JP" dirty="0" smtClean="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July 2</a:t>
                      </a:r>
                      <a:r>
                        <a:rPr kumimoji="1" lang="en-US" altLang="ja-JP" baseline="30000" dirty="0" smtClean="0">
                          <a:latin typeface="+mn-ea"/>
                          <a:ea typeface="+mn-ea"/>
                        </a:rPr>
                        <a:t>nd</a:t>
                      </a:r>
                      <a:endParaRPr kumimoji="1" lang="en-US" altLang="ja-JP" dirty="0" smtClean="0">
                        <a:latin typeface="+mn-ea"/>
                        <a:ea typeface="+mn-ea"/>
                      </a:endParaRPr>
                    </a:p>
                    <a:p>
                      <a:r>
                        <a:rPr kumimoji="1" lang="en-US" altLang="ja-JP" dirty="0" smtClean="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July 2</a:t>
                      </a:r>
                      <a:r>
                        <a:rPr kumimoji="1" lang="en-US" altLang="ja-JP" baseline="30000" dirty="0" smtClean="0">
                          <a:latin typeface="+mn-ea"/>
                          <a:ea typeface="+mn-ea"/>
                        </a:rPr>
                        <a:t>nd</a:t>
                      </a:r>
                      <a:endParaRPr kumimoji="1" lang="en-US" altLang="ja-JP" dirty="0" smtClean="0">
                        <a:latin typeface="+mn-ea"/>
                        <a:ea typeface="+mn-ea"/>
                      </a:endParaRPr>
                    </a:p>
                    <a:p>
                      <a:r>
                        <a:rPr kumimoji="1" lang="en-US" altLang="ja-JP" dirty="0" smtClean="0">
                          <a:latin typeface="+mn-ea"/>
                          <a:ea typeface="+mn-ea"/>
                        </a:rPr>
                        <a:t>15:00-16:00</a:t>
                      </a:r>
                    </a:p>
                  </a:txBody>
                  <a:tcPr/>
                </a:tc>
              </a:tr>
            </a:tbl>
          </a:graphicData>
        </a:graphic>
      </p:graphicFrame>
    </p:spTree>
    <p:extLst>
      <p:ext uri="{BB962C8B-B14F-4D97-AF65-F5344CB8AC3E}">
        <p14:creationId xmlns:p14="http://schemas.microsoft.com/office/powerpoint/2010/main" val="1749679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1274</TotalTime>
  <Words>813</Words>
  <Application>Microsoft Office PowerPoint</Application>
  <PresentationFormat>画面に合わせる (4:3)</PresentationFormat>
  <Paragraphs>225</Paragraphs>
  <Slides>14</Slides>
  <Notes>0</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15-20-xxxx-00-jre0-ig-jre-call-for-contributions</vt:lpstr>
      <vt:lpstr>PowerPoint プレゼンテーション</vt:lpstr>
      <vt:lpstr>IEEE 802.15 IG JRE  Teleconference  Opening report  on 7:00(JST), July 3rd,2020</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Presentation</vt:lpstr>
      <vt:lpstr>Next steps</vt:lpstr>
      <vt:lpstr>IG JRE proposed teleconference in July plenary</vt:lpstr>
      <vt:lpstr>Contacts</vt:lpstr>
      <vt:lpstr>Reference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146</cp:revision>
  <cp:lastPrinted>1998-02-10T13:28:06Z</cp:lastPrinted>
  <dcterms:created xsi:type="dcterms:W3CDTF">2020-02-10T05:27:43Z</dcterms:created>
  <dcterms:modified xsi:type="dcterms:W3CDTF">2020-07-01T02:35:47Z</dcterms:modified>
</cp:coreProperties>
</file>