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3" r:id="rId2"/>
    <p:sldId id="264" r:id="rId3"/>
    <p:sldId id="282" r:id="rId4"/>
    <p:sldId id="274" r:id="rId5"/>
    <p:sldId id="275" r:id="rId6"/>
    <p:sldId id="276" r:id="rId7"/>
    <p:sldId id="277" r:id="rId8"/>
    <p:sldId id="281" r:id="rId9"/>
    <p:sldId id="283" r:id="rId10"/>
    <p:sldId id="286" r:id="rId11"/>
    <p:sldId id="284" r:id="rId12"/>
    <p:sldId id="287" r:id="rId13"/>
    <p:sldId id="278" r:id="rId14"/>
    <p:sldId id="279" r:id="rId15"/>
    <p:sldId id="266"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FF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8" d="100"/>
          <a:sy n="68" d="100"/>
        </p:scale>
        <p:origin x="-144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smtClean="0"/>
              <a:t>マスター タイトルの書式設定</a:t>
            </a: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マスター サブタイトルの書式設定</a:t>
            </a:r>
            <a:endParaRPr lang="ja-JP" altLang="en-US" dirty="0"/>
          </a:p>
        </p:txBody>
      </p:sp>
      <p:sp>
        <p:nvSpPr>
          <p:cNvPr id="4" name="日付プレースホルダー 3"/>
          <p:cNvSpPr>
            <a:spLocks noGrp="1"/>
          </p:cNvSpPr>
          <p:nvPr>
            <p:ph type="dt" sz="half" idx="10"/>
          </p:nvPr>
        </p:nvSpPr>
        <p:spPr/>
        <p:txBody>
          <a:bodyPr/>
          <a:lstStyle>
            <a:lvl1pPr>
              <a:defRPr/>
            </a:lvl1pPr>
          </a:lstStyle>
          <a:p>
            <a:r>
              <a:rPr lang="en-US" altLang="ja-JP" smtClean="0"/>
              <a:t>&lt;June,2020</a:t>
            </a:r>
            <a:r>
              <a:rPr lang="en-US" altLang="ja-JP" dirty="0" smtClean="0"/>
              <a:t>&gt;</a:t>
            </a:r>
            <a:endParaRPr lang="en-US" altLang="ja-JP" dirty="0"/>
          </a:p>
        </p:txBody>
      </p:sp>
      <p:sp>
        <p:nvSpPr>
          <p:cNvPr id="5" name="フッター プレースホルダー 4"/>
          <p:cNvSpPr>
            <a:spLocks noGrp="1"/>
          </p:cNvSpPr>
          <p:nvPr>
            <p:ph type="ftr" sz="quarter" idx="11"/>
          </p:nvPr>
        </p:nvSpPr>
        <p:spPr>
          <a:xfrm>
            <a:off x="4788024" y="6475412"/>
            <a:ext cx="3822576"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Tree>
    <p:extLst>
      <p:ext uri="{BB962C8B-B14F-4D97-AF65-F5344CB8AC3E}">
        <p14:creationId xmlns:p14="http://schemas.microsoft.com/office/powerpoint/2010/main" val="213046332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日付プレースホルダー 3"/>
          <p:cNvSpPr>
            <a:spLocks noGrp="1"/>
          </p:cNvSpPr>
          <p:nvPr>
            <p:ph type="dt" sz="half" idx="10"/>
          </p:nvPr>
        </p:nvSpPr>
        <p:spPr/>
        <p:txBody>
          <a:bodyPr/>
          <a:lstStyle>
            <a:lvl1pPr>
              <a:defRPr/>
            </a:lvl1pPr>
          </a:lstStyle>
          <a:p>
            <a:r>
              <a:rPr lang="en-US" altLang="ja-JP" smtClean="0"/>
              <a:t>&lt;June,2020</a:t>
            </a:r>
            <a:r>
              <a:rPr lang="en-US" altLang="ja-JP" dirty="0" smtClean="0"/>
              <a:t>&gt;</a:t>
            </a:r>
            <a:endParaRPr lang="en-US" altLang="ja-JP" dirty="0"/>
          </a:p>
        </p:txBody>
      </p:sp>
      <p:sp>
        <p:nvSpPr>
          <p:cNvPr id="5" name="フッター プレースホルダー 4"/>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Tree>
    <p:extLst>
      <p:ext uri="{BB962C8B-B14F-4D97-AF65-F5344CB8AC3E}">
        <p14:creationId xmlns:p14="http://schemas.microsoft.com/office/powerpoint/2010/main" val="56245339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smtClean="0"/>
              <a:t>&lt;June,2020</a:t>
            </a:r>
            <a:r>
              <a:rPr lang="en-US" altLang="ja-JP" dirty="0" smtClean="0"/>
              <a:t>&gt;</a:t>
            </a:r>
            <a:endParaRPr lang="en-US" altLang="ja-JP" dirty="0"/>
          </a:p>
        </p:txBody>
      </p:sp>
      <p:sp>
        <p:nvSpPr>
          <p:cNvPr id="4" name="フッター プレースホルダー 3"/>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Tree>
    <p:extLst>
      <p:ext uri="{BB962C8B-B14F-4D97-AF65-F5344CB8AC3E}">
        <p14:creationId xmlns:p14="http://schemas.microsoft.com/office/powerpoint/2010/main" val="33152022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smtClean="0"/>
              <a:t>&lt;June,2020</a:t>
            </a:r>
            <a:r>
              <a:rPr lang="en-US" altLang="ja-JP" dirty="0" smtClean="0"/>
              <a:t>&gt;</a:t>
            </a:r>
            <a:endParaRPr lang="en-US" altLang="ja-JP" dirty="0"/>
          </a:p>
        </p:txBody>
      </p:sp>
      <p:sp>
        <p:nvSpPr>
          <p:cNvPr id="3" name="フッター プレースホルダー 2"/>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Tree>
    <p:extLst>
      <p:ext uri="{BB962C8B-B14F-4D97-AF65-F5344CB8AC3E}">
        <p14:creationId xmlns:p14="http://schemas.microsoft.com/office/powerpoint/2010/main" val="74376527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コンテンツ">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bwMode="auto">
          <a:xfrm>
            <a:off x="322264" y="68626"/>
            <a:ext cx="7490097" cy="898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dirty="0"/>
              <a:t>マスタ タイトルの書式設定</a:t>
            </a:r>
          </a:p>
        </p:txBody>
      </p:sp>
      <p:sp>
        <p:nvSpPr>
          <p:cNvPr id="6" name="コンテンツ プレースホルダ 2"/>
          <p:cNvSpPr>
            <a:spLocks noGrp="1"/>
          </p:cNvSpPr>
          <p:nvPr>
            <p:ph idx="1" hasCustomPrompt="1"/>
          </p:nvPr>
        </p:nvSpPr>
        <p:spPr>
          <a:xfrm>
            <a:off x="322263" y="1195200"/>
            <a:ext cx="8382000" cy="1273693"/>
          </a:xfrm>
          <a:prstGeom prst="rect">
            <a:avLst/>
          </a:prstGeom>
        </p:spPr>
        <p:txBody>
          <a:bodyPr/>
          <a:lstStyle/>
          <a:p>
            <a:pPr lvl="0"/>
            <a:r>
              <a:rPr lang="ja-JP" altLang="en-US" dirty="0"/>
              <a:t>マスタ テキストの書式設定</a:t>
            </a:r>
          </a:p>
        </p:txBody>
      </p:sp>
    </p:spTree>
    <p:extLst>
      <p:ext uri="{BB962C8B-B14F-4D97-AF65-F5344CB8AC3E}">
        <p14:creationId xmlns:p14="http://schemas.microsoft.com/office/powerpoint/2010/main" val="210972613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smtClean="0"/>
              <a:t>マスター タイトルの書式設定</a:t>
            </a:r>
            <a:endParaRPr lang="en-US" altLang="ja-JP"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smtClean="0"/>
              <a:t>&lt;June,2020</a:t>
            </a:r>
            <a:r>
              <a:rPr lang="en-US" altLang="ja-JP" dirty="0" smtClean="0"/>
              <a:t>&gt;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smtClean="0"/>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a:t>
            </a:r>
            <a:r>
              <a:rPr lang="en-US" altLang="ja-JP" sz="1400" b="1" dirty="0" smtClean="0">
                <a:latin typeface="+mn-lt"/>
                <a:ea typeface="ＭＳ Ｐゴシック" charset="-128"/>
              </a:rPr>
              <a:t>802. </a:t>
            </a:r>
            <a:r>
              <a:rPr lang="en-US" altLang="ja-JP" sz="1400" b="1" dirty="0" smtClean="0">
                <a:latin typeface="+mn-lt"/>
                <a:ea typeface="ＭＳ Ｐゴシック" charset="-128"/>
              </a:rPr>
              <a:t>15-20-0155-01-0jre</a:t>
            </a:r>
            <a:endParaRPr lang="en-US" altLang="ja-JP" sz="1400" b="1" dirty="0">
              <a:latin typeface="+mn-lt"/>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ocumen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&lt;June,2020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a:t>
            </a:r>
            <a:r>
              <a:rPr lang="en-US" altLang="ja-JP" sz="1600" b="1" dirty="0" smtClean="0">
                <a:ea typeface="ＭＳ Ｐゴシック" charset="-128"/>
              </a:rPr>
              <a:t>IG </a:t>
            </a:r>
            <a:r>
              <a:rPr lang="en-US" altLang="ja-JP" sz="1600" b="1" smtClean="0">
                <a:ea typeface="ＭＳ Ｐゴシック" charset="-128"/>
              </a:rPr>
              <a:t>JRE June </a:t>
            </a:r>
            <a:r>
              <a:rPr lang="en-US" altLang="ja-JP" sz="1600" b="1" dirty="0" smtClean="0">
                <a:ea typeface="ＭＳ Ｐゴシック" charset="-128"/>
              </a:rPr>
              <a:t>19</a:t>
            </a:r>
            <a:r>
              <a:rPr lang="en-US" altLang="ja-JP" sz="1600" b="1" baseline="30000" dirty="0" smtClean="0">
                <a:ea typeface="ＭＳ Ｐゴシック" charset="-128"/>
              </a:rPr>
              <a:t>th</a:t>
            </a:r>
            <a:r>
              <a:rPr lang="en-US" altLang="ja-JP" sz="1600" b="1" dirty="0" smtClean="0">
                <a:ea typeface="ＭＳ Ｐゴシック" charset="-128"/>
              </a:rPr>
              <a:t>  2020 Teleconference Opening report]</a:t>
            </a:r>
            <a:r>
              <a:rPr lang="en-US" altLang="ja-JP" sz="1600" dirty="0">
                <a:ea typeface="ＭＳ Ｐゴシック" charset="-128"/>
              </a:rPr>
              <a:t>	</a:t>
            </a:r>
          </a:p>
          <a:p>
            <a:r>
              <a:rPr lang="en-US" altLang="ja-JP" sz="1600" b="1" dirty="0">
                <a:ea typeface="ＭＳ Ｐゴシック" charset="-128"/>
              </a:rPr>
              <a:t>Date Submitted: </a:t>
            </a:r>
            <a:r>
              <a:rPr lang="en-US" altLang="ja-JP" sz="1600" b="1" dirty="0" smtClean="0">
                <a:ea typeface="ＭＳ Ｐゴシック" charset="-128"/>
              </a:rPr>
              <a:t>[</a:t>
            </a:r>
            <a:r>
              <a:rPr lang="en-US" altLang="ja-JP" sz="1600" b="1" smtClean="0">
                <a:ea typeface="ＭＳ Ｐゴシック" charset="-128"/>
              </a:rPr>
              <a:t>18th June,2020</a:t>
            </a:r>
            <a:r>
              <a:rPr lang="en-US" altLang="ja-JP" sz="1600" b="1" dirty="0" smtClean="0">
                <a:ea typeface="ＭＳ Ｐゴシック" charset="-128"/>
              </a:rPr>
              <a:t>]</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a:t>
            </a:r>
            <a:r>
              <a:rPr lang="en-US" altLang="ja-JP" sz="1600" b="1" dirty="0" smtClean="0">
                <a:ea typeface="ＭＳ Ｐゴシック" charset="-128"/>
              </a:rPr>
              <a:t>Takashi </a:t>
            </a:r>
            <a:r>
              <a:rPr lang="en-US" altLang="ja-JP" sz="1600" b="1" dirty="0" err="1" smtClean="0">
                <a:ea typeface="ＭＳ Ｐゴシック" charset="-128"/>
              </a:rPr>
              <a:t>Kuramochi</a:t>
            </a:r>
            <a:r>
              <a:rPr lang="en-US" altLang="ja-JP" sz="1600" dirty="0" smtClean="0">
                <a:ea typeface="ＭＳ Ｐゴシック" charset="-128"/>
              </a:rPr>
              <a:t>] </a:t>
            </a:r>
            <a:r>
              <a:rPr lang="en-US" altLang="ja-JP" sz="1600" dirty="0">
                <a:ea typeface="ＭＳ Ｐゴシック" charset="-128"/>
              </a:rPr>
              <a:t>Company </a:t>
            </a:r>
            <a:r>
              <a:rPr lang="en-US" altLang="ja-JP" sz="1600" dirty="0" smtClean="0">
                <a:ea typeface="ＭＳ Ｐゴシック" charset="-128"/>
              </a:rPr>
              <a:t>[</a:t>
            </a:r>
            <a:r>
              <a:rPr lang="en-US" altLang="ja-JP" sz="1600" b="1" dirty="0" smtClean="0">
                <a:ea typeface="ＭＳ Ｐゴシック" charset="-128"/>
              </a:rPr>
              <a:t>LAPIS </a:t>
            </a:r>
            <a:r>
              <a:rPr lang="en-US" altLang="ja-JP" sz="1600" b="1" dirty="0">
                <a:ea typeface="ＭＳ Ｐゴシック" charset="-128"/>
              </a:rPr>
              <a:t>SEMICONDUCTOR</a:t>
            </a:r>
            <a:r>
              <a:rPr lang="en-US" altLang="ja-JP" sz="1600" dirty="0">
                <a:ea typeface="ＭＳ Ｐゴシック" charset="-128"/>
              </a:rPr>
              <a:t>]</a:t>
            </a:r>
          </a:p>
          <a:p>
            <a:r>
              <a:rPr lang="en-US" altLang="ja-JP" sz="1600" dirty="0">
                <a:ea typeface="ＭＳ Ｐゴシック" charset="-128"/>
              </a:rPr>
              <a:t>Address </a:t>
            </a:r>
            <a:r>
              <a:rPr lang="en-US" altLang="ja-JP" sz="1600" dirty="0" smtClean="0">
                <a:ea typeface="ＭＳ Ｐゴシック" charset="-128"/>
              </a:rPr>
              <a:t>[</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a:t>
            </a:r>
            <a:r>
              <a:rPr lang="en-US" altLang="ja-JP" sz="1600" b="1" dirty="0"/>
              <a:t>+81-45-476-9295</a:t>
            </a:r>
            <a:r>
              <a:rPr lang="en-US" altLang="ja-JP" sz="1600" dirty="0" smtClean="0">
                <a:ea typeface="ＭＳ Ｐゴシック" charset="-128"/>
              </a:rPr>
              <a:t>],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a:t>
            </a:r>
            <a:r>
              <a:rPr lang="en-US" altLang="ja-JP" sz="1600" b="1" dirty="0" smtClean="0">
                <a:ea typeface="ＭＳ Ｐゴシック" charset="-128"/>
              </a:rPr>
              <a:t>kuramochi722@dsn.lapis-semi.com</a:t>
            </a:r>
            <a:r>
              <a:rPr lang="en-US" altLang="ja-JP" sz="1600" dirty="0" smtClean="0">
                <a:ea typeface="ＭＳ Ｐゴシック" charset="-128"/>
              </a:rPr>
              <a:t>]</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r>
              <a:rPr lang="en-US" altLang="ja-JP" dirty="0">
                <a:ea typeface="ＭＳ Ｐゴシック" charset="-128"/>
              </a:rPr>
              <a:t/>
            </a:r>
            <a:br>
              <a:rPr lang="en-US" altLang="ja-JP" dirty="0">
                <a:ea typeface="ＭＳ Ｐゴシック" charset="-128"/>
              </a:rPr>
            </a:br>
            <a:r>
              <a:rPr lang="en-US" altLang="ja-JP" sz="1600" b="1" dirty="0" smtClean="0">
                <a:ea typeface="ＭＳ Ｐゴシック" charset="-128"/>
              </a:rPr>
              <a:t>Abstract</a:t>
            </a:r>
            <a:r>
              <a:rPr lang="en-US" altLang="ja-JP" sz="1600" b="1" dirty="0">
                <a:ea typeface="ＭＳ Ｐゴシック" charset="-128"/>
              </a:rPr>
              <a:t>:</a:t>
            </a:r>
            <a:r>
              <a:rPr lang="en-US" altLang="ja-JP" sz="1600" dirty="0">
                <a:ea typeface="ＭＳ Ｐゴシック" charset="-128"/>
              </a:rPr>
              <a:t>	</a:t>
            </a:r>
            <a:r>
              <a:rPr lang="en-US" altLang="ja-JP" sz="1600" dirty="0" smtClean="0">
                <a:ea typeface="ＭＳ Ｐゴシック" charset="-128"/>
              </a:rPr>
              <a:t>[</a:t>
            </a:r>
            <a:r>
              <a:rPr lang="en-US" altLang="ja-JP" sz="1600" b="1" dirty="0">
                <a:ea typeface="ＭＳ Ｐゴシック" charset="-128"/>
              </a:rPr>
              <a:t>This document contains opening information and meeting agenda for the IG </a:t>
            </a:r>
            <a:r>
              <a:rPr lang="en-US" altLang="ja-JP" sz="1600" b="1" dirty="0" smtClean="0">
                <a:ea typeface="ＭＳ Ｐゴシック" charset="-128"/>
              </a:rPr>
              <a:t>JRE Teleconference on </a:t>
            </a:r>
            <a:r>
              <a:rPr lang="en-US" altLang="ja-JP" sz="1600" b="1" smtClean="0">
                <a:ea typeface="ＭＳ Ｐゴシック" charset="-128"/>
              </a:rPr>
              <a:t>19th June,2020</a:t>
            </a:r>
            <a:r>
              <a:rPr lang="en-US" altLang="ja-JP" sz="1600" b="1" dirty="0" smtClean="0">
                <a:ea typeface="ＭＳ Ｐゴシック" charset="-128"/>
              </a:rPr>
              <a:t>]</a:t>
            </a:r>
            <a:r>
              <a:rPr lang="en-US" altLang="ja-JP" sz="1600" dirty="0" smtClean="0">
                <a:ea typeface="ＭＳ Ｐゴシック" charset="-128"/>
              </a:rPr>
              <a:t/>
            </a:r>
            <a:br>
              <a:rPr lang="en-US" altLang="ja-JP" sz="1600" dirty="0" smtClean="0">
                <a:ea typeface="ＭＳ Ｐゴシック" charset="-128"/>
              </a:rPr>
            </a:br>
            <a:r>
              <a:rPr lang="en-US" altLang="ja-JP" sz="1600" b="1" dirty="0" smtClean="0">
                <a:ea typeface="ＭＳ Ｐゴシック" charset="-128"/>
              </a:rPr>
              <a:t>Purpose:</a:t>
            </a:r>
            <a:r>
              <a:rPr lang="en-US" altLang="ja-JP" sz="1600" dirty="0" smtClean="0">
                <a:ea typeface="ＭＳ Ｐゴシック" charset="-128"/>
              </a:rPr>
              <a:t>	[information]</a:t>
            </a:r>
          </a:p>
          <a:p>
            <a:r>
              <a:rPr lang="en-US" altLang="ja-JP" sz="1600" b="1" dirty="0" smtClean="0">
                <a:ea typeface="ＭＳ Ｐゴシック" charset="-128"/>
              </a:rPr>
              <a:t>Notice</a:t>
            </a:r>
            <a:r>
              <a:rPr lang="en-US" altLang="ja-JP" sz="1600" b="1" dirty="0">
                <a:ea typeface="ＭＳ Ｐゴシック" charset="-128"/>
              </a:rPr>
              <a:t>:</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925695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Presentation</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Presentation slides of </a:t>
            </a:r>
            <a:r>
              <a:rPr lang="en-US" altLang="ja-JP" dirty="0"/>
              <a:t>the group</a:t>
            </a:r>
            <a:r>
              <a:rPr lang="en-GB" altLang="ja-JP" dirty="0"/>
              <a:t> (IG JRE) is available  at </a:t>
            </a:r>
            <a:r>
              <a:rPr lang="en-GB" altLang="ja-JP" dirty="0" smtClean="0">
                <a:hlinkClick r:id="rId2"/>
              </a:rPr>
              <a:t>https</a:t>
            </a:r>
            <a:r>
              <a:rPr lang="en-GB" altLang="ja-JP" dirty="0">
                <a:hlinkClick r:id="rId2"/>
              </a:rPr>
              <a:t>://mentor.ieee.org/802.15/documents</a:t>
            </a:r>
            <a:endParaRPr lang="en-GB" altLang="ja-JP" dirty="0"/>
          </a:p>
          <a:p>
            <a:pPr marL="0" indent="0">
              <a:buNone/>
            </a:pP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&lt;June,2020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10</a:t>
            </a:fld>
            <a:endParaRPr lang="en-US" altLang="ja-JP"/>
          </a:p>
        </p:txBody>
      </p:sp>
    </p:spTree>
    <p:extLst>
      <p:ext uri="{BB962C8B-B14F-4D97-AF65-F5344CB8AC3E}">
        <p14:creationId xmlns:p14="http://schemas.microsoft.com/office/powerpoint/2010/main" val="7551982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Next steps</a:t>
            </a:r>
            <a:endParaRPr kumimoji="1" lang="ja-JP" altLang="en-US" dirty="0"/>
          </a:p>
        </p:txBody>
      </p:sp>
      <p:sp>
        <p:nvSpPr>
          <p:cNvPr id="3" name="コンテンツ プレースホルダー 2"/>
          <p:cNvSpPr>
            <a:spLocks noGrp="1"/>
          </p:cNvSpPr>
          <p:nvPr>
            <p:ph idx="1"/>
          </p:nvPr>
        </p:nvSpPr>
        <p:spPr>
          <a:xfrm>
            <a:off x="323528" y="1981200"/>
            <a:ext cx="8712968" cy="4114800"/>
          </a:xfrm>
        </p:spPr>
        <p:txBody>
          <a:bodyPr/>
          <a:lstStyle/>
          <a:p>
            <a:endParaRPr lang="en-US" altLang="ja-JP" sz="2400" b="1" dirty="0"/>
          </a:p>
          <a:p>
            <a:r>
              <a:rPr lang="en-US" altLang="ja-JP" sz="2400" b="1" dirty="0" smtClean="0"/>
              <a:t>Finalize</a:t>
            </a:r>
            <a:r>
              <a:rPr kumimoji="1" lang="en-US" altLang="ja-JP" sz="2400" b="1" dirty="0" smtClean="0"/>
              <a:t> </a:t>
            </a:r>
            <a:r>
              <a:rPr kumimoji="1" lang="en-US" altLang="ja-JP" sz="2400" b="1" dirty="0" smtClean="0"/>
              <a:t>PAR/CSD </a:t>
            </a:r>
            <a:r>
              <a:rPr lang="en-US" altLang="ja-JP" sz="2400" b="1" dirty="0" smtClean="0"/>
              <a:t>before July plenary(July 10- July 23)</a:t>
            </a:r>
          </a:p>
          <a:p>
            <a:r>
              <a:rPr lang="en-US" altLang="ja-JP" sz="2400" b="1" dirty="0"/>
              <a:t>PAR/CSD </a:t>
            </a:r>
            <a:r>
              <a:rPr lang="en-US" altLang="ja-JP" sz="2400" b="1" dirty="0" smtClean="0"/>
              <a:t>submission at July plenary</a:t>
            </a:r>
            <a:r>
              <a:rPr lang="en-US" altLang="ja-JP" sz="2400" b="1" dirty="0"/>
              <a:t>(July 10- July 23</a:t>
            </a:r>
            <a:r>
              <a:rPr lang="en-US" altLang="ja-JP" sz="2400" b="1" dirty="0" smtClean="0"/>
              <a:t>)</a:t>
            </a:r>
          </a:p>
          <a:p>
            <a:endParaRPr lang="en-US" altLang="ja-JP" sz="2400" b="1" dirty="0"/>
          </a:p>
          <a:p>
            <a:endParaRPr kumimoji="1" lang="en-US" altLang="ja-JP" sz="2400" b="1" dirty="0" smtClean="0"/>
          </a:p>
          <a:p>
            <a:pPr marL="0" indent="0">
              <a:buNone/>
            </a:pPr>
            <a:r>
              <a:rPr lang="en-US" altLang="ja-JP" sz="2400" b="1" dirty="0"/>
              <a:t> </a:t>
            </a:r>
            <a:r>
              <a:rPr lang="en-US" altLang="ja-JP" sz="2400" b="1" dirty="0" smtClean="0"/>
              <a:t>    </a:t>
            </a:r>
            <a:endParaRPr kumimoji="1" lang="en-US" altLang="ja-JP" sz="2400" b="1" dirty="0" smtClean="0"/>
          </a:p>
          <a:p>
            <a:endParaRPr lang="en-US" altLang="ja-JP" sz="2400" b="1" dirty="0"/>
          </a:p>
          <a:p>
            <a:pPr marL="0" indent="0">
              <a:buNone/>
            </a:pPr>
            <a:endParaRPr kumimoji="1" lang="en-US" altLang="ja-JP" sz="2400" b="1" dirty="0" smtClean="0"/>
          </a:p>
        </p:txBody>
      </p:sp>
      <p:sp>
        <p:nvSpPr>
          <p:cNvPr id="4" name="日付プレースホルダー 3"/>
          <p:cNvSpPr>
            <a:spLocks noGrp="1"/>
          </p:cNvSpPr>
          <p:nvPr>
            <p:ph type="dt" sz="half" idx="10"/>
          </p:nvPr>
        </p:nvSpPr>
        <p:spPr/>
        <p:txBody>
          <a:bodyPr/>
          <a:lstStyle/>
          <a:p>
            <a:r>
              <a:rPr lang="en-US" altLang="ja-JP" smtClean="0"/>
              <a:t>&lt;June,2020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11</a:t>
            </a:fld>
            <a:endParaRPr lang="en-US" altLang="ja-JP"/>
          </a:p>
        </p:txBody>
      </p:sp>
    </p:spTree>
    <p:extLst>
      <p:ext uri="{BB962C8B-B14F-4D97-AF65-F5344CB8AC3E}">
        <p14:creationId xmlns:p14="http://schemas.microsoft.com/office/powerpoint/2010/main" val="35697249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2264" y="441813"/>
            <a:ext cx="7490097" cy="898955"/>
          </a:xfrm>
        </p:spPr>
        <p:txBody>
          <a:bodyPr/>
          <a:lstStyle/>
          <a:p>
            <a:r>
              <a:rPr kumimoji="1" lang="en-US" altLang="ja-JP" sz="2400" dirty="0" smtClean="0"/>
              <a:t>Schedule for IG JRE (Japanese Rate Extension)</a:t>
            </a:r>
            <a:endParaRPr kumimoji="1" lang="ja-JP" altLang="en-US" sz="2400" dirty="0"/>
          </a:p>
        </p:txBody>
      </p:sp>
      <p:graphicFrame>
        <p:nvGraphicFramePr>
          <p:cNvPr id="5" name="表 4"/>
          <p:cNvGraphicFramePr>
            <a:graphicFrameLocks noGrp="1"/>
          </p:cNvGraphicFramePr>
          <p:nvPr>
            <p:extLst>
              <p:ext uri="{D42A27DB-BD31-4B8C-83A1-F6EECF244321}">
                <p14:modId xmlns:p14="http://schemas.microsoft.com/office/powerpoint/2010/main" val="1454594130"/>
              </p:ext>
            </p:extLst>
          </p:nvPr>
        </p:nvGraphicFramePr>
        <p:xfrm>
          <a:off x="1043608" y="1196752"/>
          <a:ext cx="6840764" cy="5235929"/>
        </p:xfrm>
        <a:graphic>
          <a:graphicData uri="http://schemas.openxmlformats.org/drawingml/2006/table">
            <a:tbl>
              <a:tblPr firstRow="1" bandRow="1">
                <a:tableStyleId>{5940675A-B579-460E-94D1-54222C63F5DA}</a:tableStyleId>
              </a:tblPr>
              <a:tblGrid>
                <a:gridCol w="977252"/>
                <a:gridCol w="977252"/>
                <a:gridCol w="977252"/>
                <a:gridCol w="977252"/>
                <a:gridCol w="977252"/>
                <a:gridCol w="977252"/>
                <a:gridCol w="977252"/>
              </a:tblGrid>
              <a:tr h="646019">
                <a:tc>
                  <a:txBody>
                    <a:bodyPr/>
                    <a:lstStyle/>
                    <a:p>
                      <a:r>
                        <a:rPr kumimoji="1" lang="en-US" altLang="ja-JP" sz="1600" dirty="0" smtClean="0">
                          <a:latin typeface="Meiryo UI" panose="020B0604030504040204" pitchFamily="50" charset="-128"/>
                          <a:ea typeface="Meiryo UI" panose="020B0604030504040204" pitchFamily="50" charset="-128"/>
                        </a:rPr>
                        <a:t>June</a:t>
                      </a:r>
                      <a:r>
                        <a:rPr kumimoji="1" lang="en-US" altLang="ja-JP" sz="1600" baseline="0" dirty="0" smtClean="0">
                          <a:latin typeface="Meiryo UI" panose="020B0604030504040204" pitchFamily="50" charset="-128"/>
                          <a:ea typeface="Meiryo UI" panose="020B0604030504040204" pitchFamily="50" charset="-128"/>
                        </a:rPr>
                        <a:t> 21</a:t>
                      </a:r>
                      <a:endParaRPr kumimoji="1" lang="ja-JP" altLang="en-US" sz="160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c>
                  <a:txBody>
                    <a:bodyPr/>
                    <a:lstStyle/>
                    <a:p>
                      <a:r>
                        <a:rPr kumimoji="1" lang="en-US" altLang="ja-JP" sz="1600" dirty="0" smtClean="0">
                          <a:latin typeface="Meiryo UI" panose="020B0604030504040204" pitchFamily="50" charset="-128"/>
                          <a:ea typeface="Meiryo UI" panose="020B0604030504040204" pitchFamily="50" charset="-128"/>
                        </a:rPr>
                        <a:t>June</a:t>
                      </a:r>
                      <a:r>
                        <a:rPr kumimoji="1" lang="en-US" altLang="ja-JP" sz="1600" baseline="0" dirty="0" smtClean="0">
                          <a:latin typeface="Meiryo UI" panose="020B0604030504040204" pitchFamily="50" charset="-128"/>
                          <a:ea typeface="Meiryo UI" panose="020B0604030504040204" pitchFamily="50" charset="-128"/>
                        </a:rPr>
                        <a:t> 22</a:t>
                      </a:r>
                      <a:endParaRPr kumimoji="1" lang="ja-JP" altLang="en-US" sz="1600" dirty="0">
                        <a:latin typeface="Meiryo UI" panose="020B0604030504040204" pitchFamily="50" charset="-128"/>
                        <a:ea typeface="Meiryo UI" panose="020B0604030504040204" pitchFamily="50" charset="-128"/>
                      </a:endParaRPr>
                    </a:p>
                  </a:txBody>
                  <a:tcPr marT="60960" marB="60960"/>
                </a:tc>
                <a:tc>
                  <a:txBody>
                    <a:bodyPr/>
                    <a:lstStyle/>
                    <a:p>
                      <a:r>
                        <a:rPr kumimoji="1" lang="en-US" altLang="ja-JP" sz="1600" dirty="0" smtClean="0">
                          <a:latin typeface="Meiryo UI" panose="020B0604030504040204" pitchFamily="50" charset="-128"/>
                          <a:ea typeface="Meiryo UI" panose="020B0604030504040204" pitchFamily="50" charset="-128"/>
                        </a:rPr>
                        <a:t>June</a:t>
                      </a:r>
                      <a:r>
                        <a:rPr kumimoji="1" lang="en-US" altLang="ja-JP" sz="1600" baseline="0" dirty="0" smtClean="0">
                          <a:latin typeface="Meiryo UI" panose="020B0604030504040204" pitchFamily="50" charset="-128"/>
                          <a:ea typeface="Meiryo UI" panose="020B0604030504040204" pitchFamily="50" charset="-128"/>
                        </a:rPr>
                        <a:t> 23</a:t>
                      </a:r>
                      <a:endParaRPr kumimoji="1" lang="ja-JP" altLang="en-US" sz="1600" dirty="0">
                        <a:latin typeface="Meiryo UI" panose="020B0604030504040204" pitchFamily="50" charset="-128"/>
                        <a:ea typeface="Meiryo UI" panose="020B0604030504040204" pitchFamily="50" charset="-128"/>
                      </a:endParaRPr>
                    </a:p>
                  </a:txBody>
                  <a:tcPr marT="60960" marB="60960"/>
                </a:tc>
                <a:tc>
                  <a:txBody>
                    <a:bodyPr/>
                    <a:lstStyle/>
                    <a:p>
                      <a:r>
                        <a:rPr kumimoji="1" lang="en-US" altLang="ja-JP" sz="1600" dirty="0" smtClean="0">
                          <a:latin typeface="Meiryo UI" panose="020B0604030504040204" pitchFamily="50" charset="-128"/>
                          <a:ea typeface="Meiryo UI" panose="020B0604030504040204" pitchFamily="50" charset="-128"/>
                        </a:rPr>
                        <a:t>June</a:t>
                      </a:r>
                      <a:r>
                        <a:rPr kumimoji="1" lang="en-US" altLang="ja-JP" sz="1600" baseline="0" dirty="0" smtClean="0">
                          <a:latin typeface="Meiryo UI" panose="020B0604030504040204" pitchFamily="50" charset="-128"/>
                          <a:ea typeface="Meiryo UI" panose="020B0604030504040204" pitchFamily="50" charset="-128"/>
                        </a:rPr>
                        <a:t> 24</a:t>
                      </a:r>
                      <a:endParaRPr kumimoji="1" lang="ja-JP" altLang="en-US" sz="1600" dirty="0">
                        <a:latin typeface="Meiryo UI" panose="020B0604030504040204" pitchFamily="50" charset="-128"/>
                        <a:ea typeface="Meiryo UI" panose="020B0604030504040204" pitchFamily="50" charset="-128"/>
                      </a:endParaRPr>
                    </a:p>
                  </a:txBody>
                  <a:tcPr marT="60960" marB="60960"/>
                </a:tc>
                <a:tc>
                  <a:txBody>
                    <a:bodyPr/>
                    <a:lstStyle/>
                    <a:p>
                      <a:r>
                        <a:rPr kumimoji="1" lang="en-US" altLang="ja-JP" sz="1600" dirty="0" smtClean="0">
                          <a:latin typeface="Meiryo UI" panose="020B0604030504040204" pitchFamily="50" charset="-128"/>
                          <a:ea typeface="Meiryo UI" panose="020B0604030504040204" pitchFamily="50" charset="-128"/>
                        </a:rPr>
                        <a:t>June</a:t>
                      </a:r>
                      <a:r>
                        <a:rPr kumimoji="1" lang="en-US" altLang="ja-JP" sz="1600" baseline="0" dirty="0" smtClean="0">
                          <a:latin typeface="Meiryo UI" panose="020B0604030504040204" pitchFamily="50" charset="-128"/>
                          <a:ea typeface="Meiryo UI" panose="020B0604030504040204" pitchFamily="50" charset="-128"/>
                        </a:rPr>
                        <a:t> 25</a:t>
                      </a:r>
                      <a:endParaRPr kumimoji="1" lang="ja-JP" altLang="en-US" sz="1600" dirty="0">
                        <a:latin typeface="Meiryo UI" panose="020B0604030504040204" pitchFamily="50" charset="-128"/>
                        <a:ea typeface="Meiryo UI" panose="020B0604030504040204" pitchFamily="50" charset="-128"/>
                      </a:endParaRPr>
                    </a:p>
                  </a:txBody>
                  <a:tcPr marT="60960" marB="60960"/>
                </a:tc>
                <a:tc>
                  <a:txBody>
                    <a:bodyPr/>
                    <a:lstStyle/>
                    <a:p>
                      <a:r>
                        <a:rPr kumimoji="1" lang="en-US" altLang="ja-JP" sz="1600" dirty="0" smtClean="0">
                          <a:latin typeface="Meiryo UI" panose="020B0604030504040204" pitchFamily="50" charset="-128"/>
                          <a:ea typeface="Meiryo UI" panose="020B0604030504040204" pitchFamily="50" charset="-128"/>
                        </a:rPr>
                        <a:t>June</a:t>
                      </a:r>
                      <a:r>
                        <a:rPr kumimoji="1" lang="en-US" altLang="ja-JP" sz="1600" baseline="0" dirty="0" smtClean="0">
                          <a:latin typeface="Meiryo UI" panose="020B0604030504040204" pitchFamily="50" charset="-128"/>
                          <a:ea typeface="Meiryo UI" panose="020B0604030504040204" pitchFamily="50" charset="-128"/>
                        </a:rPr>
                        <a:t> 26</a:t>
                      </a:r>
                      <a:endParaRPr kumimoji="1" lang="ja-JP" altLang="en-US" sz="1600" dirty="0">
                        <a:latin typeface="Meiryo UI" panose="020B0604030504040204" pitchFamily="50" charset="-128"/>
                        <a:ea typeface="Meiryo UI" panose="020B0604030504040204" pitchFamily="50" charset="-128"/>
                      </a:endParaRPr>
                    </a:p>
                  </a:txBody>
                  <a:tcPr marT="60960" marB="60960"/>
                </a:tc>
                <a:tc>
                  <a:txBody>
                    <a:bodyPr/>
                    <a:lstStyle/>
                    <a:p>
                      <a:r>
                        <a:rPr kumimoji="1" lang="en-US" altLang="ja-JP" sz="1600" dirty="0" smtClean="0">
                          <a:latin typeface="Meiryo UI" panose="020B0604030504040204" pitchFamily="50" charset="-128"/>
                          <a:ea typeface="Meiryo UI" panose="020B0604030504040204" pitchFamily="50" charset="-128"/>
                        </a:rPr>
                        <a:t>June</a:t>
                      </a:r>
                      <a:r>
                        <a:rPr kumimoji="1" lang="en-US" altLang="ja-JP" sz="1600" baseline="0" dirty="0" smtClean="0">
                          <a:latin typeface="Meiryo UI" panose="020B0604030504040204" pitchFamily="50" charset="-128"/>
                          <a:ea typeface="Meiryo UI" panose="020B0604030504040204" pitchFamily="50" charset="-128"/>
                        </a:rPr>
                        <a:t> 27</a:t>
                      </a:r>
                      <a:endParaRPr kumimoji="1" lang="ja-JP" altLang="en-US" sz="160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r>
              <a:tr h="650125">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r>
              <a:tr h="403105">
                <a:tc>
                  <a:txBody>
                    <a:bodyPr/>
                    <a:lstStyle/>
                    <a:p>
                      <a:r>
                        <a:rPr kumimoji="1" lang="en-US" altLang="ja-JP" sz="1600" dirty="0" smtClean="0">
                          <a:latin typeface="Meiryo UI" panose="020B0604030504040204" pitchFamily="50" charset="-128"/>
                          <a:ea typeface="Meiryo UI" panose="020B0604030504040204" pitchFamily="50" charset="-128"/>
                        </a:rPr>
                        <a:t>June</a:t>
                      </a:r>
                      <a:r>
                        <a:rPr kumimoji="1" lang="en-US" altLang="ja-JP" sz="1600" baseline="0" dirty="0" smtClean="0">
                          <a:latin typeface="Meiryo UI" panose="020B0604030504040204" pitchFamily="50" charset="-128"/>
                          <a:ea typeface="Meiryo UI" panose="020B0604030504040204" pitchFamily="50" charset="-128"/>
                        </a:rPr>
                        <a:t> 28</a:t>
                      </a:r>
                      <a:endParaRPr kumimoji="1" lang="ja-JP" altLang="en-US" sz="160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c>
                  <a:txBody>
                    <a:bodyPr/>
                    <a:lstStyle/>
                    <a:p>
                      <a:r>
                        <a:rPr kumimoji="1" lang="en-US" altLang="ja-JP" sz="1600" dirty="0" smtClean="0">
                          <a:latin typeface="Meiryo UI" panose="020B0604030504040204" pitchFamily="50" charset="-128"/>
                          <a:ea typeface="Meiryo UI" panose="020B0604030504040204" pitchFamily="50" charset="-128"/>
                        </a:rPr>
                        <a:t>June</a:t>
                      </a:r>
                      <a:r>
                        <a:rPr kumimoji="1" lang="en-US" altLang="ja-JP" sz="1600" baseline="0" dirty="0" smtClean="0">
                          <a:latin typeface="Meiryo UI" panose="020B0604030504040204" pitchFamily="50" charset="-128"/>
                          <a:ea typeface="Meiryo UI" panose="020B0604030504040204" pitchFamily="50" charset="-128"/>
                        </a:rPr>
                        <a:t> 29</a:t>
                      </a:r>
                      <a:endParaRPr kumimoji="1" lang="ja-JP" altLang="en-US" sz="1600" dirty="0">
                        <a:latin typeface="Meiryo UI" panose="020B0604030504040204" pitchFamily="50" charset="-128"/>
                        <a:ea typeface="Meiryo UI" panose="020B0604030504040204" pitchFamily="50" charset="-128"/>
                      </a:endParaRPr>
                    </a:p>
                  </a:txBody>
                  <a:tcPr marT="60960" marB="60960"/>
                </a:tc>
                <a:tc>
                  <a:txBody>
                    <a:bodyPr/>
                    <a:lstStyle/>
                    <a:p>
                      <a:r>
                        <a:rPr kumimoji="1" lang="en-US" altLang="ja-JP" sz="1600" dirty="0" smtClean="0">
                          <a:latin typeface="Meiryo UI" panose="020B0604030504040204" pitchFamily="50" charset="-128"/>
                          <a:ea typeface="Meiryo UI" panose="020B0604030504040204" pitchFamily="50" charset="-128"/>
                        </a:rPr>
                        <a:t>June</a:t>
                      </a:r>
                      <a:r>
                        <a:rPr kumimoji="1" lang="en-US" altLang="ja-JP" sz="1600" baseline="0" dirty="0" smtClean="0">
                          <a:latin typeface="Meiryo UI" panose="020B0604030504040204" pitchFamily="50" charset="-128"/>
                          <a:ea typeface="Meiryo UI" panose="020B0604030504040204" pitchFamily="50" charset="-128"/>
                        </a:rPr>
                        <a:t> 30</a:t>
                      </a:r>
                      <a:endParaRPr kumimoji="1" lang="ja-JP" altLang="en-US" sz="1600" dirty="0">
                        <a:latin typeface="Meiryo UI" panose="020B0604030504040204" pitchFamily="50" charset="-128"/>
                        <a:ea typeface="Meiryo UI" panose="020B0604030504040204" pitchFamily="50" charset="-128"/>
                      </a:endParaRPr>
                    </a:p>
                  </a:txBody>
                  <a:tcPr marT="60960" marB="60960"/>
                </a:tc>
                <a:tc>
                  <a:txBody>
                    <a:bodyPr/>
                    <a:lstStyle/>
                    <a:p>
                      <a:r>
                        <a:rPr kumimoji="1" lang="en-US" altLang="ja-JP" sz="1600" dirty="0" smtClean="0">
                          <a:latin typeface="Meiryo UI" panose="020B0604030504040204" pitchFamily="50" charset="-128"/>
                          <a:ea typeface="Meiryo UI" panose="020B0604030504040204" pitchFamily="50" charset="-128"/>
                        </a:rPr>
                        <a:t>July</a:t>
                      </a:r>
                      <a:r>
                        <a:rPr kumimoji="1" lang="en-US" altLang="ja-JP" sz="1600" baseline="0" dirty="0" smtClean="0">
                          <a:latin typeface="Meiryo UI" panose="020B0604030504040204" pitchFamily="50" charset="-128"/>
                          <a:ea typeface="Meiryo UI" panose="020B0604030504040204" pitchFamily="50" charset="-128"/>
                        </a:rPr>
                        <a:t> 1</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600" dirty="0" smtClean="0">
                          <a:latin typeface="Meiryo UI" panose="020B0604030504040204" pitchFamily="50" charset="-128"/>
                          <a:ea typeface="Meiryo UI" panose="020B0604030504040204" pitchFamily="50" charset="-128"/>
                        </a:rPr>
                        <a:t>July</a:t>
                      </a:r>
                      <a:r>
                        <a:rPr kumimoji="1" lang="en-US" altLang="ja-JP" sz="1600" baseline="0" dirty="0" smtClean="0">
                          <a:latin typeface="Meiryo UI" panose="020B0604030504040204" pitchFamily="50" charset="-128"/>
                          <a:ea typeface="Meiryo UI" panose="020B0604030504040204" pitchFamily="50" charset="-128"/>
                        </a:rPr>
                        <a:t> 2</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600" dirty="0" smtClean="0">
                          <a:latin typeface="Meiryo UI" panose="020B0604030504040204" pitchFamily="50" charset="-128"/>
                          <a:ea typeface="Meiryo UI" panose="020B0604030504040204" pitchFamily="50" charset="-128"/>
                        </a:rPr>
                        <a:t>July</a:t>
                      </a:r>
                      <a:r>
                        <a:rPr kumimoji="1" lang="en-US" altLang="ja-JP" sz="1600" baseline="0" dirty="0" smtClean="0">
                          <a:latin typeface="Meiryo UI" panose="020B0604030504040204" pitchFamily="50" charset="-128"/>
                          <a:ea typeface="Meiryo UI" panose="020B0604030504040204" pitchFamily="50" charset="-128"/>
                        </a:rPr>
                        <a:t> 3</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600" dirty="0" smtClean="0">
                          <a:latin typeface="Meiryo UI" panose="020B0604030504040204" pitchFamily="50" charset="-128"/>
                          <a:ea typeface="Meiryo UI" panose="020B0604030504040204" pitchFamily="50" charset="-128"/>
                        </a:rPr>
                        <a:t>July</a:t>
                      </a:r>
                      <a:r>
                        <a:rPr kumimoji="1" lang="en-US" altLang="ja-JP" sz="1600" baseline="0" dirty="0" smtClean="0">
                          <a:latin typeface="Meiryo UI" panose="020B0604030504040204" pitchFamily="50" charset="-128"/>
                          <a:ea typeface="Meiryo UI" panose="020B0604030504040204" pitchFamily="50" charset="-128"/>
                        </a:rPr>
                        <a:t> 4</a:t>
                      </a:r>
                      <a:endParaRPr kumimoji="1" lang="ja-JP" altLang="en-US" sz="160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r>
              <a:tr h="648072">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r>
              <a:tr h="393520">
                <a:tc>
                  <a:txBody>
                    <a:bodyPr/>
                    <a:lstStyle/>
                    <a:p>
                      <a:r>
                        <a:rPr kumimoji="1" lang="en-US" altLang="ja-JP" sz="1600" dirty="0" smtClean="0">
                          <a:latin typeface="Meiryo UI" panose="020B0604030504040204" pitchFamily="50" charset="-128"/>
                          <a:ea typeface="Meiryo UI" panose="020B0604030504040204" pitchFamily="50" charset="-128"/>
                        </a:rPr>
                        <a:t>July</a:t>
                      </a:r>
                      <a:r>
                        <a:rPr kumimoji="1" lang="en-US" altLang="ja-JP" sz="1600" baseline="0" dirty="0" smtClean="0">
                          <a:latin typeface="Meiryo UI" panose="020B0604030504040204" pitchFamily="50" charset="-128"/>
                          <a:ea typeface="Meiryo UI" panose="020B0604030504040204" pitchFamily="50" charset="-128"/>
                        </a:rPr>
                        <a:t> 05</a:t>
                      </a:r>
                      <a:endParaRPr kumimoji="1" lang="ja-JP" altLang="en-US" sz="160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06</a:t>
                      </a:r>
                      <a:endParaRPr kumimoji="1" lang="ja-JP" altLang="en-US" sz="1600" dirty="0">
                        <a:latin typeface="Meiryo UI" panose="020B0604030504040204" pitchFamily="50" charset="-128"/>
                        <a:ea typeface="Meiryo UI" panose="020B0604030504040204" pitchFamily="50" charset="-128"/>
                      </a:endParaRPr>
                    </a:p>
                  </a:txBody>
                  <a:tcPr marT="60960" marB="60960"/>
                </a:tc>
                <a:tc>
                  <a:txBody>
                    <a:bodyPr/>
                    <a:lstStyle/>
                    <a:p>
                      <a:r>
                        <a:rPr kumimoji="1" lang="en-US" altLang="ja-JP" sz="1600" baseline="0" dirty="0" smtClean="0">
                          <a:latin typeface="Meiryo UI" panose="020B0604030504040204" pitchFamily="50" charset="-128"/>
                          <a:ea typeface="Meiryo UI" panose="020B0604030504040204" pitchFamily="50" charset="-128"/>
                        </a:rPr>
                        <a:t>July 07</a:t>
                      </a:r>
                      <a:endParaRPr kumimoji="1" lang="ja-JP" altLang="en-US" sz="1600" dirty="0">
                        <a:latin typeface="Meiryo UI" panose="020B0604030504040204" pitchFamily="50" charset="-128"/>
                        <a:ea typeface="Meiryo UI" panose="020B0604030504040204" pitchFamily="50" charset="-128"/>
                      </a:endParaRPr>
                    </a:p>
                  </a:txBody>
                  <a:tcPr marT="60960" marB="60960"/>
                </a:tc>
                <a:tc>
                  <a:txBody>
                    <a:bodyPr/>
                    <a:lstStyle/>
                    <a:p>
                      <a:r>
                        <a:rPr kumimoji="1" lang="en-US" altLang="ja-JP" sz="1600" baseline="0" dirty="0" smtClean="0">
                          <a:latin typeface="Meiryo UI" panose="020B0604030504040204" pitchFamily="50" charset="-128"/>
                          <a:ea typeface="Meiryo UI" panose="020B0604030504040204" pitchFamily="50" charset="-128"/>
                        </a:rPr>
                        <a:t>July 08</a:t>
                      </a:r>
                      <a:endParaRPr kumimoji="1" lang="ja-JP" altLang="en-US" sz="1600" dirty="0">
                        <a:latin typeface="Meiryo UI" panose="020B0604030504040204" pitchFamily="50" charset="-128"/>
                        <a:ea typeface="Meiryo UI" panose="020B0604030504040204" pitchFamily="50" charset="-128"/>
                      </a:endParaRPr>
                    </a:p>
                  </a:txBody>
                  <a:tcPr marT="60960" marB="60960"/>
                </a:tc>
                <a:tc>
                  <a:txBody>
                    <a:bodyPr/>
                    <a:lstStyle/>
                    <a:p>
                      <a:r>
                        <a:rPr kumimoji="1" lang="en-US" altLang="ja-JP" sz="1600" baseline="0" dirty="0" smtClean="0">
                          <a:latin typeface="Meiryo UI" panose="020B0604030504040204" pitchFamily="50" charset="-128"/>
                          <a:ea typeface="Meiryo UI" panose="020B0604030504040204" pitchFamily="50" charset="-128"/>
                        </a:rPr>
                        <a:t>July 09</a:t>
                      </a:r>
                      <a:endParaRPr kumimoji="1" lang="ja-JP" altLang="en-US" sz="1600" dirty="0">
                        <a:latin typeface="Meiryo UI" panose="020B0604030504040204" pitchFamily="50" charset="-128"/>
                        <a:ea typeface="Meiryo UI" panose="020B0604030504040204" pitchFamily="50" charset="-128"/>
                      </a:endParaRPr>
                    </a:p>
                  </a:txBody>
                  <a:tcPr marT="60960" marB="60960"/>
                </a:tc>
                <a:tc>
                  <a:txBody>
                    <a:bodyPr/>
                    <a:lstStyle/>
                    <a:p>
                      <a:r>
                        <a:rPr kumimoji="1" lang="en-US" altLang="ja-JP" sz="1600" baseline="0" dirty="0" smtClean="0">
                          <a:latin typeface="Meiryo UI" panose="020B0604030504040204" pitchFamily="50" charset="-128"/>
                          <a:ea typeface="Meiryo UI" panose="020B0604030504040204" pitchFamily="50" charset="-128"/>
                        </a:rPr>
                        <a:t>July 10</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11</a:t>
                      </a:r>
                      <a:endParaRPr kumimoji="1" lang="ja-JP" altLang="en-US" sz="160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r>
              <a:tr h="637944">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smtClean="0">
                          <a:latin typeface="Meiryo UI" panose="020B0604030504040204" pitchFamily="50" charset="-128"/>
                          <a:ea typeface="Meiryo UI" panose="020B0604030504040204" pitchFamily="50" charset="-128"/>
                        </a:rPr>
                        <a:t>Opening plenary</a:t>
                      </a:r>
                      <a:endParaRPr kumimoji="1" lang="ja-JP" altLang="en-US" sz="1100" b="1" dirty="0" smtClean="0">
                        <a:latin typeface="Meiryo UI" panose="020B0604030504040204" pitchFamily="50" charset="-128"/>
                        <a:ea typeface="Meiryo UI" panose="020B0604030504040204" pitchFamily="50" charset="-128"/>
                      </a:endParaRPr>
                    </a:p>
                    <a:p>
                      <a:endParaRPr kumimoji="1" lang="ja-JP" altLang="en-US" sz="105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r>
              <a:tr h="393520">
                <a:tc>
                  <a:txBody>
                    <a:bodyPr/>
                    <a:lstStyle/>
                    <a:p>
                      <a:r>
                        <a:rPr kumimoji="1" lang="en-US" altLang="ja-JP" sz="1600" dirty="0" smtClean="0">
                          <a:latin typeface="Meiryo UI" panose="020B0604030504040204" pitchFamily="50" charset="-128"/>
                          <a:ea typeface="Meiryo UI" panose="020B0604030504040204" pitchFamily="50" charset="-128"/>
                        </a:rPr>
                        <a:t>July</a:t>
                      </a:r>
                      <a:r>
                        <a:rPr kumimoji="1" lang="en-US" altLang="ja-JP" sz="1600" baseline="0" dirty="0" smtClean="0">
                          <a:latin typeface="Meiryo UI" panose="020B0604030504040204" pitchFamily="50" charset="-128"/>
                          <a:ea typeface="Meiryo UI" panose="020B0604030504040204" pitchFamily="50" charset="-128"/>
                        </a:rPr>
                        <a:t> 12</a:t>
                      </a:r>
                      <a:endParaRPr kumimoji="1" lang="ja-JP" altLang="en-US" sz="160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13</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14</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15</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16</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17</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18</a:t>
                      </a:r>
                      <a:endParaRPr kumimoji="1" lang="ja-JP" altLang="en-US" sz="160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r>
              <a:tr h="535052">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r>
              <a:tr h="393520">
                <a:tc>
                  <a:txBody>
                    <a:bodyPr/>
                    <a:lstStyle/>
                    <a:p>
                      <a:r>
                        <a:rPr kumimoji="1" lang="en-US" altLang="ja-JP" sz="1600" dirty="0" smtClean="0">
                          <a:latin typeface="Meiryo UI" panose="020B0604030504040204" pitchFamily="50" charset="-128"/>
                          <a:ea typeface="Meiryo UI" panose="020B0604030504040204" pitchFamily="50" charset="-128"/>
                        </a:rPr>
                        <a:t>July</a:t>
                      </a:r>
                      <a:r>
                        <a:rPr kumimoji="1" lang="en-US" altLang="ja-JP" sz="1600" baseline="0" dirty="0" smtClean="0">
                          <a:latin typeface="Meiryo UI" panose="020B0604030504040204" pitchFamily="50" charset="-128"/>
                          <a:ea typeface="Meiryo UI" panose="020B0604030504040204" pitchFamily="50" charset="-128"/>
                        </a:rPr>
                        <a:t> 19</a:t>
                      </a:r>
                      <a:endParaRPr kumimoji="1" lang="ja-JP" altLang="en-US" sz="160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20</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21</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22</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23</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24</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25</a:t>
                      </a:r>
                      <a:endParaRPr kumimoji="1" lang="ja-JP" altLang="en-US" sz="160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r>
              <a:tr h="535052">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endParaRPr kumimoji="1" lang="ja-JP" altLang="en-US" sz="1050" dirty="0" smtClean="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endParaRPr kumimoji="1" lang="ja-JP" altLang="en-US" sz="1050" dirty="0" smtClean="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1200" b="1" dirty="0" smtClean="0">
                          <a:latin typeface="Meiryo UI" panose="020B0604030504040204" pitchFamily="50" charset="-128"/>
                          <a:ea typeface="Meiryo UI" panose="020B0604030504040204" pitchFamily="50" charset="-128"/>
                        </a:rPr>
                        <a:t>Closing plenary</a:t>
                      </a:r>
                      <a:endParaRPr kumimoji="1" lang="ja-JP" altLang="en-US" sz="1200" b="1"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r>
            </a:tbl>
          </a:graphicData>
        </a:graphic>
      </p:graphicFrame>
      <p:cxnSp>
        <p:nvCxnSpPr>
          <p:cNvPr id="8" name="直線矢印コネクタ 7"/>
          <p:cNvCxnSpPr/>
          <p:nvPr/>
        </p:nvCxnSpPr>
        <p:spPr bwMode="auto">
          <a:xfrm>
            <a:off x="3995936" y="3284984"/>
            <a:ext cx="2880320"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テキスト ボックス 15"/>
          <p:cNvSpPr txBox="1"/>
          <p:nvPr/>
        </p:nvSpPr>
        <p:spPr>
          <a:xfrm>
            <a:off x="4355976" y="2996952"/>
            <a:ext cx="2088232" cy="288032"/>
          </a:xfrm>
          <a:prstGeom prst="rect">
            <a:avLst/>
          </a:prstGeom>
          <a:noFill/>
        </p:spPr>
        <p:txBody>
          <a:bodyPr wrap="square" rtlCol="0">
            <a:spAutoFit/>
          </a:bodyPr>
          <a:lstStyle/>
          <a:p>
            <a:pPr algn="ctr"/>
            <a:r>
              <a:rPr kumimoji="1" lang="en-US" altLang="ja-JP" b="1" dirty="0" smtClean="0">
                <a:solidFill>
                  <a:srgbClr val="FF0000"/>
                </a:solidFill>
                <a:latin typeface="Meiryo UI" panose="020B0604030504040204" pitchFamily="50" charset="-128"/>
                <a:ea typeface="Meiryo UI" panose="020B0604030504040204" pitchFamily="50" charset="-128"/>
              </a:rPr>
              <a:t>JRE Meeting </a:t>
            </a:r>
            <a:endParaRPr kumimoji="1" lang="ja-JP" altLang="en-US" b="1" dirty="0">
              <a:solidFill>
                <a:srgbClr val="FF0000"/>
              </a:solidFill>
              <a:latin typeface="Meiryo UI" panose="020B0604030504040204" pitchFamily="50" charset="-128"/>
              <a:ea typeface="Meiryo UI" panose="020B0604030504040204" pitchFamily="50" charset="-128"/>
            </a:endParaRPr>
          </a:p>
        </p:txBody>
      </p:sp>
      <p:cxnSp>
        <p:nvCxnSpPr>
          <p:cNvPr id="27" name="直線矢印コネクタ 26"/>
          <p:cNvCxnSpPr/>
          <p:nvPr/>
        </p:nvCxnSpPr>
        <p:spPr bwMode="auto">
          <a:xfrm>
            <a:off x="2051720" y="5373216"/>
            <a:ext cx="4824536"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矢印コネクタ 28"/>
          <p:cNvCxnSpPr/>
          <p:nvPr/>
        </p:nvCxnSpPr>
        <p:spPr bwMode="auto">
          <a:xfrm>
            <a:off x="2051720" y="6237312"/>
            <a:ext cx="3816424"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テキスト ボックス 29"/>
          <p:cNvSpPr txBox="1"/>
          <p:nvPr/>
        </p:nvSpPr>
        <p:spPr>
          <a:xfrm>
            <a:off x="3219353" y="5085184"/>
            <a:ext cx="2088232" cy="288032"/>
          </a:xfrm>
          <a:prstGeom prst="rect">
            <a:avLst/>
          </a:prstGeom>
          <a:noFill/>
        </p:spPr>
        <p:txBody>
          <a:bodyPr wrap="square" rtlCol="0">
            <a:spAutoFit/>
          </a:bodyPr>
          <a:lstStyle/>
          <a:p>
            <a:pPr algn="ctr"/>
            <a:r>
              <a:rPr kumimoji="1" lang="en-US" altLang="ja-JP" b="1" dirty="0" smtClean="0">
                <a:solidFill>
                  <a:srgbClr val="FF0000"/>
                </a:solidFill>
                <a:latin typeface="Meiryo UI" panose="020B0604030504040204" pitchFamily="50" charset="-128"/>
                <a:ea typeface="Meiryo UI" panose="020B0604030504040204" pitchFamily="50" charset="-128"/>
              </a:rPr>
              <a:t>July Plenary</a:t>
            </a:r>
            <a:endParaRPr kumimoji="1" lang="ja-JP" altLang="en-US" b="1" dirty="0">
              <a:solidFill>
                <a:srgbClr val="FF0000"/>
              </a:solidFill>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3219353" y="5949280"/>
            <a:ext cx="2088232" cy="288032"/>
          </a:xfrm>
          <a:prstGeom prst="rect">
            <a:avLst/>
          </a:prstGeom>
          <a:noFill/>
        </p:spPr>
        <p:txBody>
          <a:bodyPr wrap="square" rtlCol="0">
            <a:spAutoFit/>
          </a:bodyPr>
          <a:lstStyle/>
          <a:p>
            <a:pPr algn="ctr"/>
            <a:r>
              <a:rPr kumimoji="1" lang="en-US" altLang="ja-JP" b="1" dirty="0" smtClean="0">
                <a:solidFill>
                  <a:srgbClr val="FF0000"/>
                </a:solidFill>
                <a:latin typeface="Meiryo UI" panose="020B0604030504040204" pitchFamily="50" charset="-128"/>
                <a:ea typeface="Meiryo UI" panose="020B0604030504040204" pitchFamily="50" charset="-128"/>
              </a:rPr>
              <a:t>July Plenary</a:t>
            </a:r>
            <a:endParaRPr kumimoji="1" lang="ja-JP" altLang="en-US" b="1" dirty="0">
              <a:solidFill>
                <a:srgbClr val="FF0000"/>
              </a:solidFill>
              <a:latin typeface="Meiryo UI" panose="020B0604030504040204" pitchFamily="50" charset="-128"/>
              <a:ea typeface="Meiryo UI" panose="020B0604030504040204" pitchFamily="50" charset="-128"/>
            </a:endParaRPr>
          </a:p>
        </p:txBody>
      </p:sp>
      <p:cxnSp>
        <p:nvCxnSpPr>
          <p:cNvPr id="32" name="直線矢印コネクタ 31"/>
          <p:cNvCxnSpPr/>
          <p:nvPr/>
        </p:nvCxnSpPr>
        <p:spPr bwMode="auto">
          <a:xfrm>
            <a:off x="2051720" y="2276872"/>
            <a:ext cx="4824536"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テキスト ボックス 32"/>
          <p:cNvSpPr txBox="1"/>
          <p:nvPr/>
        </p:nvSpPr>
        <p:spPr>
          <a:xfrm>
            <a:off x="2411760" y="1988840"/>
            <a:ext cx="3672408" cy="276999"/>
          </a:xfrm>
          <a:prstGeom prst="rect">
            <a:avLst/>
          </a:prstGeom>
          <a:noFill/>
        </p:spPr>
        <p:txBody>
          <a:bodyPr wrap="square" rtlCol="0">
            <a:spAutoFit/>
          </a:bodyPr>
          <a:lstStyle/>
          <a:p>
            <a:pPr algn="ctr"/>
            <a:r>
              <a:rPr kumimoji="1" lang="en-US" altLang="ja-JP" b="1" dirty="0" smtClean="0">
                <a:solidFill>
                  <a:srgbClr val="FF0000"/>
                </a:solidFill>
                <a:latin typeface="Meiryo UI" panose="020B0604030504040204" pitchFamily="50" charset="-128"/>
                <a:ea typeface="Meiryo UI" panose="020B0604030504040204" pitchFamily="50" charset="-128"/>
              </a:rPr>
              <a:t>Modification of PAR/CSD</a:t>
            </a:r>
            <a:endParaRPr kumimoji="1" lang="ja-JP" altLang="en-US" b="1" dirty="0">
              <a:solidFill>
                <a:srgbClr val="FF0000"/>
              </a:solidFill>
              <a:latin typeface="Meiryo UI" panose="020B0604030504040204" pitchFamily="50" charset="-128"/>
              <a:ea typeface="Meiryo UI" panose="020B0604030504040204" pitchFamily="50" charset="-128"/>
            </a:endParaRPr>
          </a:p>
        </p:txBody>
      </p:sp>
      <p:cxnSp>
        <p:nvCxnSpPr>
          <p:cNvPr id="34" name="直線矢印コネクタ 33"/>
          <p:cNvCxnSpPr/>
          <p:nvPr/>
        </p:nvCxnSpPr>
        <p:spPr bwMode="auto">
          <a:xfrm>
            <a:off x="2051720" y="3284984"/>
            <a:ext cx="1908212"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 name="テキスト ボックス 35"/>
          <p:cNvSpPr txBox="1"/>
          <p:nvPr/>
        </p:nvSpPr>
        <p:spPr>
          <a:xfrm>
            <a:off x="827584" y="3002468"/>
            <a:ext cx="3672408" cy="276999"/>
          </a:xfrm>
          <a:prstGeom prst="rect">
            <a:avLst/>
          </a:prstGeom>
          <a:noFill/>
        </p:spPr>
        <p:txBody>
          <a:bodyPr wrap="square" rtlCol="0">
            <a:spAutoFit/>
          </a:bodyPr>
          <a:lstStyle/>
          <a:p>
            <a:pPr algn="ctr"/>
            <a:r>
              <a:rPr kumimoji="1" lang="en-US" altLang="ja-JP" b="1" dirty="0" smtClean="0">
                <a:solidFill>
                  <a:srgbClr val="FF0000"/>
                </a:solidFill>
                <a:latin typeface="Meiryo UI" panose="020B0604030504040204" pitchFamily="50" charset="-128"/>
                <a:ea typeface="Meiryo UI" panose="020B0604030504040204" pitchFamily="50" charset="-128"/>
              </a:rPr>
              <a:t>Modification of PAR/CSD</a:t>
            </a:r>
            <a:endParaRPr kumimoji="1" lang="ja-JP" altLang="en-US" b="1"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95214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48680"/>
            <a:ext cx="7772400" cy="1066800"/>
          </a:xfrm>
        </p:spPr>
        <p:txBody>
          <a:bodyPr/>
          <a:lstStyle/>
          <a:p>
            <a:r>
              <a:rPr kumimoji="1" lang="en-US" altLang="ja-JP" dirty="0" smtClean="0"/>
              <a:t>IG JRE proposed teleconference</a:t>
            </a:r>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&lt;June,2020&gt;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13</a:t>
            </a:fld>
            <a:endParaRPr lang="en-US" altLang="ja-JP"/>
          </a:p>
        </p:txBody>
      </p:sp>
      <p:graphicFrame>
        <p:nvGraphicFramePr>
          <p:cNvPr id="9" name="表 8"/>
          <p:cNvGraphicFramePr>
            <a:graphicFrameLocks noGrp="1"/>
          </p:cNvGraphicFramePr>
          <p:nvPr>
            <p:extLst>
              <p:ext uri="{D42A27DB-BD31-4B8C-83A1-F6EECF244321}">
                <p14:modId xmlns:p14="http://schemas.microsoft.com/office/powerpoint/2010/main" val="2653396677"/>
              </p:ext>
            </p:extLst>
          </p:nvPr>
        </p:nvGraphicFramePr>
        <p:xfrm>
          <a:off x="395536" y="2060848"/>
          <a:ext cx="8280920" cy="3384427"/>
        </p:xfrm>
        <a:graphic>
          <a:graphicData uri="http://schemas.openxmlformats.org/drawingml/2006/table">
            <a:tbl>
              <a:tblPr firstRow="1" bandRow="1">
                <a:tableStyleId>{5C22544A-7EE6-4342-B048-85BDC9FD1C3A}</a:tableStyleId>
              </a:tblPr>
              <a:tblGrid>
                <a:gridCol w="1656184"/>
                <a:gridCol w="1656184"/>
                <a:gridCol w="1656184"/>
                <a:gridCol w="1656184"/>
                <a:gridCol w="1656184"/>
              </a:tblGrid>
              <a:tr h="915547">
                <a:tc>
                  <a:txBody>
                    <a:bodyPr/>
                    <a:lstStyle/>
                    <a:p>
                      <a:r>
                        <a:rPr kumimoji="1" lang="en-US" altLang="ja-JP" sz="1600" dirty="0" smtClean="0"/>
                        <a:t>Japan</a:t>
                      </a:r>
                    </a:p>
                    <a:p>
                      <a:r>
                        <a:rPr kumimoji="1" lang="en-US" altLang="ja-JP" sz="1600" dirty="0" smtClean="0"/>
                        <a:t>(JST)</a:t>
                      </a:r>
                    </a:p>
                  </a:txBody>
                  <a:tcPr/>
                </a:tc>
                <a:tc>
                  <a:txBody>
                    <a:bodyPr/>
                    <a:lstStyle/>
                    <a:p>
                      <a:r>
                        <a:rPr kumimoji="1" lang="en-US" altLang="ja-JP" sz="1600" dirty="0" smtClean="0"/>
                        <a:t>London</a:t>
                      </a:r>
                    </a:p>
                    <a:p>
                      <a:r>
                        <a:rPr kumimoji="1" lang="en-US" altLang="ja-JP" sz="1600" dirty="0" smtClean="0"/>
                        <a:t>(BST)</a:t>
                      </a:r>
                      <a:endParaRPr kumimoji="1" lang="ja-JP" altLang="en-US" sz="1600" dirty="0"/>
                    </a:p>
                  </a:txBody>
                  <a:tcPr/>
                </a:tc>
                <a:tc>
                  <a:txBody>
                    <a:bodyPr/>
                    <a:lstStyle/>
                    <a:p>
                      <a:r>
                        <a:rPr kumimoji="1" lang="en-US" altLang="ja-JP" sz="1600" dirty="0" smtClean="0"/>
                        <a:t>Atlanta</a:t>
                      </a:r>
                    </a:p>
                    <a:p>
                      <a:r>
                        <a:rPr kumimoji="1" lang="en-US" altLang="ja-JP" sz="1600" dirty="0" smtClean="0"/>
                        <a:t>(EDT)</a:t>
                      </a:r>
                      <a:endParaRPr kumimoji="1" lang="ja-JP" altLang="en-US" sz="1600" dirty="0"/>
                    </a:p>
                  </a:txBody>
                  <a:tcPr/>
                </a:tc>
                <a:tc>
                  <a:txBody>
                    <a:bodyPr/>
                    <a:lstStyle/>
                    <a:p>
                      <a:r>
                        <a:rPr kumimoji="1" lang="en-US" altLang="ja-JP" sz="1600" dirty="0" smtClean="0"/>
                        <a:t>Austin</a:t>
                      </a:r>
                    </a:p>
                    <a:p>
                      <a:r>
                        <a:rPr kumimoji="1" lang="en-US" altLang="ja-JP" sz="1600" dirty="0" smtClean="0"/>
                        <a:t>(CDT)</a:t>
                      </a:r>
                      <a:endParaRPr kumimoji="1" lang="ja-JP" altLang="en-US" sz="1600" dirty="0"/>
                    </a:p>
                  </a:txBody>
                  <a:tcPr/>
                </a:tc>
                <a:tc>
                  <a:txBody>
                    <a:bodyPr/>
                    <a:lstStyle/>
                    <a:p>
                      <a:r>
                        <a:rPr kumimoji="1" lang="en-US" altLang="ja-JP" sz="1600" dirty="0" smtClean="0"/>
                        <a:t>San Diego</a:t>
                      </a:r>
                    </a:p>
                    <a:p>
                      <a:r>
                        <a:rPr kumimoji="1" lang="en-US" altLang="ja-JP" sz="1600" dirty="0" smtClean="0"/>
                        <a:t>(PDT)</a:t>
                      </a:r>
                      <a:endParaRPr kumimoji="1" lang="ja-JP" altLang="en-US" sz="1600" dirty="0"/>
                    </a:p>
                  </a:txBody>
                  <a:tcPr/>
                </a:tc>
              </a:tr>
              <a:tr h="371305">
                <a:tc>
                  <a:txBody>
                    <a:bodyPr/>
                    <a:lstStyle/>
                    <a:p>
                      <a:r>
                        <a:rPr kumimoji="1" lang="en-US" altLang="ja-JP" sz="1600" dirty="0" smtClean="0">
                          <a:latin typeface="+mn-ea"/>
                          <a:ea typeface="+mn-ea"/>
                        </a:rPr>
                        <a:t>Wednesday</a:t>
                      </a:r>
                    </a:p>
                    <a:p>
                      <a:r>
                        <a:rPr kumimoji="1" lang="en-US" altLang="ja-JP" sz="1600" dirty="0" smtClean="0">
                          <a:latin typeface="+mn-ea"/>
                          <a:ea typeface="+mn-ea"/>
                        </a:rPr>
                        <a:t>July 1</a:t>
                      </a:r>
                      <a:r>
                        <a:rPr kumimoji="1" lang="en-US" altLang="ja-JP" sz="1600" baseline="30000" dirty="0" smtClean="0">
                          <a:latin typeface="+mn-ea"/>
                          <a:ea typeface="+mn-ea"/>
                        </a:rPr>
                        <a:t>st</a:t>
                      </a:r>
                      <a:endParaRPr kumimoji="1" lang="en-US" altLang="ja-JP" sz="1600" dirty="0" smtClean="0">
                        <a:latin typeface="+mn-ea"/>
                        <a:ea typeface="+mn-ea"/>
                      </a:endParaRPr>
                    </a:p>
                    <a:p>
                      <a:r>
                        <a:rPr kumimoji="1" lang="en-US" altLang="ja-JP" sz="1600" dirty="0" smtClean="0">
                          <a:latin typeface="+mn-ea"/>
                          <a:ea typeface="+mn-ea"/>
                        </a:rPr>
                        <a:t>23:00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mn-ea"/>
                          <a:ea typeface="+mn-ea"/>
                        </a:rPr>
                        <a:t>Wednesday</a:t>
                      </a:r>
                    </a:p>
                    <a:p>
                      <a:r>
                        <a:rPr kumimoji="1" lang="en-US" altLang="ja-JP" sz="1600" dirty="0" smtClean="0">
                          <a:latin typeface="+mn-ea"/>
                          <a:ea typeface="+mn-ea"/>
                        </a:rPr>
                        <a:t>June 30</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15:00</a:t>
                      </a:r>
                    </a:p>
                  </a:txBody>
                  <a:tcPr/>
                </a:tc>
                <a:tc>
                  <a:txBody>
                    <a:bodyPr/>
                    <a:lstStyle/>
                    <a:p>
                      <a:r>
                        <a:rPr kumimoji="1" lang="en-US" altLang="ja-JP" sz="1600" dirty="0" smtClean="0">
                          <a:latin typeface="+mn-ea"/>
                          <a:ea typeface="+mn-ea"/>
                        </a:rPr>
                        <a:t>Wednesday</a:t>
                      </a:r>
                    </a:p>
                    <a:p>
                      <a:r>
                        <a:rPr kumimoji="1" lang="en-US" altLang="ja-JP" sz="1600" dirty="0" smtClean="0">
                          <a:latin typeface="+mn-ea"/>
                          <a:ea typeface="+mn-ea"/>
                        </a:rPr>
                        <a:t>June 30</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10:00</a:t>
                      </a:r>
                    </a:p>
                  </a:txBody>
                  <a:tcPr/>
                </a:tc>
                <a:tc>
                  <a:txBody>
                    <a:bodyPr/>
                    <a:lstStyle/>
                    <a:p>
                      <a:r>
                        <a:rPr kumimoji="1" lang="en-US" altLang="ja-JP" sz="1600" dirty="0" smtClean="0">
                          <a:latin typeface="+mn-ea"/>
                          <a:ea typeface="+mn-ea"/>
                        </a:rPr>
                        <a:t>Wednesday</a:t>
                      </a:r>
                    </a:p>
                    <a:p>
                      <a:r>
                        <a:rPr kumimoji="1" lang="en-US" altLang="ja-JP" sz="1600" dirty="0" smtClean="0">
                          <a:latin typeface="+mn-ea"/>
                          <a:ea typeface="+mn-ea"/>
                        </a:rPr>
                        <a:t>June 30</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9:00</a:t>
                      </a:r>
                    </a:p>
                  </a:txBody>
                  <a:tcPr/>
                </a:tc>
                <a:tc>
                  <a:txBody>
                    <a:bodyPr/>
                    <a:lstStyle/>
                    <a:p>
                      <a:r>
                        <a:rPr kumimoji="1" lang="en-US" altLang="ja-JP" sz="1600" dirty="0" smtClean="0">
                          <a:latin typeface="+mn-ea"/>
                          <a:ea typeface="+mn-ea"/>
                        </a:rPr>
                        <a:t>Wednesday</a:t>
                      </a:r>
                    </a:p>
                    <a:p>
                      <a:r>
                        <a:rPr kumimoji="1" lang="en-US" altLang="ja-JP" sz="1600" dirty="0" smtClean="0">
                          <a:latin typeface="+mn-ea"/>
                          <a:ea typeface="+mn-ea"/>
                        </a:rPr>
                        <a:t>June 30</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7:00</a:t>
                      </a:r>
                    </a:p>
                  </a:txBody>
                  <a:tcPr/>
                </a:tc>
              </a:tr>
              <a:tr h="371305">
                <a:tc>
                  <a:txBody>
                    <a:bodyPr/>
                    <a:lstStyle/>
                    <a:p>
                      <a:r>
                        <a:rPr kumimoji="1" lang="en-US" altLang="ja-JP" sz="1600" dirty="0" smtClean="0">
                          <a:latin typeface="+mn-ea"/>
                          <a:ea typeface="+mn-ea"/>
                        </a:rPr>
                        <a:t>Friday</a:t>
                      </a:r>
                    </a:p>
                    <a:p>
                      <a:r>
                        <a:rPr kumimoji="1" lang="en-US" altLang="ja-JP" sz="1600" dirty="0" smtClean="0">
                          <a:latin typeface="+mn-ea"/>
                          <a:ea typeface="+mn-ea"/>
                        </a:rPr>
                        <a:t>July </a:t>
                      </a:r>
                      <a:r>
                        <a:rPr kumimoji="1" lang="en-US" altLang="ja-JP" sz="1600" dirty="0" smtClean="0">
                          <a:latin typeface="+mn-ea"/>
                          <a:ea typeface="+mn-ea"/>
                        </a:rPr>
                        <a:t>2</a:t>
                      </a:r>
                      <a:r>
                        <a:rPr kumimoji="1" lang="en-US" altLang="ja-JP" sz="1600" baseline="30000" dirty="0" smtClean="0">
                          <a:latin typeface="+mn-ea"/>
                          <a:ea typeface="+mn-ea"/>
                        </a:rPr>
                        <a:t>nd </a:t>
                      </a:r>
                      <a:endParaRPr kumimoji="1" lang="en-US" altLang="ja-JP" sz="1600" dirty="0" smtClean="0">
                        <a:latin typeface="+mn-ea"/>
                        <a:ea typeface="+mn-ea"/>
                      </a:endParaRPr>
                    </a:p>
                    <a:p>
                      <a:r>
                        <a:rPr kumimoji="1" lang="en-US" altLang="ja-JP" sz="1600" dirty="0" smtClean="0">
                          <a:latin typeface="+mn-ea"/>
                          <a:ea typeface="+mn-ea"/>
                        </a:rPr>
                        <a:t>7:00</a:t>
                      </a:r>
                    </a:p>
                  </a:txBody>
                  <a:tcPr/>
                </a:tc>
                <a:tc>
                  <a:txBody>
                    <a:bodyPr/>
                    <a:lstStyle/>
                    <a:p>
                      <a:r>
                        <a:rPr kumimoji="1" lang="en-US" altLang="ja-JP" sz="1600" dirty="0" smtClean="0">
                          <a:latin typeface="+mn-ea"/>
                          <a:ea typeface="+mn-ea"/>
                        </a:rPr>
                        <a:t>Thursday</a:t>
                      </a:r>
                    </a:p>
                    <a:p>
                      <a:r>
                        <a:rPr kumimoji="1" lang="en-US" altLang="ja-JP" sz="1600" dirty="0" smtClean="0">
                          <a:latin typeface="+mn-ea"/>
                          <a:ea typeface="+mn-ea"/>
                        </a:rPr>
                        <a:t>July 1</a:t>
                      </a:r>
                      <a:r>
                        <a:rPr kumimoji="1" lang="en-US" altLang="ja-JP" sz="1600" baseline="30000" dirty="0" smtClean="0">
                          <a:latin typeface="+mn-ea"/>
                          <a:ea typeface="+mn-ea"/>
                        </a:rPr>
                        <a:t>st</a:t>
                      </a:r>
                      <a:endParaRPr kumimoji="1" lang="en-US" altLang="ja-JP" sz="1600" dirty="0" smtClean="0">
                        <a:latin typeface="+mn-ea"/>
                        <a:ea typeface="+mn-ea"/>
                      </a:endParaRPr>
                    </a:p>
                    <a:p>
                      <a:r>
                        <a:rPr kumimoji="1" lang="en-US" altLang="ja-JP" sz="1600" dirty="0" smtClean="0">
                          <a:latin typeface="+mn-ea"/>
                          <a:ea typeface="+mn-ea"/>
                        </a:rPr>
                        <a:t>23:00</a:t>
                      </a:r>
                      <a:endParaRPr kumimoji="1" lang="en-US" altLang="ja-JP" sz="1600" dirty="0" smtClean="0">
                        <a:latin typeface="+mn-ea"/>
                        <a:ea typeface="+mn-ea"/>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mn-ea"/>
                          <a:ea typeface="+mn-ea"/>
                        </a:rPr>
                        <a:t>Thursday</a:t>
                      </a:r>
                    </a:p>
                    <a:p>
                      <a:r>
                        <a:rPr kumimoji="1" lang="en-US" altLang="ja-JP" sz="1600" dirty="0" smtClean="0">
                          <a:latin typeface="+mn-ea"/>
                          <a:ea typeface="+mn-ea"/>
                        </a:rPr>
                        <a:t>July </a:t>
                      </a:r>
                      <a:r>
                        <a:rPr kumimoji="1" lang="en-US" altLang="ja-JP" sz="1600" dirty="0" smtClean="0">
                          <a:latin typeface="+mn-ea"/>
                          <a:ea typeface="+mn-ea"/>
                        </a:rPr>
                        <a:t>1</a:t>
                      </a:r>
                      <a:r>
                        <a:rPr kumimoji="1" lang="en-US" altLang="ja-JP" sz="1600" baseline="30000" dirty="0" smtClean="0">
                          <a:latin typeface="+mn-ea"/>
                          <a:ea typeface="+mn-ea"/>
                        </a:rPr>
                        <a:t>st</a:t>
                      </a:r>
                      <a:endParaRPr kumimoji="1" lang="en-US" altLang="ja-JP" sz="1600" dirty="0" smtClean="0">
                        <a:latin typeface="+mn-ea"/>
                        <a:ea typeface="+mn-ea"/>
                      </a:endParaRPr>
                    </a:p>
                    <a:p>
                      <a:r>
                        <a:rPr kumimoji="1" lang="en-US" altLang="ja-JP" sz="1600" dirty="0" smtClean="0">
                          <a:latin typeface="+mn-ea"/>
                          <a:ea typeface="+mn-ea"/>
                        </a:rPr>
                        <a:t>18:00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mn-ea"/>
                          <a:ea typeface="+mn-ea"/>
                        </a:rPr>
                        <a:t>Thursday</a:t>
                      </a:r>
                    </a:p>
                    <a:p>
                      <a:r>
                        <a:rPr kumimoji="1" lang="en-US" altLang="ja-JP" sz="1600" dirty="0" smtClean="0">
                          <a:latin typeface="+mn-ea"/>
                          <a:ea typeface="+mn-ea"/>
                        </a:rPr>
                        <a:t>July </a:t>
                      </a:r>
                      <a:r>
                        <a:rPr kumimoji="1" lang="en-US" altLang="ja-JP" sz="1600" dirty="0" smtClean="0">
                          <a:latin typeface="+mn-ea"/>
                          <a:ea typeface="+mn-ea"/>
                        </a:rPr>
                        <a:t>1</a:t>
                      </a:r>
                      <a:r>
                        <a:rPr kumimoji="1" lang="en-US" altLang="ja-JP" sz="1600" baseline="30000" dirty="0" smtClean="0">
                          <a:latin typeface="+mn-ea"/>
                          <a:ea typeface="+mn-ea"/>
                        </a:rPr>
                        <a:t>st</a:t>
                      </a:r>
                      <a:endParaRPr kumimoji="1" lang="en-US" altLang="ja-JP" sz="1600" dirty="0" smtClean="0">
                        <a:latin typeface="+mn-ea"/>
                        <a:ea typeface="+mn-ea"/>
                      </a:endParaRPr>
                    </a:p>
                    <a:p>
                      <a:r>
                        <a:rPr kumimoji="1" lang="en-US" altLang="ja-JP" sz="1600" dirty="0" smtClean="0">
                          <a:latin typeface="+mn-ea"/>
                          <a:ea typeface="+mn-ea"/>
                        </a:rPr>
                        <a:t>17:00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mn-ea"/>
                          <a:ea typeface="+mn-ea"/>
                        </a:rPr>
                        <a:t>Thursday</a:t>
                      </a:r>
                    </a:p>
                    <a:p>
                      <a:r>
                        <a:rPr kumimoji="1" lang="en-US" altLang="ja-JP" sz="1600" dirty="0" smtClean="0">
                          <a:latin typeface="+mn-ea"/>
                          <a:ea typeface="+mn-ea"/>
                        </a:rPr>
                        <a:t>July </a:t>
                      </a:r>
                      <a:r>
                        <a:rPr kumimoji="1" lang="en-US" altLang="ja-JP" sz="1600" dirty="0" smtClean="0">
                          <a:latin typeface="+mn-ea"/>
                          <a:ea typeface="+mn-ea"/>
                        </a:rPr>
                        <a:t>1</a:t>
                      </a:r>
                      <a:r>
                        <a:rPr kumimoji="1" lang="en-US" altLang="ja-JP" sz="1600" baseline="30000" dirty="0" smtClean="0">
                          <a:latin typeface="+mn-ea"/>
                          <a:ea typeface="+mn-ea"/>
                        </a:rPr>
                        <a:t>st</a:t>
                      </a:r>
                      <a:endParaRPr kumimoji="1" lang="en-US" altLang="ja-JP" sz="1600" dirty="0" smtClean="0">
                        <a:latin typeface="+mn-ea"/>
                        <a:ea typeface="+mn-ea"/>
                      </a:endParaRPr>
                    </a:p>
                    <a:p>
                      <a:r>
                        <a:rPr kumimoji="1" lang="en-US" altLang="ja-JP" sz="1600" dirty="0" smtClean="0">
                          <a:latin typeface="+mn-ea"/>
                          <a:ea typeface="+mn-ea"/>
                        </a:rPr>
                        <a:t>15:00</a:t>
                      </a:r>
                    </a:p>
                  </a:txBody>
                  <a:tcPr/>
                </a:tc>
              </a:tr>
              <a:tr h="0">
                <a:tc>
                  <a:txBody>
                    <a:bodyPr/>
                    <a:lstStyle/>
                    <a:p>
                      <a:r>
                        <a:rPr kumimoji="1" lang="en-US" altLang="ja-JP" sz="1600" dirty="0" smtClean="0">
                          <a:latin typeface="+mn-ea"/>
                          <a:ea typeface="+mn-ea"/>
                        </a:rPr>
                        <a:t>Friday</a:t>
                      </a:r>
                    </a:p>
                    <a:p>
                      <a:r>
                        <a:rPr kumimoji="1" lang="en-US" altLang="ja-JP" sz="1600" dirty="0" smtClean="0">
                          <a:latin typeface="+mn-ea"/>
                          <a:ea typeface="+mn-ea"/>
                        </a:rPr>
                        <a:t>July </a:t>
                      </a:r>
                      <a:r>
                        <a:rPr kumimoji="1" lang="en-US" altLang="ja-JP" sz="1600" dirty="0" smtClean="0">
                          <a:latin typeface="+mn-ea"/>
                          <a:ea typeface="+mn-ea"/>
                        </a:rPr>
                        <a:t>2</a:t>
                      </a:r>
                      <a:r>
                        <a:rPr kumimoji="1" lang="en-US" altLang="ja-JP" sz="1600" baseline="30000" dirty="0" smtClean="0">
                          <a:latin typeface="+mn-ea"/>
                          <a:ea typeface="+mn-ea"/>
                        </a:rPr>
                        <a:t>nd </a:t>
                      </a:r>
                      <a:endParaRPr kumimoji="1" lang="en-US" altLang="ja-JP" sz="1600" dirty="0" smtClean="0">
                        <a:latin typeface="+mn-ea"/>
                        <a:ea typeface="+mn-ea"/>
                      </a:endParaRPr>
                    </a:p>
                    <a:p>
                      <a:r>
                        <a:rPr kumimoji="1" lang="en-US" altLang="ja-JP" sz="1600" dirty="0" smtClean="0">
                          <a:latin typeface="+mn-ea"/>
                          <a:ea typeface="+mn-ea"/>
                        </a:rPr>
                        <a:t>23:00</a:t>
                      </a:r>
                    </a:p>
                  </a:txBody>
                  <a:tcPr/>
                </a:tc>
                <a:tc>
                  <a:txBody>
                    <a:bodyPr/>
                    <a:lstStyle/>
                    <a:p>
                      <a:r>
                        <a:rPr kumimoji="1" lang="en-US" altLang="ja-JP" sz="1600" dirty="0" smtClean="0">
                          <a:latin typeface="+mn-ea"/>
                          <a:ea typeface="+mn-ea"/>
                        </a:rPr>
                        <a:t>Friday</a:t>
                      </a:r>
                    </a:p>
                    <a:p>
                      <a:r>
                        <a:rPr kumimoji="1" lang="en-US" altLang="ja-JP" sz="1600" dirty="0" smtClean="0">
                          <a:latin typeface="+mn-ea"/>
                          <a:ea typeface="+mn-ea"/>
                        </a:rPr>
                        <a:t>July </a:t>
                      </a:r>
                      <a:r>
                        <a:rPr kumimoji="1" lang="en-US" altLang="ja-JP" sz="1600" dirty="0" smtClean="0">
                          <a:latin typeface="+mn-ea"/>
                          <a:ea typeface="+mn-ea"/>
                        </a:rPr>
                        <a:t>2</a:t>
                      </a:r>
                      <a:r>
                        <a:rPr kumimoji="1" lang="en-US" altLang="ja-JP" sz="1600" baseline="30000" dirty="0" smtClean="0">
                          <a:latin typeface="+mn-ea"/>
                          <a:ea typeface="+mn-ea"/>
                        </a:rPr>
                        <a:t>nd</a:t>
                      </a:r>
                      <a:endParaRPr kumimoji="1" lang="en-US" altLang="ja-JP" sz="1600" dirty="0" smtClean="0">
                        <a:latin typeface="+mn-ea"/>
                        <a:ea typeface="+mn-ea"/>
                      </a:endParaRPr>
                    </a:p>
                    <a:p>
                      <a:r>
                        <a:rPr kumimoji="1" lang="en-US" altLang="ja-JP" sz="1600" dirty="0" smtClean="0">
                          <a:latin typeface="+mn-ea"/>
                          <a:ea typeface="+mn-ea"/>
                        </a:rPr>
                        <a:t>15:00</a:t>
                      </a:r>
                    </a:p>
                  </a:txBody>
                  <a:tcPr/>
                </a:tc>
                <a:tc>
                  <a:txBody>
                    <a:bodyPr/>
                    <a:lstStyle/>
                    <a:p>
                      <a:r>
                        <a:rPr kumimoji="1" lang="en-US" altLang="ja-JP" sz="1600" dirty="0" smtClean="0">
                          <a:latin typeface="+mn-ea"/>
                          <a:ea typeface="+mn-ea"/>
                        </a:rPr>
                        <a:t>Friday</a:t>
                      </a:r>
                    </a:p>
                    <a:p>
                      <a:r>
                        <a:rPr kumimoji="1" lang="en-US" altLang="ja-JP" sz="1600" dirty="0" smtClean="0">
                          <a:latin typeface="+mn-ea"/>
                          <a:ea typeface="+mn-ea"/>
                        </a:rPr>
                        <a:t>July </a:t>
                      </a:r>
                      <a:r>
                        <a:rPr kumimoji="1" lang="en-US" altLang="ja-JP" sz="1600" dirty="0" smtClean="0">
                          <a:latin typeface="+mn-ea"/>
                          <a:ea typeface="+mn-ea"/>
                        </a:rPr>
                        <a:t>2</a:t>
                      </a:r>
                      <a:r>
                        <a:rPr kumimoji="1" lang="en-US" altLang="ja-JP" sz="1600" baseline="30000" dirty="0" smtClean="0">
                          <a:latin typeface="+mn-ea"/>
                          <a:ea typeface="+mn-ea"/>
                        </a:rPr>
                        <a:t>nd</a:t>
                      </a:r>
                      <a:endParaRPr kumimoji="1" lang="en-US" altLang="ja-JP" sz="1600" dirty="0" smtClean="0">
                        <a:latin typeface="+mn-ea"/>
                        <a:ea typeface="+mn-ea"/>
                      </a:endParaRPr>
                    </a:p>
                    <a:p>
                      <a:r>
                        <a:rPr kumimoji="1" lang="en-US" altLang="ja-JP" sz="1600" dirty="0" smtClean="0">
                          <a:latin typeface="+mn-ea"/>
                          <a:ea typeface="+mn-ea"/>
                        </a:rPr>
                        <a:t>10:00</a:t>
                      </a:r>
                    </a:p>
                  </a:txBody>
                  <a:tcPr/>
                </a:tc>
                <a:tc>
                  <a:txBody>
                    <a:bodyPr/>
                    <a:lstStyle/>
                    <a:p>
                      <a:r>
                        <a:rPr kumimoji="1" lang="en-US" altLang="ja-JP" sz="1600" dirty="0" smtClean="0">
                          <a:latin typeface="+mn-ea"/>
                          <a:ea typeface="+mn-ea"/>
                        </a:rPr>
                        <a:t>Friday</a:t>
                      </a:r>
                    </a:p>
                    <a:p>
                      <a:r>
                        <a:rPr kumimoji="1" lang="en-US" altLang="ja-JP" sz="1600" dirty="0" smtClean="0">
                          <a:latin typeface="+mn-ea"/>
                          <a:ea typeface="+mn-ea"/>
                        </a:rPr>
                        <a:t>July </a:t>
                      </a:r>
                      <a:r>
                        <a:rPr kumimoji="1" lang="en-US" altLang="ja-JP" sz="1600" dirty="0" smtClean="0">
                          <a:latin typeface="+mn-ea"/>
                          <a:ea typeface="+mn-ea"/>
                        </a:rPr>
                        <a:t>2</a:t>
                      </a:r>
                      <a:r>
                        <a:rPr kumimoji="1" lang="en-US" altLang="ja-JP" sz="1600" baseline="30000" dirty="0" smtClean="0">
                          <a:latin typeface="+mn-ea"/>
                          <a:ea typeface="+mn-ea"/>
                        </a:rPr>
                        <a:t>nd</a:t>
                      </a:r>
                      <a:endParaRPr kumimoji="1" lang="en-US" altLang="ja-JP" sz="1600" dirty="0" smtClean="0">
                        <a:latin typeface="+mn-ea"/>
                        <a:ea typeface="+mn-ea"/>
                      </a:endParaRPr>
                    </a:p>
                    <a:p>
                      <a:r>
                        <a:rPr kumimoji="1" lang="en-US" altLang="ja-JP" sz="1600" dirty="0" smtClean="0">
                          <a:latin typeface="+mn-ea"/>
                          <a:ea typeface="+mn-ea"/>
                        </a:rPr>
                        <a:t>9:00</a:t>
                      </a:r>
                    </a:p>
                  </a:txBody>
                  <a:tcPr/>
                </a:tc>
                <a:tc>
                  <a:txBody>
                    <a:bodyPr/>
                    <a:lstStyle/>
                    <a:p>
                      <a:r>
                        <a:rPr kumimoji="1" lang="en-US" altLang="ja-JP" sz="1600" dirty="0" smtClean="0">
                          <a:latin typeface="+mn-ea"/>
                          <a:ea typeface="+mn-ea"/>
                        </a:rPr>
                        <a:t>Friday</a:t>
                      </a:r>
                    </a:p>
                    <a:p>
                      <a:r>
                        <a:rPr kumimoji="1" lang="en-US" altLang="ja-JP" sz="1600" dirty="0" smtClean="0">
                          <a:latin typeface="+mn-ea"/>
                          <a:ea typeface="+mn-ea"/>
                        </a:rPr>
                        <a:t>July </a:t>
                      </a:r>
                      <a:r>
                        <a:rPr kumimoji="1" lang="en-US" altLang="ja-JP" sz="1600" dirty="0" smtClean="0">
                          <a:latin typeface="+mn-ea"/>
                          <a:ea typeface="+mn-ea"/>
                        </a:rPr>
                        <a:t>2</a:t>
                      </a:r>
                      <a:r>
                        <a:rPr kumimoji="1" lang="en-US" altLang="ja-JP" sz="1600" baseline="30000" dirty="0" smtClean="0">
                          <a:latin typeface="+mn-ea"/>
                          <a:ea typeface="+mn-ea"/>
                        </a:rPr>
                        <a:t>nd</a:t>
                      </a:r>
                      <a:endParaRPr kumimoji="1" lang="en-US" altLang="ja-JP" sz="1600" dirty="0" smtClean="0">
                        <a:latin typeface="+mn-ea"/>
                        <a:ea typeface="+mn-ea"/>
                      </a:endParaRPr>
                    </a:p>
                    <a:p>
                      <a:r>
                        <a:rPr kumimoji="1" lang="en-US" altLang="ja-JP" sz="1600" dirty="0" smtClean="0">
                          <a:latin typeface="+mn-ea"/>
                          <a:ea typeface="+mn-ea"/>
                        </a:rPr>
                        <a:t>7:00</a:t>
                      </a:r>
                    </a:p>
                  </a:txBody>
                  <a:tcPr/>
                </a:tc>
              </a:tr>
            </a:tbl>
          </a:graphicData>
        </a:graphic>
      </p:graphicFrame>
      <p:sp>
        <p:nvSpPr>
          <p:cNvPr id="10" name="テキスト ボックス 9"/>
          <p:cNvSpPr txBox="1"/>
          <p:nvPr/>
        </p:nvSpPr>
        <p:spPr>
          <a:xfrm>
            <a:off x="395536" y="1556792"/>
            <a:ext cx="8280920" cy="400110"/>
          </a:xfrm>
          <a:prstGeom prst="rect">
            <a:avLst/>
          </a:prstGeom>
          <a:noFill/>
        </p:spPr>
        <p:txBody>
          <a:bodyPr wrap="square" rtlCol="0">
            <a:spAutoFit/>
          </a:bodyPr>
          <a:lstStyle/>
          <a:p>
            <a:r>
              <a:rPr kumimoji="1" lang="en-US" altLang="ja-JP" sz="2000" dirty="0" smtClean="0">
                <a:latin typeface="+mn-lt"/>
              </a:rPr>
              <a:t>Could you tell us your preference from followings?</a:t>
            </a:r>
            <a:endParaRPr kumimoji="1" lang="ja-JP" altLang="en-US" sz="2000" dirty="0">
              <a:latin typeface="+mn-lt"/>
            </a:endParaRPr>
          </a:p>
        </p:txBody>
      </p:sp>
    </p:spTree>
    <p:extLst>
      <p:ext uri="{BB962C8B-B14F-4D97-AF65-F5344CB8AC3E}">
        <p14:creationId xmlns:p14="http://schemas.microsoft.com/office/powerpoint/2010/main" val="8850183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smtClean="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smtClean="0"/>
              <a:t>Takashi </a:t>
            </a:r>
            <a:r>
              <a:rPr kumimoji="1" lang="en-US" altLang="ja-JP" sz="2800" dirty="0" err="1" smtClean="0"/>
              <a:t>Kuramochi</a:t>
            </a:r>
            <a:r>
              <a:rPr lang="en-US" altLang="ja-JP" sz="2800" dirty="0" smtClean="0"/>
              <a:t>,</a:t>
            </a:r>
            <a:r>
              <a:rPr lang="en-US" altLang="ja-JP" sz="2800" b="1" dirty="0">
                <a:ea typeface="ＭＳ Ｐゴシック" charset="-128"/>
              </a:rPr>
              <a:t> </a:t>
            </a:r>
            <a:r>
              <a:rPr lang="en-US" altLang="ja-JP" sz="2800" dirty="0">
                <a:ea typeface="ＭＳ Ｐゴシック" charset="-128"/>
              </a:rPr>
              <a:t>LAPIS SEMICONDUCTOR</a:t>
            </a:r>
            <a:r>
              <a:rPr lang="en-US" altLang="ja-JP" sz="2800" dirty="0" smtClean="0"/>
              <a:t> </a:t>
            </a:r>
          </a:p>
          <a:p>
            <a:pPr marL="0" indent="0">
              <a:buNone/>
            </a:pPr>
            <a:r>
              <a:rPr kumimoji="1" lang="en-US" altLang="ja-JP" sz="2800" u="sng" dirty="0" smtClean="0"/>
              <a:t>kuramochi722@dsn.lapis-semi.com</a:t>
            </a:r>
            <a:endParaRPr kumimoji="1" lang="ja-JP" altLang="en-US" sz="2800" u="sng" dirty="0"/>
          </a:p>
        </p:txBody>
      </p:sp>
      <p:sp>
        <p:nvSpPr>
          <p:cNvPr id="4" name="日付プレースホルダー 3"/>
          <p:cNvSpPr>
            <a:spLocks noGrp="1"/>
          </p:cNvSpPr>
          <p:nvPr>
            <p:ph type="dt" sz="half" idx="10"/>
          </p:nvPr>
        </p:nvSpPr>
        <p:spPr/>
        <p:txBody>
          <a:bodyPr/>
          <a:lstStyle/>
          <a:p>
            <a:r>
              <a:rPr lang="en-US" altLang="ja-JP" dirty="0" smtClean="0"/>
              <a:t>&lt;June,2020&gt;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14</a:t>
            </a:fld>
            <a:endParaRPr lang="en-US" altLang="ja-JP"/>
          </a:p>
        </p:txBody>
      </p:sp>
    </p:spTree>
    <p:extLst>
      <p:ext uri="{BB962C8B-B14F-4D97-AF65-F5344CB8AC3E}">
        <p14:creationId xmlns:p14="http://schemas.microsoft.com/office/powerpoint/2010/main" val="7852301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smtClean="0"/>
              <a:t>Reference</a:t>
            </a:r>
            <a:endParaRPr kumimoji="1" lang="ja-JP" altLang="en-US" sz="2800" dirty="0"/>
          </a:p>
        </p:txBody>
      </p:sp>
      <p:sp>
        <p:nvSpPr>
          <p:cNvPr id="4" name="日付プレースホルダー 3"/>
          <p:cNvSpPr>
            <a:spLocks noGrp="1"/>
          </p:cNvSpPr>
          <p:nvPr>
            <p:ph type="dt" sz="half" idx="10"/>
          </p:nvPr>
        </p:nvSpPr>
        <p:spPr/>
        <p:txBody>
          <a:bodyPr/>
          <a:lstStyle/>
          <a:p>
            <a:r>
              <a:rPr lang="en-US" altLang="ja-JP" smtClean="0"/>
              <a:t>&lt;June,2020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15</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smtClean="0"/>
              <a:t>The </a:t>
            </a:r>
            <a:r>
              <a:rPr lang="en-GB" sz="1400" dirty="0"/>
              <a:t>IEEE802.15 meeting schedule can be found </a:t>
            </a:r>
            <a:r>
              <a:rPr lang="en-GB" sz="1400" dirty="0" smtClean="0"/>
              <a:t>at</a:t>
            </a:r>
            <a:br>
              <a:rPr lang="en-GB" sz="1400" dirty="0" smtClean="0"/>
            </a:br>
            <a:r>
              <a:rPr lang="en-GB" sz="1400" dirty="0">
                <a:hlinkClick r:id="rId2"/>
              </a:rPr>
              <a:t>http://</a:t>
            </a:r>
            <a:r>
              <a:rPr lang="en-GB" sz="1400" dirty="0" smtClean="0">
                <a:hlinkClick r:id="rId2"/>
              </a:rPr>
              <a:t>grouper.ieee.org/groups/802/15/calendar.html</a:t>
            </a:r>
            <a:endParaRPr lang="en-GB" sz="1400" dirty="0" smtClean="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r>
            <a:r>
              <a:rPr lang="en-GB" sz="1400" dirty="0" smtClean="0"/>
              <a:t>at  </a:t>
            </a:r>
            <a:r>
              <a:rPr lang="en-GB" sz="1400" dirty="0" smtClean="0">
                <a:hlinkClick r:id="rId3"/>
              </a:rPr>
              <a:t>http</a:t>
            </a:r>
            <a:r>
              <a:rPr lang="en-GB" sz="1400" dirty="0">
                <a:hlinkClick r:id="rId3"/>
              </a:rPr>
              <a:t>://</a:t>
            </a:r>
            <a:r>
              <a:rPr lang="en-GB" sz="1400" dirty="0" smtClean="0">
                <a:hlinkClick r:id="rId3"/>
              </a:rPr>
              <a:t>grouper.ieee.org/groups/802/15/pub/Download.html</a:t>
            </a:r>
            <a:r>
              <a:rPr lang="en-GB" sz="1400" dirty="0" smtClean="0"/>
              <a:t/>
            </a:r>
            <a:br>
              <a:rPr lang="en-GB" sz="1400" dirty="0" smtClean="0"/>
            </a:br>
            <a:endParaRPr lang="en-GB" sz="1400" dirty="0" smtClean="0"/>
          </a:p>
          <a:p>
            <a:r>
              <a:rPr lang="en-GB" sz="1400" dirty="0" smtClean="0"/>
              <a:t>IG </a:t>
            </a:r>
            <a:r>
              <a:rPr lang="en-GB" sz="1400" dirty="0"/>
              <a:t>JRE </a:t>
            </a:r>
            <a:r>
              <a:rPr lang="en-GB" sz="1400" dirty="0" smtClean="0"/>
              <a:t>reflector is (</a:t>
            </a:r>
            <a:r>
              <a:rPr lang="en-GB" sz="1400" dirty="0" smtClean="0">
                <a:hlinkClick r:id="rId4"/>
              </a:rPr>
              <a:t>stds-802-15-jre@listserv.ieee.org</a:t>
            </a:r>
            <a:r>
              <a:rPr lang="en-GB" sz="1400" dirty="0" smtClean="0"/>
              <a:t>)</a:t>
            </a:r>
            <a:br>
              <a:rPr lang="en-GB" sz="1400" dirty="0" smtClean="0"/>
            </a:br>
            <a:endParaRPr lang="en-GB" sz="1400" dirty="0" smtClean="0"/>
          </a:p>
          <a:p>
            <a:r>
              <a:rPr lang="en-US" sz="1400" dirty="0" smtClean="0"/>
              <a:t>Documents </a:t>
            </a:r>
            <a:r>
              <a:rPr lang="en-US" sz="1400" dirty="0"/>
              <a:t>should be uploaded to </a:t>
            </a:r>
            <a:r>
              <a:rPr lang="en-US" sz="1400" dirty="0" smtClean="0">
                <a:hlinkClick r:id="rId5"/>
              </a:rPr>
              <a:t>https</a:t>
            </a:r>
            <a:r>
              <a:rPr lang="en-US" sz="1400" dirty="0">
                <a:hlinkClick r:id="rId5"/>
              </a:rPr>
              <a:t>://</a:t>
            </a:r>
            <a:r>
              <a:rPr lang="en-US" sz="1400" dirty="0" smtClean="0">
                <a:hlinkClick r:id="rId5"/>
              </a:rPr>
              <a:t>mentor.ieee.org/802.15</a:t>
            </a:r>
            <a:r>
              <a:rPr lang="en-US" sz="1400" dirty="0" smtClean="0"/>
              <a:t>, </a:t>
            </a:r>
            <a:r>
              <a:rPr lang="en-US" sz="1400" dirty="0"/>
              <a:t>to the </a:t>
            </a:r>
            <a:r>
              <a:rPr lang="en-US" sz="1400" dirty="0" smtClean="0"/>
              <a:t>“IG JRE”  interest group.</a:t>
            </a:r>
            <a:r>
              <a:rPr lang="en-GB" sz="1400" dirty="0"/>
              <a:t/>
            </a:r>
            <a:br>
              <a:rPr lang="en-GB" sz="1400" dirty="0"/>
            </a:br>
            <a:endParaRPr lang="en-GB" sz="1400" dirty="0"/>
          </a:p>
          <a:p>
            <a:r>
              <a:rPr lang="en-GB" sz="1400" dirty="0" smtClean="0"/>
              <a:t>For </a:t>
            </a:r>
            <a:r>
              <a:rPr lang="en-GB" sz="1400" dirty="0"/>
              <a:t>help with obtaining document numbers, document formatting, document uploading and contribution scheduling, please contract the </a:t>
            </a:r>
            <a:r>
              <a:rPr lang="en-GB" sz="1400" dirty="0" smtClean="0"/>
              <a:t>802.15 IG JRE chair</a:t>
            </a:r>
            <a:r>
              <a:rPr lang="en-GB" sz="1400" dirty="0"/>
              <a:t>, </a:t>
            </a:r>
            <a:r>
              <a:rPr lang="en-GB" sz="1400" dirty="0" smtClean="0"/>
              <a:t>Takashi </a:t>
            </a:r>
            <a:r>
              <a:rPr lang="en-GB" sz="1400" dirty="0" err="1" smtClean="0"/>
              <a:t>Kuramochi</a:t>
            </a:r>
            <a:r>
              <a:rPr lang="en-GB" sz="1400" dirty="0" smtClean="0"/>
              <a:t>, at</a:t>
            </a:r>
            <a:br>
              <a:rPr lang="en-GB" sz="1400" dirty="0" smtClean="0"/>
            </a:br>
            <a:r>
              <a:rPr lang="en-GB" sz="1400" dirty="0" smtClean="0">
                <a:hlinkClick r:id="rId6"/>
              </a:rPr>
              <a:t>kuramochi722@dsn.lapis-semi.com</a:t>
            </a:r>
            <a:r>
              <a:rPr lang="en-GB" sz="1400" dirty="0"/>
              <a:t/>
            </a:r>
            <a:br>
              <a:rPr lang="en-GB" sz="1400" dirty="0"/>
            </a:br>
            <a:endParaRPr lang="en-GB" sz="1400" dirty="0"/>
          </a:p>
          <a:p>
            <a:r>
              <a:rPr lang="en-US" sz="1400" dirty="0" smtClean="0"/>
              <a:t>The draft </a:t>
            </a:r>
            <a:r>
              <a:rPr lang="en-US" sz="1400" dirty="0"/>
              <a:t>objectives </a:t>
            </a:r>
            <a:r>
              <a:rPr lang="en-US" sz="1400" dirty="0" smtClean="0"/>
              <a:t>of </a:t>
            </a:r>
            <a:r>
              <a:rPr lang="en-US" sz="1400" dirty="0"/>
              <a:t>the </a:t>
            </a:r>
            <a:r>
              <a:rPr lang="en-US" sz="1400" dirty="0" smtClean="0"/>
              <a:t>group</a:t>
            </a:r>
            <a:r>
              <a:rPr lang="en-GB" sz="1400" dirty="0"/>
              <a:t> </a:t>
            </a:r>
            <a:r>
              <a:rPr lang="en-GB" sz="1400" dirty="0" smtClean="0"/>
              <a:t>(IG JRE) is available  at SC WNG session in January 2020:</a:t>
            </a:r>
          </a:p>
          <a:p>
            <a:pPr marL="0" indent="0">
              <a:buNone/>
            </a:pPr>
            <a:r>
              <a:rPr lang="en-GB" sz="1400" dirty="0"/>
              <a:t> </a:t>
            </a:r>
            <a:r>
              <a:rPr lang="en-GB" sz="1400" dirty="0" smtClean="0"/>
              <a:t>       </a:t>
            </a:r>
            <a:r>
              <a:rPr lang="en-GB" sz="1400" dirty="0" smtClean="0">
                <a:hlinkClick r:id="rId7"/>
              </a:rPr>
              <a:t>https://mentor.ieee.org/802.15/documents</a:t>
            </a:r>
            <a:endParaRPr lang="en-GB" sz="1400" dirty="0" smtClean="0"/>
          </a:p>
          <a:p>
            <a:pPr marL="0" indent="0">
              <a:buNone/>
            </a:pPr>
            <a:endParaRPr lang="en-GB" sz="1400" dirty="0" smtClean="0"/>
          </a:p>
          <a:p>
            <a:endParaRPr lang="en-GB" sz="1400" dirty="0" smtClean="0"/>
          </a:p>
          <a:p>
            <a:endParaRPr lang="de-DE" sz="1400" dirty="0"/>
          </a:p>
        </p:txBody>
      </p:sp>
    </p:spTree>
    <p:extLst>
      <p:ext uri="{BB962C8B-B14F-4D97-AF65-F5344CB8AC3E}">
        <p14:creationId xmlns:p14="http://schemas.microsoft.com/office/powerpoint/2010/main" val="17843763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smtClean="0"/>
              <a:t>IEEE 802.15 IG JRE</a:t>
            </a:r>
            <a:br>
              <a:rPr lang="en-US" altLang="ja-JP" dirty="0" smtClean="0"/>
            </a:br>
            <a:r>
              <a:rPr lang="en-US" altLang="ja-JP" dirty="0" smtClean="0"/>
              <a:t/>
            </a:r>
            <a:br>
              <a:rPr lang="en-US" altLang="ja-JP" dirty="0" smtClean="0"/>
            </a:br>
            <a:r>
              <a:rPr lang="en-US" altLang="ja-JP" dirty="0" smtClean="0"/>
              <a:t>Teleconference </a:t>
            </a:r>
            <a:br>
              <a:rPr lang="en-US" altLang="ja-JP" dirty="0" smtClean="0"/>
            </a:br>
            <a:r>
              <a:rPr lang="en-US" altLang="ja-JP" dirty="0" smtClean="0"/>
              <a:t>Opening report </a:t>
            </a:r>
            <a:br>
              <a:rPr lang="en-US" altLang="ja-JP" dirty="0" smtClean="0"/>
            </a:br>
            <a:r>
              <a:rPr lang="en-US" altLang="ja-JP" dirty="0" smtClean="0"/>
              <a:t>on</a:t>
            </a:r>
            <a:br>
              <a:rPr lang="en-US" altLang="ja-JP" dirty="0" smtClean="0"/>
            </a:br>
            <a:r>
              <a:rPr lang="en-US" altLang="ja-JP" dirty="0" smtClean="0"/>
              <a:t>7:00(JST</a:t>
            </a:r>
            <a:r>
              <a:rPr lang="en-US" altLang="ja-JP" smtClean="0"/>
              <a:t>), June </a:t>
            </a:r>
            <a:r>
              <a:rPr lang="en-US" altLang="ja-JP" dirty="0" smtClean="0"/>
              <a:t>19</a:t>
            </a:r>
            <a:r>
              <a:rPr lang="en-US" altLang="ja-JP" baseline="30000" dirty="0" smtClean="0"/>
              <a:t>th</a:t>
            </a:r>
            <a:r>
              <a:rPr lang="en-US" altLang="ja-JP" dirty="0" smtClean="0"/>
              <a:t>,2020</a:t>
            </a:r>
            <a:endParaRPr kumimoji="1" lang="ja-JP" altLang="en-US" dirty="0"/>
          </a:p>
        </p:txBody>
      </p:sp>
      <p:sp>
        <p:nvSpPr>
          <p:cNvPr id="2" name="日付プレースホルダー 1"/>
          <p:cNvSpPr>
            <a:spLocks noGrp="1"/>
          </p:cNvSpPr>
          <p:nvPr>
            <p:ph type="dt" sz="half" idx="10"/>
          </p:nvPr>
        </p:nvSpPr>
        <p:spPr/>
        <p:txBody>
          <a:bodyPr/>
          <a:lstStyle/>
          <a:p>
            <a:r>
              <a:rPr lang="en-US" altLang="ja-JP" smtClean="0"/>
              <a:t>&lt;June,2020</a:t>
            </a:r>
            <a:r>
              <a:rPr lang="en-US" altLang="ja-JP" dirty="0" smtClean="0"/>
              <a:t>&gt;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Takashi Kuramochi, LAPIS SEMICONDUCTOR </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EED9155A-5036-44B5-A27C-97F620582CD6}" type="slidenum">
              <a:rPr lang="en-US" altLang="ja-JP" smtClean="0"/>
              <a:pPr/>
              <a:t>2</a:t>
            </a:fld>
            <a:endParaRPr lang="en-US" altLang="ja-JP" dirty="0"/>
          </a:p>
        </p:txBody>
      </p:sp>
    </p:spTree>
    <p:extLst>
      <p:ext uri="{BB962C8B-B14F-4D97-AF65-F5344CB8AC3E}">
        <p14:creationId xmlns:p14="http://schemas.microsoft.com/office/powerpoint/2010/main" val="41597597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 and Secretary</a:t>
            </a:r>
          </a:p>
          <a:p>
            <a:pPr lvl="1"/>
            <a:r>
              <a:rPr lang="en-US" altLang="ja-JP" dirty="0"/>
              <a:t>Chair </a:t>
            </a:r>
            <a:r>
              <a:rPr lang="en-US" altLang="ja-JP" dirty="0" smtClean="0"/>
              <a:t>is Takashi </a:t>
            </a:r>
            <a:r>
              <a:rPr lang="en-US" altLang="ja-JP" dirty="0" err="1" smtClean="0"/>
              <a:t>Kuramochi</a:t>
            </a:r>
            <a:r>
              <a:rPr lang="en-US" altLang="ja-JP" dirty="0" smtClean="0"/>
              <a:t>(LAPIS Semiconductor)</a:t>
            </a:r>
          </a:p>
          <a:p>
            <a:pPr lvl="1"/>
            <a:r>
              <a:rPr lang="en-US" altLang="ja-JP" dirty="0" smtClean="0"/>
              <a:t>Acting </a:t>
            </a:r>
            <a:r>
              <a:rPr lang="en-US" altLang="ja-JP" dirty="0"/>
              <a:t>secretary is </a:t>
            </a:r>
            <a:r>
              <a:rPr lang="en-US" altLang="ja-JP" dirty="0" smtClean="0"/>
              <a:t>Phil Beecher</a:t>
            </a:r>
            <a:endParaRPr lang="en-US" altLang="ja-JP" dirty="0"/>
          </a:p>
          <a:p>
            <a:pPr marL="457200" lvl="1" indent="0">
              <a:buNone/>
            </a:pP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&lt;June,2020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3</a:t>
            </a:fld>
            <a:endParaRPr lang="en-US" altLang="ja-JP"/>
          </a:p>
        </p:txBody>
      </p:sp>
    </p:spTree>
    <p:extLst>
      <p:ext uri="{BB962C8B-B14F-4D97-AF65-F5344CB8AC3E}">
        <p14:creationId xmlns:p14="http://schemas.microsoft.com/office/powerpoint/2010/main" val="19718024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a:t>
            </a:r>
            <a:r>
              <a:rPr lang="en-US" altLang="ja-JP" b="1" dirty="0" smtClean="0"/>
              <a:t>    Early </a:t>
            </a:r>
            <a:r>
              <a:rPr lang="en-US" altLang="ja-JP" b="1" dirty="0"/>
              <a:t>identification of holders of potential Essential </a:t>
            </a:r>
            <a:r>
              <a:rPr lang="en-US" altLang="ja-JP" b="1" dirty="0" smtClean="0"/>
              <a:t>Patent</a:t>
            </a:r>
            <a:br>
              <a:rPr lang="en-US" altLang="ja-JP" b="1" dirty="0" smtClean="0"/>
            </a:br>
            <a:r>
              <a:rPr lang="en-US" altLang="ja-JP" b="1" dirty="0" smtClean="0"/>
              <a:t>     Claims </a:t>
            </a:r>
            <a:r>
              <a:rPr lang="en-US" altLang="ja-JP" b="1" dirty="0"/>
              <a:t>is encouraged</a:t>
            </a:r>
          </a:p>
          <a:p>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&lt;June,2020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4</a:t>
            </a:fld>
            <a:endParaRPr lang="en-US" altLang="ja-JP"/>
          </a:p>
        </p:txBody>
      </p:sp>
    </p:spTree>
    <p:extLst>
      <p:ext uri="{BB962C8B-B14F-4D97-AF65-F5344CB8AC3E}">
        <p14:creationId xmlns:p14="http://schemas.microsoft.com/office/powerpoint/2010/main" val="21095403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&lt;June,2020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5</a:t>
            </a:fld>
            <a:endParaRPr lang="en-US" altLang="ja-JP"/>
          </a:p>
        </p:txBody>
      </p:sp>
    </p:spTree>
    <p:extLst>
      <p:ext uri="{BB962C8B-B14F-4D97-AF65-F5344CB8AC3E}">
        <p14:creationId xmlns:p14="http://schemas.microsoft.com/office/powerpoint/2010/main" val="8541806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a:t>
            </a:r>
            <a:r>
              <a:rPr lang="en-GB" altLang="en-US" sz="1600" b="1" dirty="0" err="1" smtClean="0">
                <a:latin typeface="Calibri" panose="020F0502020204030204" pitchFamily="34" charset="0"/>
                <a:cs typeface="Calibri" panose="020F0502020204030204" pitchFamily="34" charset="0"/>
              </a:rPr>
              <a:t>priJulyy</a:t>
            </a:r>
            <a:r>
              <a:rPr lang="en-GB" altLang="en-US" sz="1600" b="1" dirty="0" smtClean="0">
                <a:latin typeface="Calibri" panose="020F0502020204030204" pitchFamily="34" charset="0"/>
                <a:cs typeface="Calibri" panose="020F0502020204030204" pitchFamily="34" charset="0"/>
              </a:rPr>
              <a:t> </a:t>
            </a:r>
            <a:r>
              <a:rPr lang="en-GB" altLang="en-US" sz="1600" b="1" dirty="0">
                <a:latin typeface="Calibri" panose="020F0502020204030204" pitchFamily="34" charset="0"/>
                <a:cs typeface="Calibri" panose="020F0502020204030204" pitchFamily="34" charset="0"/>
              </a:rPr>
              <a:t>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a:t>
            </a:r>
            <a:r>
              <a:rPr lang="en-US" altLang="en-US" sz="1600" b="1" dirty="0" err="1" smtClean="0">
                <a:cs typeface="Calibri" panose="020F0502020204030204" pitchFamily="34" charset="0"/>
              </a:rPr>
              <a:t>Julykets</a:t>
            </a:r>
            <a:r>
              <a:rPr lang="en-US" altLang="en-US" sz="1600" b="1" dirty="0">
                <a:cs typeface="Calibri" panose="020F0502020204030204" pitchFamily="34" charset="0"/>
              </a:rPr>
              <a:t>.</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4" name="日付プレースホルダー 3"/>
          <p:cNvSpPr>
            <a:spLocks noGrp="1"/>
          </p:cNvSpPr>
          <p:nvPr>
            <p:ph type="dt" sz="half" idx="10"/>
          </p:nvPr>
        </p:nvSpPr>
        <p:spPr/>
        <p:txBody>
          <a:bodyPr/>
          <a:lstStyle/>
          <a:p>
            <a:r>
              <a:rPr lang="en-US" altLang="ja-JP" smtClean="0"/>
              <a:t>&lt;June,2020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6</a:t>
            </a:fld>
            <a:endParaRPr lang="en-US" altLang="ja-JP"/>
          </a:p>
        </p:txBody>
      </p:sp>
    </p:spTree>
    <p:extLst>
      <p:ext uri="{BB962C8B-B14F-4D97-AF65-F5344CB8AC3E}">
        <p14:creationId xmlns:p14="http://schemas.microsoft.com/office/powerpoint/2010/main" val="25205942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4" name="日付プレースホルダー 3"/>
          <p:cNvSpPr>
            <a:spLocks noGrp="1"/>
          </p:cNvSpPr>
          <p:nvPr>
            <p:ph type="dt" sz="half" idx="10"/>
          </p:nvPr>
        </p:nvSpPr>
        <p:spPr/>
        <p:txBody>
          <a:bodyPr/>
          <a:lstStyle/>
          <a:p>
            <a:r>
              <a:rPr lang="en-US" altLang="ja-JP" smtClean="0"/>
              <a:t>&lt;June,2020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7</a:t>
            </a:fld>
            <a:endParaRPr lang="en-US" altLang="ja-JP"/>
          </a:p>
        </p:txBody>
      </p:sp>
    </p:spTree>
    <p:extLst>
      <p:ext uri="{BB962C8B-B14F-4D97-AF65-F5344CB8AC3E}">
        <p14:creationId xmlns:p14="http://schemas.microsoft.com/office/powerpoint/2010/main" val="28272638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48680"/>
            <a:ext cx="7772400" cy="1066800"/>
          </a:xfrm>
        </p:spPr>
        <p:txBody>
          <a:bodyPr/>
          <a:lstStyle/>
          <a:p>
            <a:r>
              <a:rPr kumimoji="1" lang="en-US" altLang="ja-JP" b="1" u="sng" dirty="0" smtClean="0"/>
              <a:t>Attendance</a:t>
            </a:r>
            <a:endParaRPr kumimoji="1" lang="ja-JP" altLang="en-US" b="1" u="sng"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357483412"/>
              </p:ext>
            </p:extLst>
          </p:nvPr>
        </p:nvGraphicFramePr>
        <p:xfrm>
          <a:off x="179512" y="1563688"/>
          <a:ext cx="8278690" cy="4808505"/>
        </p:xfrm>
        <a:graphic>
          <a:graphicData uri="http://schemas.openxmlformats.org/drawingml/2006/table">
            <a:tbl>
              <a:tblPr firstRow="1" bandRow="1">
                <a:tableStyleId>{21E4AEA4-8DFA-4A89-87EB-49C32662AFE0}</a:tableStyleId>
              </a:tblPr>
              <a:tblGrid>
                <a:gridCol w="2880321"/>
                <a:gridCol w="3528392"/>
                <a:gridCol w="1869977"/>
              </a:tblGrid>
              <a:tr h="369885">
                <a:tc>
                  <a:txBody>
                    <a:bodyPr/>
                    <a:lstStyle/>
                    <a:p>
                      <a:r>
                        <a:rPr kumimoji="1" lang="en-US" altLang="ja-JP" baseline="0" dirty="0" smtClean="0"/>
                        <a:t>Name</a:t>
                      </a:r>
                      <a:endParaRPr kumimoji="1" lang="ja-JP" altLang="en-US" dirty="0"/>
                    </a:p>
                  </a:txBody>
                  <a:tcPr/>
                </a:tc>
                <a:tc>
                  <a:txBody>
                    <a:bodyPr/>
                    <a:lstStyle/>
                    <a:p>
                      <a:r>
                        <a:rPr kumimoji="1" lang="en-US" altLang="ja-JP" dirty="0" smtClean="0"/>
                        <a:t>Affiliation</a:t>
                      </a:r>
                      <a:endParaRPr kumimoji="1" lang="ja-JP" altLang="en-US" dirty="0"/>
                    </a:p>
                  </a:txBody>
                  <a:tcPr/>
                </a:tc>
                <a:tc>
                  <a:txBody>
                    <a:bodyPr/>
                    <a:lstStyle/>
                    <a:p>
                      <a:r>
                        <a:rPr kumimoji="1" lang="en-US" altLang="ja-JP" dirty="0" smtClean="0"/>
                        <a:t>Role</a:t>
                      </a:r>
                      <a:endParaRPr kumimoji="1" lang="ja-JP" altLang="en-US" dirty="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dirty="0"/>
                    </a:p>
                  </a:txBody>
                  <a:tcPr/>
                </a:tc>
                <a:tc>
                  <a:txBody>
                    <a:bodyPr/>
                    <a:lstStyle/>
                    <a:p>
                      <a:endParaRPr kumimoji="1" lang="en-US" altLang="ja-JP" dirty="0" smtClean="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dirty="0"/>
                    </a:p>
                  </a:txBody>
                  <a:tcPr/>
                </a:tc>
                <a:tc>
                  <a:txBody>
                    <a:bodyPr/>
                    <a:lstStyle/>
                    <a:p>
                      <a:endParaRPr kumimoji="1" lang="en-US" altLang="ja-JP" dirty="0" smtClean="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bl>
          </a:graphicData>
        </a:graphic>
      </p:graphicFrame>
      <p:sp>
        <p:nvSpPr>
          <p:cNvPr id="4" name="日付プレースホルダー 3"/>
          <p:cNvSpPr>
            <a:spLocks noGrp="1"/>
          </p:cNvSpPr>
          <p:nvPr>
            <p:ph type="dt" sz="half" idx="10"/>
          </p:nvPr>
        </p:nvSpPr>
        <p:spPr/>
        <p:txBody>
          <a:bodyPr/>
          <a:lstStyle/>
          <a:p>
            <a:r>
              <a:rPr lang="en-US" altLang="ja-JP" smtClean="0"/>
              <a:t>&lt;June,2020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8</a:t>
            </a:fld>
            <a:endParaRPr lang="en-US" altLang="ja-JP"/>
          </a:p>
        </p:txBody>
      </p:sp>
    </p:spTree>
    <p:extLst>
      <p:ext uri="{BB962C8B-B14F-4D97-AF65-F5344CB8AC3E}">
        <p14:creationId xmlns:p14="http://schemas.microsoft.com/office/powerpoint/2010/main" val="39987697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98984"/>
          </a:xfrm>
        </p:spPr>
        <p:txBody>
          <a:bodyPr/>
          <a:lstStyle/>
          <a:p>
            <a:r>
              <a:rPr lang="en-US" altLang="ja-JP" u="sng" dirty="0"/>
              <a:t>Agenda </a:t>
            </a:r>
            <a:endParaRPr kumimoji="1" lang="ja-JP" altLang="en-US" u="sng" dirty="0"/>
          </a:p>
        </p:txBody>
      </p:sp>
      <p:sp>
        <p:nvSpPr>
          <p:cNvPr id="4" name="日付プレースホルダー 3"/>
          <p:cNvSpPr>
            <a:spLocks noGrp="1"/>
          </p:cNvSpPr>
          <p:nvPr>
            <p:ph type="dt" sz="half" idx="10"/>
          </p:nvPr>
        </p:nvSpPr>
        <p:spPr/>
        <p:txBody>
          <a:bodyPr/>
          <a:lstStyle/>
          <a:p>
            <a:r>
              <a:rPr lang="en-US" altLang="ja-JP" smtClean="0"/>
              <a:t>&lt;June,2020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9</a:t>
            </a:fld>
            <a:endParaRPr lang="en-US" altLang="ja-JP"/>
          </a:p>
        </p:txBody>
      </p:sp>
      <p:graphicFrame>
        <p:nvGraphicFramePr>
          <p:cNvPr id="8" name="表 7"/>
          <p:cNvGraphicFramePr>
            <a:graphicFrameLocks noGrp="1"/>
          </p:cNvGraphicFramePr>
          <p:nvPr>
            <p:extLst>
              <p:ext uri="{D42A27DB-BD31-4B8C-83A1-F6EECF244321}">
                <p14:modId xmlns:p14="http://schemas.microsoft.com/office/powerpoint/2010/main" val="3363846126"/>
              </p:ext>
            </p:extLst>
          </p:nvPr>
        </p:nvGraphicFramePr>
        <p:xfrm>
          <a:off x="269522" y="3290449"/>
          <a:ext cx="8604955" cy="3096344"/>
        </p:xfrm>
        <a:graphic>
          <a:graphicData uri="http://schemas.openxmlformats.org/drawingml/2006/table">
            <a:tbl>
              <a:tblPr firstRow="1" firstCol="1" bandRow="1">
                <a:tableStyleId>{21E4AEA4-8DFA-4A89-87EB-49C32662AFE0}</a:tableStyleId>
              </a:tblPr>
              <a:tblGrid>
                <a:gridCol w="2968626"/>
                <a:gridCol w="1819905"/>
                <a:gridCol w="1409286"/>
                <a:gridCol w="2407138"/>
              </a:tblGrid>
              <a:tr h="325637">
                <a:tc>
                  <a:txBody>
                    <a:bodyPr/>
                    <a:lstStyle/>
                    <a:p>
                      <a:pPr algn="ctr">
                        <a:lnSpc>
                          <a:spcPct val="107000"/>
                        </a:lnSpc>
                        <a:spcAft>
                          <a:spcPts val="0"/>
                        </a:spcAft>
                      </a:pPr>
                      <a:r>
                        <a:rPr lang="en-GB" sz="1800" dirty="0">
                          <a:effectLst/>
                          <a:latin typeface="+mn-lt"/>
                        </a:rPr>
                        <a:t>Contents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Who</a:t>
                      </a:r>
                      <a:endParaRPr lang="ja-JP" sz="180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Period</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Accumulated time</a:t>
                      </a:r>
                      <a:endParaRPr lang="ja-JP" sz="1800">
                        <a:effectLst/>
                        <a:latin typeface="+mn-lt"/>
                        <a:ea typeface="游明朝"/>
                        <a:cs typeface="Times New Roman"/>
                      </a:endParaRPr>
                    </a:p>
                  </a:txBody>
                  <a:tcPr marL="68580" marR="68580" marT="0" marB="0"/>
                </a:tc>
              </a:tr>
              <a:tr h="280522">
                <a:tc>
                  <a:txBody>
                    <a:bodyPr/>
                    <a:lstStyle/>
                    <a:p>
                      <a:pPr algn="ctr">
                        <a:lnSpc>
                          <a:spcPct val="107000"/>
                        </a:lnSpc>
                        <a:spcAft>
                          <a:spcPts val="0"/>
                        </a:spcAft>
                      </a:pPr>
                      <a:r>
                        <a:rPr lang="en-GB" sz="1800" dirty="0">
                          <a:effectLst/>
                          <a:latin typeface="+mn-lt"/>
                        </a:rPr>
                        <a:t>OPEN/Patent Policy</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Phil</a:t>
                      </a:r>
                      <a:r>
                        <a:rPr lang="en-GB" altLang="ja-JP" sz="1800" baseline="0" dirty="0" smtClean="0">
                          <a:effectLst/>
                          <a:latin typeface="+mn-lt"/>
                          <a:ea typeface="+mn-ea"/>
                          <a:cs typeface="+mn-cs"/>
                        </a:rPr>
                        <a:t> Beecher</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r>
              <a:tr h="325637">
                <a:tc>
                  <a:txBody>
                    <a:bodyPr/>
                    <a:lstStyle/>
                    <a:p>
                      <a:pPr algn="ctr">
                        <a:lnSpc>
                          <a:spcPct val="107000"/>
                        </a:lnSpc>
                        <a:spcAft>
                          <a:spcPts val="0"/>
                        </a:spcAft>
                      </a:pPr>
                      <a:r>
                        <a:rPr lang="en-US" altLang="ja-JP" sz="1800" dirty="0" smtClean="0">
                          <a:effectLst/>
                          <a:latin typeface="+mn-lt"/>
                          <a:ea typeface="游明朝"/>
                          <a:cs typeface="Times New Roman"/>
                        </a:rPr>
                        <a:t>Attendance</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10</a:t>
                      </a:r>
                      <a:endParaRPr lang="ja-JP" sz="1800" dirty="0">
                        <a:effectLst/>
                        <a:latin typeface="+mn-lt"/>
                        <a:ea typeface="游明朝"/>
                        <a:cs typeface="Times New Roman"/>
                      </a:endParaRPr>
                    </a:p>
                  </a:txBody>
                  <a:tcPr marL="68580" marR="68580" marT="0" marB="0"/>
                </a:tc>
              </a:tr>
              <a:tr h="325637">
                <a:tc>
                  <a:txBody>
                    <a:bodyPr/>
                    <a:lstStyle/>
                    <a:p>
                      <a:pPr algn="ctr">
                        <a:lnSpc>
                          <a:spcPct val="107000"/>
                        </a:lnSpc>
                        <a:spcAft>
                          <a:spcPts val="0"/>
                        </a:spcAft>
                      </a:pPr>
                      <a:r>
                        <a:rPr lang="en-US" altLang="ja-JP" sz="1800" dirty="0" smtClean="0">
                          <a:effectLst/>
                          <a:latin typeface="+mn-lt"/>
                          <a:ea typeface="游明朝"/>
                          <a:cs typeface="Times New Roman"/>
                        </a:rPr>
                        <a:t>Approval</a:t>
                      </a:r>
                      <a:r>
                        <a:rPr lang="en-US" altLang="ja-JP" sz="1800" baseline="0" dirty="0" smtClean="0">
                          <a:effectLst/>
                          <a:latin typeface="+mn-lt"/>
                          <a:ea typeface="游明朝"/>
                          <a:cs typeface="Times New Roman"/>
                        </a:rPr>
                        <a:t> of  the previous meeting minutes</a:t>
                      </a: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err="1" smtClean="0">
                          <a:effectLst/>
                          <a:latin typeface="+mn-lt"/>
                        </a:rPr>
                        <a:t>Kuramochi</a:t>
                      </a:r>
                      <a:endParaRPr lang="ja-JP" altLang="ja-JP" sz="1800" dirty="0" smtClean="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smtClean="0">
                          <a:effectLst/>
                          <a:latin typeface="+mn-lt"/>
                        </a:rPr>
                        <a:t>5</a:t>
                      </a:r>
                      <a:endParaRPr lang="ja-JP" altLang="ja-JP" sz="1800" dirty="0" smtClean="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US" altLang="ja-JP" sz="1800" dirty="0" smtClean="0">
                          <a:effectLst/>
                          <a:latin typeface="+mn-lt"/>
                          <a:ea typeface="游明朝"/>
                          <a:cs typeface="Times New Roman"/>
                        </a:rPr>
                        <a:t>15</a:t>
                      </a:r>
                      <a:endParaRPr lang="ja-JP" sz="1800" dirty="0">
                        <a:effectLst/>
                        <a:latin typeface="+mn-lt"/>
                        <a:ea typeface="游明朝"/>
                        <a:cs typeface="Times New Roman"/>
                      </a:endParaRPr>
                    </a:p>
                  </a:txBody>
                  <a:tcPr marL="68580" marR="68580" marT="0" marB="0"/>
                </a:tc>
              </a:tr>
              <a:tr h="325637">
                <a:tc>
                  <a:txBody>
                    <a:bodyPr/>
                    <a:lstStyle/>
                    <a:p>
                      <a:pPr algn="ctr">
                        <a:lnSpc>
                          <a:spcPct val="107000"/>
                        </a:lnSpc>
                        <a:spcAft>
                          <a:spcPts val="0"/>
                        </a:spcAft>
                      </a:pPr>
                      <a:r>
                        <a:rPr lang="en-GB" sz="1800" dirty="0">
                          <a:effectLst/>
                          <a:latin typeface="+mn-lt"/>
                        </a:rPr>
                        <a:t>Agenda</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20</a:t>
                      </a:r>
                      <a:endParaRPr lang="ja-JP" sz="1800" dirty="0">
                        <a:effectLst/>
                        <a:latin typeface="+mn-lt"/>
                        <a:ea typeface="游明朝"/>
                        <a:cs typeface="Times New Roman"/>
                      </a:endParaRPr>
                    </a:p>
                  </a:txBody>
                  <a:tcPr marL="68580" marR="68580" marT="0" marB="0"/>
                </a:tc>
              </a:tr>
              <a:tr h="325637">
                <a:tc>
                  <a:txBody>
                    <a:bodyPr/>
                    <a:lstStyle/>
                    <a:p>
                      <a:pPr algn="ctr">
                        <a:lnSpc>
                          <a:spcPct val="107000"/>
                        </a:lnSpc>
                        <a:spcAft>
                          <a:spcPts val="0"/>
                        </a:spcAft>
                      </a:pPr>
                      <a:r>
                        <a:rPr lang="en-GB" sz="1800" dirty="0" smtClean="0">
                          <a:effectLst/>
                          <a:latin typeface="+mn-lt"/>
                        </a:rPr>
                        <a:t>PAR/CSD Presentation</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err="1" smtClean="0">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20</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40</a:t>
                      </a:r>
                      <a:endParaRPr lang="ja-JP" sz="1800" dirty="0">
                        <a:effectLst/>
                        <a:latin typeface="+mn-lt"/>
                        <a:ea typeface="游明朝"/>
                        <a:cs typeface="Times New Roman"/>
                      </a:endParaRPr>
                    </a:p>
                  </a:txBody>
                  <a:tcPr marL="68580" marR="68580" marT="0" marB="0"/>
                </a:tc>
              </a:tr>
              <a:tr h="280522">
                <a:tc>
                  <a:txBody>
                    <a:bodyPr/>
                    <a:lstStyle/>
                    <a:p>
                      <a:pPr algn="ctr">
                        <a:lnSpc>
                          <a:spcPct val="107000"/>
                        </a:lnSpc>
                        <a:spcAft>
                          <a:spcPts val="0"/>
                        </a:spcAft>
                      </a:pPr>
                      <a:r>
                        <a:rPr lang="en-US" altLang="ja-JP" sz="1800" dirty="0" smtClean="0">
                          <a:effectLst/>
                          <a:latin typeface="+mn-lt"/>
                          <a:ea typeface="游明朝"/>
                          <a:cs typeface="Times New Roman"/>
                        </a:rPr>
                        <a:t>Next steps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45</a:t>
                      </a:r>
                      <a:endParaRPr lang="ja-JP" sz="1800" dirty="0">
                        <a:effectLst/>
                        <a:latin typeface="+mn-lt"/>
                        <a:ea typeface="游明朝"/>
                        <a:cs typeface="Times New Roman"/>
                      </a:endParaRPr>
                    </a:p>
                  </a:txBody>
                  <a:tcPr marL="68580" marR="68580" marT="0" marB="0"/>
                </a:tc>
              </a:tr>
              <a:tr h="294171">
                <a:tc>
                  <a:txBody>
                    <a:bodyPr/>
                    <a:lstStyle/>
                    <a:p>
                      <a:pPr algn="ctr">
                        <a:lnSpc>
                          <a:spcPct val="107000"/>
                        </a:lnSpc>
                        <a:spcAft>
                          <a:spcPts val="0"/>
                        </a:spcAft>
                      </a:pPr>
                      <a:r>
                        <a:rPr lang="en-GB" sz="1800" dirty="0">
                          <a:effectLst/>
                          <a:latin typeface="+mn-lt"/>
                        </a:rPr>
                        <a:t>Next meeting information</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50</a:t>
                      </a:r>
                      <a:endParaRPr lang="ja-JP" sz="1800" dirty="0">
                        <a:effectLst/>
                        <a:latin typeface="+mn-lt"/>
                        <a:ea typeface="游明朝"/>
                        <a:cs typeface="Times New Roman"/>
                      </a:endParaRPr>
                    </a:p>
                  </a:txBody>
                  <a:tcPr marL="68580" marR="68580" marT="0" marB="0"/>
                </a:tc>
              </a:tr>
              <a:tr h="325637">
                <a:tc>
                  <a:txBody>
                    <a:bodyPr/>
                    <a:lstStyle/>
                    <a:p>
                      <a:pPr algn="ctr">
                        <a:lnSpc>
                          <a:spcPct val="107000"/>
                        </a:lnSpc>
                        <a:spcAft>
                          <a:spcPts val="0"/>
                        </a:spcAft>
                      </a:pPr>
                      <a:r>
                        <a:rPr lang="en-GB" sz="1800" dirty="0">
                          <a:effectLst/>
                          <a:latin typeface="+mn-lt"/>
                        </a:rPr>
                        <a:t>Recess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55</a:t>
                      </a:r>
                      <a:endParaRPr lang="ja-JP" sz="1800" dirty="0">
                        <a:effectLst/>
                        <a:latin typeface="+mn-lt"/>
                        <a:ea typeface="游明朝"/>
                        <a:cs typeface="Times New Roman"/>
                      </a:endParaRPr>
                    </a:p>
                  </a:txBody>
                  <a:tcPr marL="68580" marR="68580" marT="0" marB="0"/>
                </a:tc>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820404406"/>
              </p:ext>
            </p:extLst>
          </p:nvPr>
        </p:nvGraphicFramePr>
        <p:xfrm>
          <a:off x="323528" y="1478476"/>
          <a:ext cx="8280920" cy="1554480"/>
        </p:xfrm>
        <a:graphic>
          <a:graphicData uri="http://schemas.openxmlformats.org/drawingml/2006/table">
            <a:tbl>
              <a:tblPr firstRow="1" bandRow="1">
                <a:tableStyleId>{5C22544A-7EE6-4342-B048-85BDC9FD1C3A}</a:tableStyleId>
              </a:tblPr>
              <a:tblGrid>
                <a:gridCol w="1656184"/>
                <a:gridCol w="1656184"/>
                <a:gridCol w="1656184"/>
                <a:gridCol w="1656184"/>
                <a:gridCol w="1656184"/>
              </a:tblGrid>
              <a:tr h="576064">
                <a:tc>
                  <a:txBody>
                    <a:bodyPr/>
                    <a:lstStyle/>
                    <a:p>
                      <a:r>
                        <a:rPr kumimoji="1" lang="en-US" altLang="ja-JP" dirty="0" smtClean="0"/>
                        <a:t>Japan</a:t>
                      </a:r>
                    </a:p>
                    <a:p>
                      <a:r>
                        <a:rPr kumimoji="1" lang="en-US" altLang="ja-JP" dirty="0" smtClean="0"/>
                        <a:t>(JST)</a:t>
                      </a:r>
                    </a:p>
                  </a:txBody>
                  <a:tcPr/>
                </a:tc>
                <a:tc>
                  <a:txBody>
                    <a:bodyPr/>
                    <a:lstStyle/>
                    <a:p>
                      <a:r>
                        <a:rPr kumimoji="1" lang="en-US" altLang="ja-JP" dirty="0" smtClean="0"/>
                        <a:t>London</a:t>
                      </a:r>
                    </a:p>
                    <a:p>
                      <a:r>
                        <a:rPr kumimoji="1" lang="en-US" altLang="ja-JP" dirty="0" smtClean="0"/>
                        <a:t>(BST)</a:t>
                      </a:r>
                      <a:endParaRPr kumimoji="1" lang="ja-JP" altLang="en-US" dirty="0"/>
                    </a:p>
                  </a:txBody>
                  <a:tcPr/>
                </a:tc>
                <a:tc>
                  <a:txBody>
                    <a:bodyPr/>
                    <a:lstStyle/>
                    <a:p>
                      <a:r>
                        <a:rPr kumimoji="1" lang="en-US" altLang="ja-JP" dirty="0" smtClean="0"/>
                        <a:t>Atlanta</a:t>
                      </a:r>
                    </a:p>
                    <a:p>
                      <a:r>
                        <a:rPr kumimoji="1" lang="en-US" altLang="ja-JP" dirty="0" smtClean="0"/>
                        <a:t>(EDT)</a:t>
                      </a:r>
                      <a:endParaRPr kumimoji="1" lang="ja-JP" altLang="en-US" dirty="0"/>
                    </a:p>
                  </a:txBody>
                  <a:tcPr/>
                </a:tc>
                <a:tc>
                  <a:txBody>
                    <a:bodyPr/>
                    <a:lstStyle/>
                    <a:p>
                      <a:r>
                        <a:rPr kumimoji="1" lang="en-US" altLang="ja-JP" dirty="0" smtClean="0"/>
                        <a:t>Austin</a:t>
                      </a:r>
                    </a:p>
                    <a:p>
                      <a:r>
                        <a:rPr kumimoji="1" lang="en-US" altLang="ja-JP" dirty="0" smtClean="0"/>
                        <a:t>(CDT)</a:t>
                      </a:r>
                      <a:endParaRPr kumimoji="1" lang="ja-JP" altLang="en-US" dirty="0"/>
                    </a:p>
                  </a:txBody>
                  <a:tcPr/>
                </a:tc>
                <a:tc>
                  <a:txBody>
                    <a:bodyPr/>
                    <a:lstStyle/>
                    <a:p>
                      <a:r>
                        <a:rPr kumimoji="1" lang="en-US" altLang="ja-JP" dirty="0" smtClean="0"/>
                        <a:t>San Diego</a:t>
                      </a:r>
                    </a:p>
                    <a:p>
                      <a:r>
                        <a:rPr kumimoji="1" lang="en-US" altLang="ja-JP" dirty="0" smtClean="0"/>
                        <a:t>(PDT)</a:t>
                      </a:r>
                      <a:endParaRPr kumimoji="1" lang="ja-JP" altLang="en-US" dirty="0"/>
                    </a:p>
                  </a:txBody>
                  <a:tcPr/>
                </a:tc>
              </a:tr>
              <a:tr h="371305">
                <a:tc>
                  <a:txBody>
                    <a:bodyPr/>
                    <a:lstStyle/>
                    <a:p>
                      <a:r>
                        <a:rPr kumimoji="1" lang="en-US" altLang="ja-JP" dirty="0" smtClean="0">
                          <a:latin typeface="+mn-ea"/>
                          <a:ea typeface="+mn-ea"/>
                        </a:rPr>
                        <a:t>Friday</a:t>
                      </a:r>
                    </a:p>
                    <a:p>
                      <a:r>
                        <a:rPr kumimoji="1" lang="en-US" altLang="ja-JP" smtClean="0">
                          <a:latin typeface="+mn-ea"/>
                          <a:ea typeface="+mn-ea"/>
                        </a:rPr>
                        <a:t>June </a:t>
                      </a:r>
                      <a:r>
                        <a:rPr kumimoji="1" lang="en-US" altLang="ja-JP" dirty="0" smtClean="0">
                          <a:latin typeface="+mn-ea"/>
                          <a:ea typeface="+mn-ea"/>
                        </a:rPr>
                        <a:t>19</a:t>
                      </a:r>
                      <a:r>
                        <a:rPr kumimoji="1" lang="en-US" altLang="ja-JP" baseline="30000" dirty="0" smtClean="0">
                          <a:latin typeface="+mn-ea"/>
                          <a:ea typeface="+mn-ea"/>
                        </a:rPr>
                        <a:t>th </a:t>
                      </a:r>
                      <a:endParaRPr kumimoji="1" lang="en-US" altLang="ja-JP" dirty="0" smtClean="0">
                        <a:latin typeface="+mn-ea"/>
                        <a:ea typeface="+mn-ea"/>
                      </a:endParaRPr>
                    </a:p>
                    <a:p>
                      <a:r>
                        <a:rPr kumimoji="1" lang="en-US" altLang="ja-JP" dirty="0" smtClean="0">
                          <a:latin typeface="+mn-ea"/>
                          <a:ea typeface="+mn-ea"/>
                        </a:rPr>
                        <a:t>7:00-8:00</a:t>
                      </a:r>
                    </a:p>
                  </a:txBody>
                  <a:tcPr/>
                </a:tc>
                <a:tc>
                  <a:txBody>
                    <a:bodyPr/>
                    <a:lstStyle/>
                    <a:p>
                      <a:r>
                        <a:rPr kumimoji="1" lang="en-US" altLang="ja-JP" dirty="0" smtClean="0">
                          <a:latin typeface="+mn-ea"/>
                          <a:ea typeface="+mn-ea"/>
                        </a:rPr>
                        <a:t>Thursday</a:t>
                      </a:r>
                    </a:p>
                    <a:p>
                      <a:r>
                        <a:rPr kumimoji="1" lang="en-US" altLang="ja-JP" smtClean="0">
                          <a:latin typeface="+mn-ea"/>
                          <a:ea typeface="+mn-ea"/>
                        </a:rPr>
                        <a:t>June </a:t>
                      </a:r>
                      <a:r>
                        <a:rPr kumimoji="1" lang="en-US" altLang="ja-JP" dirty="0" smtClean="0">
                          <a:latin typeface="+mn-ea"/>
                          <a:ea typeface="+mn-ea"/>
                        </a:rPr>
                        <a:t>18</a:t>
                      </a:r>
                      <a:r>
                        <a:rPr kumimoji="1" lang="en-US" altLang="ja-JP" baseline="30000" dirty="0" smtClean="0">
                          <a:latin typeface="+mn-ea"/>
                          <a:ea typeface="+mn-ea"/>
                        </a:rPr>
                        <a:t>th</a:t>
                      </a:r>
                      <a:endParaRPr kumimoji="1" lang="en-US" altLang="ja-JP" dirty="0" smtClean="0">
                        <a:latin typeface="+mn-ea"/>
                        <a:ea typeface="+mn-ea"/>
                      </a:endParaRPr>
                    </a:p>
                    <a:p>
                      <a:r>
                        <a:rPr kumimoji="1" lang="en-US" altLang="ja-JP" dirty="0" smtClean="0">
                          <a:latin typeface="+mn-ea"/>
                          <a:ea typeface="+mn-ea"/>
                        </a:rPr>
                        <a:t>23:00-24:00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ea"/>
                          <a:ea typeface="+mn-ea"/>
                        </a:rPr>
                        <a:t>Thursday</a:t>
                      </a:r>
                    </a:p>
                    <a:p>
                      <a:r>
                        <a:rPr kumimoji="1" lang="en-US" altLang="ja-JP" smtClean="0">
                          <a:latin typeface="+mn-ea"/>
                          <a:ea typeface="+mn-ea"/>
                        </a:rPr>
                        <a:t>June </a:t>
                      </a:r>
                      <a:r>
                        <a:rPr kumimoji="1" lang="en-US" altLang="ja-JP" dirty="0" smtClean="0">
                          <a:latin typeface="+mn-ea"/>
                          <a:ea typeface="+mn-ea"/>
                        </a:rPr>
                        <a:t>18</a:t>
                      </a:r>
                      <a:r>
                        <a:rPr kumimoji="1" lang="en-US" altLang="ja-JP" baseline="30000" dirty="0" smtClean="0">
                          <a:latin typeface="+mn-ea"/>
                          <a:ea typeface="+mn-ea"/>
                        </a:rPr>
                        <a:t>th</a:t>
                      </a:r>
                      <a:endParaRPr kumimoji="1" lang="en-US" altLang="ja-JP" dirty="0" smtClean="0">
                        <a:latin typeface="+mn-ea"/>
                        <a:ea typeface="+mn-ea"/>
                      </a:endParaRPr>
                    </a:p>
                    <a:p>
                      <a:r>
                        <a:rPr kumimoji="1" lang="en-US" altLang="ja-JP" dirty="0" smtClean="0">
                          <a:latin typeface="+mn-ea"/>
                          <a:ea typeface="+mn-ea"/>
                        </a:rPr>
                        <a:t>18:00-19:00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ea"/>
                          <a:ea typeface="+mn-ea"/>
                        </a:rPr>
                        <a:t>Thursday</a:t>
                      </a:r>
                    </a:p>
                    <a:p>
                      <a:r>
                        <a:rPr kumimoji="1" lang="en-US" altLang="ja-JP" smtClean="0">
                          <a:latin typeface="+mn-ea"/>
                          <a:ea typeface="+mn-ea"/>
                        </a:rPr>
                        <a:t>June </a:t>
                      </a:r>
                      <a:r>
                        <a:rPr kumimoji="1" lang="en-US" altLang="ja-JP" dirty="0" smtClean="0">
                          <a:latin typeface="+mn-ea"/>
                          <a:ea typeface="+mn-ea"/>
                        </a:rPr>
                        <a:t>18</a:t>
                      </a:r>
                      <a:r>
                        <a:rPr kumimoji="1" lang="en-US" altLang="ja-JP" baseline="30000" dirty="0" smtClean="0">
                          <a:latin typeface="+mn-ea"/>
                          <a:ea typeface="+mn-ea"/>
                        </a:rPr>
                        <a:t>th</a:t>
                      </a:r>
                      <a:endParaRPr kumimoji="1" lang="en-US" altLang="ja-JP" dirty="0" smtClean="0">
                        <a:latin typeface="+mn-ea"/>
                        <a:ea typeface="+mn-ea"/>
                      </a:endParaRPr>
                    </a:p>
                    <a:p>
                      <a:r>
                        <a:rPr kumimoji="1" lang="en-US" altLang="ja-JP" dirty="0" smtClean="0">
                          <a:latin typeface="+mn-ea"/>
                          <a:ea typeface="+mn-ea"/>
                        </a:rPr>
                        <a:t>17:00-18:00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ea"/>
                          <a:ea typeface="+mn-ea"/>
                        </a:rPr>
                        <a:t>Thursday</a:t>
                      </a:r>
                    </a:p>
                    <a:p>
                      <a:r>
                        <a:rPr kumimoji="1" lang="en-US" altLang="ja-JP" dirty="0" smtClean="0">
                          <a:latin typeface="+mn-ea"/>
                          <a:ea typeface="+mn-ea"/>
                        </a:rPr>
                        <a:t>June 18</a:t>
                      </a:r>
                      <a:r>
                        <a:rPr kumimoji="1" lang="en-US" altLang="ja-JP" baseline="30000" dirty="0" smtClean="0">
                          <a:latin typeface="+mn-ea"/>
                          <a:ea typeface="+mn-ea"/>
                        </a:rPr>
                        <a:t>th</a:t>
                      </a:r>
                      <a:endParaRPr kumimoji="1" lang="en-US" altLang="ja-JP" dirty="0" smtClean="0">
                        <a:latin typeface="+mn-ea"/>
                        <a:ea typeface="+mn-ea"/>
                      </a:endParaRPr>
                    </a:p>
                    <a:p>
                      <a:r>
                        <a:rPr kumimoji="1" lang="en-US" altLang="ja-JP" dirty="0" smtClean="0">
                          <a:latin typeface="+mn-ea"/>
                          <a:ea typeface="+mn-ea"/>
                        </a:rPr>
                        <a:t>15:00-16:00</a:t>
                      </a:r>
                    </a:p>
                  </a:txBody>
                  <a:tcPr/>
                </a:tc>
              </a:tr>
            </a:tbl>
          </a:graphicData>
        </a:graphic>
      </p:graphicFrame>
    </p:spTree>
    <p:extLst>
      <p:ext uri="{BB962C8B-B14F-4D97-AF65-F5344CB8AC3E}">
        <p14:creationId xmlns:p14="http://schemas.microsoft.com/office/powerpoint/2010/main" val="1749679252"/>
      </p:ext>
    </p:extLst>
  </p:cSld>
  <p:clrMapOvr>
    <a:masterClrMapping/>
  </p:clrMapOvr>
  <p:timing>
    <p:tnLst>
      <p:par>
        <p:cTn id="1" dur="indefinite" restart="never" nodeType="tmRoot"/>
      </p:par>
    </p:tnLst>
  </p:timing>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1250</TotalTime>
  <Words>925</Words>
  <Application>Microsoft Office PowerPoint</Application>
  <PresentationFormat>画面に合わせる (4:3)</PresentationFormat>
  <Paragraphs>286</Paragraphs>
  <Slides>15</Slides>
  <Notes>0</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15-20-xxxx-00-jre0-ig-jre-call-for-contributions</vt:lpstr>
      <vt:lpstr>PowerPoint プレゼンテーション</vt:lpstr>
      <vt:lpstr>IEEE 802.15 IG JRE  Teleconference  Opening report  on 7:00(JST), June 19th,2020</vt:lpstr>
      <vt:lpstr>Administrative Items</vt:lpstr>
      <vt:lpstr>Participants have a duty to inform the IEEE</vt:lpstr>
      <vt:lpstr>Ways to inform IEEE</vt:lpstr>
      <vt:lpstr>Other guidelines for IEEE WG meetings</vt:lpstr>
      <vt:lpstr>Patent-related information</vt:lpstr>
      <vt:lpstr>Attendance</vt:lpstr>
      <vt:lpstr>Agenda </vt:lpstr>
      <vt:lpstr>Presentation</vt:lpstr>
      <vt:lpstr>Next steps</vt:lpstr>
      <vt:lpstr>Schedule for IG JRE (Japanese Rate Extension)</vt:lpstr>
      <vt:lpstr>IG JRE proposed teleconference</vt:lpstr>
      <vt:lpstr>Contacts</vt:lpstr>
      <vt:lpstr>Reference</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148</cp:revision>
  <cp:lastPrinted>1998-02-10T13:28:06Z</cp:lastPrinted>
  <dcterms:created xsi:type="dcterms:W3CDTF">2020-02-10T05:27:43Z</dcterms:created>
  <dcterms:modified xsi:type="dcterms:W3CDTF">2020-06-18T21:49:45Z</dcterms:modified>
</cp:coreProperties>
</file>