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259" r:id="rId2"/>
    <p:sldId id="938" r:id="rId3"/>
    <p:sldId id="963" r:id="rId4"/>
    <p:sldId id="964" r:id="rId5"/>
    <p:sldId id="260" r:id="rId6"/>
    <p:sldId id="261" r:id="rId7"/>
    <p:sldId id="262" r:id="rId8"/>
    <p:sldId id="263" r:id="rId9"/>
    <p:sldId id="283" r:id="rId10"/>
    <p:sldId id="284" r:id="rId11"/>
    <p:sldId id="287" r:id="rId12"/>
    <p:sldId id="944" r:id="rId13"/>
    <p:sldId id="289" r:id="rId14"/>
    <p:sldId id="950" r:id="rId15"/>
    <p:sldId id="958" r:id="rId16"/>
    <p:sldId id="258" r:id="rId17"/>
    <p:sldId id="966" r:id="rId18"/>
    <p:sldId id="967" r:id="rId19"/>
    <p:sldId id="980" r:id="rId20"/>
    <p:sldId id="981" r:id="rId21"/>
    <p:sldId id="965" r:id="rId22"/>
    <p:sldId id="314" r:id="rId2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01" d="100"/>
          <a:sy n="101" d="100"/>
        </p:scale>
        <p:origin x="96" y="3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April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dirty="0"/>
              <a:t>April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dirty="0"/>
              <a:t>April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dirty="0"/>
              <a:t>April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dirty="0"/>
              <a:t>April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dirty="0"/>
              <a:t>April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dirty="0"/>
              <a:t>April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April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doc.:IEEE802.15-20-0146r1</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ieee802.org/16/aoe.html" TargetMode="External"/><Relationship Id="rId7" Type="http://schemas.openxmlformats.org/officeDocument/2006/relationships/hyperlink" Target="https://mentor.ieee.org/802.15/dcn/20/15-20-0079-00-016t-task-group-16t-call-for-contributions.docx"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dcn/20/15-20-0067-00-016t-minutes-802-16t-task-group-january-2020.docx" TargetMode="External"/><Relationship Id="rId5" Type="http://schemas.openxmlformats.org/officeDocument/2006/relationships/hyperlink" Target="mailto:tim.godfrey@ieee.org" TargetMode="External"/><Relationship Id="rId4" Type="http://schemas.openxmlformats.org/officeDocument/2006/relationships/hyperlink" Target="https://mentor.ieee.org/802.15"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dirty="0"/>
              <a:t>April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Teleconference – June 4,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2020-06-04	</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April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issued Feb 14,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143000"/>
            <a:ext cx="11277600" cy="54102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a:t>
            </a:r>
          </a:p>
          <a:p>
            <a:pPr lvl="1"/>
            <a:r>
              <a:rPr lang="en-US" dirty="0"/>
              <a:t>Contributions toward the System Requirements Document</a:t>
            </a:r>
          </a:p>
          <a:p>
            <a:r>
              <a:rPr lang="en-US" dirty="0"/>
              <a:t>Please use document </a:t>
            </a:r>
            <a:r>
              <a:rPr lang="en-US" dirty="0">
                <a:hlinkClick r:id="rId2"/>
              </a:rPr>
              <a:t>IEEE 802.15-20-0070r0 </a:t>
            </a:r>
            <a:r>
              <a:rPr lang="en-US" dirty="0"/>
              <a:t>as a template to describe your use cases.</a:t>
            </a:r>
          </a:p>
          <a:p>
            <a:r>
              <a:rPr lang="en-US" dirty="0"/>
              <a:t>The next meeting of P802.16t is March 15-20, 2020, Hilton Atlanta, Atlanta Georgia, USA, </a:t>
            </a:r>
            <a:r>
              <a:rPr lang="en-US" i="1" dirty="0"/>
              <a:t>802 Plenary Session. </a:t>
            </a:r>
            <a:r>
              <a:rPr lang="en-US" dirty="0"/>
              <a:t>The 802.16t task group will meet on Tuesday through Thursday.</a:t>
            </a:r>
          </a:p>
          <a:p>
            <a:r>
              <a:rPr lang="en-US" dirty="0"/>
              <a:t>The deadline for contributions to be considered the April 2020 plenary meeting is Friday, 13 April 2020, AOE (</a:t>
            </a:r>
            <a:r>
              <a:rPr lang="en-US" u="sng" dirty="0">
                <a:hlinkClick r:id="rId3"/>
              </a:rPr>
              <a:t>Anywhere On Earth</a:t>
            </a:r>
            <a:r>
              <a:rPr lang="en-US" dirty="0"/>
              <a:t>)</a:t>
            </a:r>
          </a:p>
          <a:p>
            <a:r>
              <a:rPr lang="en-US" dirty="0"/>
              <a:t>Documents should be uploaded to </a:t>
            </a:r>
            <a:r>
              <a:rPr lang="en-US" dirty="0">
                <a:hlinkClick r:id="rId4"/>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5"/>
              </a:rPr>
              <a:t>tim.godfrey@ieee.org</a:t>
            </a:r>
            <a:endParaRPr lang="en-US" dirty="0"/>
          </a:p>
          <a:p>
            <a:r>
              <a:rPr lang="en-US" dirty="0"/>
              <a:t>The minutes of the January 2020 session are available in document </a:t>
            </a:r>
            <a:r>
              <a:rPr lang="en-US" dirty="0">
                <a:hlinkClick r:id="rId6"/>
              </a:rPr>
              <a:t>IEEE 802.15-20-0067r0</a:t>
            </a:r>
            <a:endParaRPr lang="en-US" dirty="0"/>
          </a:p>
          <a:p>
            <a:r>
              <a:rPr lang="en-US" dirty="0"/>
              <a:t>This Call for Contributions is available as document </a:t>
            </a:r>
            <a:r>
              <a:rPr lang="en-US" dirty="0">
                <a:hlinkClick r:id="rId7"/>
              </a:rPr>
              <a:t>IEEE 802.15-20-0079r0</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14</a:t>
            </a:fld>
            <a:endParaRPr lang="en-US"/>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B5ED9-F8E8-40CB-9CFC-3FAE50E3F476}"/>
              </a:ext>
            </a:extLst>
          </p:cNvPr>
          <p:cNvSpPr>
            <a:spLocks noGrp="1"/>
          </p:cNvSpPr>
          <p:nvPr>
            <p:ph type="title"/>
          </p:nvPr>
        </p:nvSpPr>
        <p:spPr/>
        <p:txBody>
          <a:bodyPr/>
          <a:lstStyle/>
          <a:p>
            <a:r>
              <a:rPr lang="en-US" dirty="0"/>
              <a:t>Scheduling of Presentations</a:t>
            </a:r>
          </a:p>
        </p:txBody>
      </p:sp>
      <p:sp>
        <p:nvSpPr>
          <p:cNvPr id="3" name="Content Placeholder 2">
            <a:extLst>
              <a:ext uri="{FF2B5EF4-FFF2-40B4-BE49-F238E27FC236}">
                <a16:creationId xmlns:a16="http://schemas.microsoft.com/office/drawing/2014/main" id="{24E667BE-B2EF-4A38-8217-712F666ABFA7}"/>
              </a:ext>
            </a:extLst>
          </p:cNvPr>
          <p:cNvSpPr>
            <a:spLocks noGrp="1"/>
          </p:cNvSpPr>
          <p:nvPr>
            <p:ph idx="1"/>
          </p:nvPr>
        </p:nvSpPr>
        <p:spPr/>
        <p:txBody>
          <a:bodyPr/>
          <a:lstStyle/>
          <a:p>
            <a:r>
              <a:rPr lang="en-US" dirty="0"/>
              <a:t>802.15-20-0055r3 	Frequency Band Layout	Bob Finch, Zach Thompson, Rick Smith</a:t>
            </a:r>
          </a:p>
          <a:p>
            <a:endParaRPr lang="en-US" dirty="0"/>
          </a:p>
        </p:txBody>
      </p:sp>
      <p:sp>
        <p:nvSpPr>
          <p:cNvPr id="4" name="Date Placeholder 3">
            <a:extLst>
              <a:ext uri="{FF2B5EF4-FFF2-40B4-BE49-F238E27FC236}">
                <a16:creationId xmlns:a16="http://schemas.microsoft.com/office/drawing/2014/main" id="{9488F5DD-E615-434A-BBC2-F8E8D8573D44}"/>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58160F2B-9610-4257-97D1-C91CE0EC7C7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E97FBF-E095-473A-B299-A54BEE727804}"/>
              </a:ext>
            </a:extLst>
          </p:cNvPr>
          <p:cNvSpPr>
            <a:spLocks noGrp="1"/>
          </p:cNvSpPr>
          <p:nvPr>
            <p:ph type="sldNum" sz="quarter" idx="12"/>
          </p:nvPr>
        </p:nvSpPr>
        <p:spPr/>
        <p:txBody>
          <a:bodyPr/>
          <a:lstStyle/>
          <a:p>
            <a:fld id="{07EF11DD-EAC9-418C-AFCF-9D5EFABD0DDC}" type="slidenum">
              <a:rPr lang="en-US" smtClean="0"/>
              <a:pPr/>
              <a:t>15</a:t>
            </a:fld>
            <a:endParaRPr lang="en-US"/>
          </a:p>
        </p:txBody>
      </p:sp>
    </p:spTree>
    <p:extLst>
      <p:ext uri="{BB962C8B-B14F-4D97-AF65-F5344CB8AC3E}">
        <p14:creationId xmlns:p14="http://schemas.microsoft.com/office/powerpoint/2010/main" val="116140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Presentations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dirty="0"/>
              <a:t>April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49BE-F0CD-458A-9FB1-400D2D65FE67}"/>
              </a:ext>
            </a:extLst>
          </p:cNvPr>
          <p:cNvSpPr>
            <a:spLocks noGrp="1"/>
          </p:cNvSpPr>
          <p:nvPr>
            <p:ph type="title"/>
          </p:nvPr>
        </p:nvSpPr>
        <p:spPr/>
        <p:txBody>
          <a:bodyPr/>
          <a:lstStyle/>
          <a:p>
            <a:r>
              <a:rPr lang="en-US" dirty="0"/>
              <a:t>Discussion Notes and Action Items 4/9</a:t>
            </a:r>
          </a:p>
        </p:txBody>
      </p:sp>
      <p:sp>
        <p:nvSpPr>
          <p:cNvPr id="3" name="Content Placeholder 2">
            <a:extLst>
              <a:ext uri="{FF2B5EF4-FFF2-40B4-BE49-F238E27FC236}">
                <a16:creationId xmlns:a16="http://schemas.microsoft.com/office/drawing/2014/main" id="{BC82EAE5-7D9F-434B-884E-5111970D734F}"/>
              </a:ext>
            </a:extLst>
          </p:cNvPr>
          <p:cNvSpPr>
            <a:spLocks noGrp="1"/>
          </p:cNvSpPr>
          <p:nvPr>
            <p:ph idx="1"/>
          </p:nvPr>
        </p:nvSpPr>
        <p:spPr/>
        <p:txBody>
          <a:bodyPr>
            <a:normAutofit fontScale="92500" lnSpcReduction="20000"/>
          </a:bodyPr>
          <a:lstStyle/>
          <a:p>
            <a:r>
              <a:rPr lang="en-US" dirty="0"/>
              <a:t>Henk – is there a link to regulatory requirements for use case; Wireless FCC requirements.</a:t>
            </a:r>
          </a:p>
          <a:p>
            <a:pPr lvl="1"/>
            <a:r>
              <a:rPr lang="en-US" dirty="0"/>
              <a:t>Need to document existing rules for each band. </a:t>
            </a:r>
          </a:p>
          <a:p>
            <a:pPr lvl="1"/>
            <a:r>
              <a:rPr lang="en-US" dirty="0"/>
              <a:t>Plan to include in a different section on SRD.</a:t>
            </a:r>
          </a:p>
          <a:p>
            <a:endParaRPr lang="en-US" dirty="0"/>
          </a:p>
          <a:p>
            <a:r>
              <a:rPr lang="en-US" dirty="0"/>
              <a:t>Use cases:</a:t>
            </a:r>
          </a:p>
          <a:p>
            <a:pPr lvl="1"/>
            <a:r>
              <a:rPr lang="en-US" dirty="0"/>
              <a:t>Action: Kathy will work with Nathan and </a:t>
            </a:r>
            <a:r>
              <a:rPr lang="en-US" dirty="0" err="1"/>
              <a:t>Juha</a:t>
            </a:r>
            <a:r>
              <a:rPr lang="en-US" dirty="0"/>
              <a:t> to merge rail use cases into Document 108 as the master use case spreadsheet. </a:t>
            </a:r>
          </a:p>
          <a:p>
            <a:pPr lvl="1"/>
            <a:r>
              <a:rPr lang="en-US" dirty="0"/>
              <a:t>Rick Smith – need to include use case of transitioning leased lines (copper or otherwise) for utility. </a:t>
            </a:r>
          </a:p>
          <a:p>
            <a:r>
              <a:rPr lang="en-US" dirty="0"/>
              <a:t>Frequency bands: 952-953, and 928-929 MHz  is Part 101</a:t>
            </a:r>
          </a:p>
          <a:p>
            <a:pPr lvl="1"/>
            <a:r>
              <a:rPr lang="en-US" dirty="0"/>
              <a:t>Include 1.4 GHz band – there is 5 MHz available there</a:t>
            </a:r>
          </a:p>
          <a:p>
            <a:pPr lvl="1"/>
            <a:r>
              <a:rPr lang="en-US" dirty="0"/>
              <a:t>Need document any restrictions on TDD operation. </a:t>
            </a:r>
          </a:p>
          <a:p>
            <a:endParaRPr lang="en-US" dirty="0"/>
          </a:p>
        </p:txBody>
      </p:sp>
      <p:sp>
        <p:nvSpPr>
          <p:cNvPr id="4" name="Date Placeholder 3">
            <a:extLst>
              <a:ext uri="{FF2B5EF4-FFF2-40B4-BE49-F238E27FC236}">
                <a16:creationId xmlns:a16="http://schemas.microsoft.com/office/drawing/2014/main" id="{94A6F31D-3143-4A62-B799-9F623EDEFA88}"/>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580378AB-F344-463C-8407-064C33BD39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6D7F20F-1A0E-4B5A-BFF9-D8D7A6389683}"/>
              </a:ext>
            </a:extLst>
          </p:cNvPr>
          <p:cNvSpPr>
            <a:spLocks noGrp="1"/>
          </p:cNvSpPr>
          <p:nvPr>
            <p:ph type="sldNum" sz="quarter" idx="12"/>
          </p:nvPr>
        </p:nvSpPr>
        <p:spPr/>
        <p:txBody>
          <a:bodyPr/>
          <a:lstStyle/>
          <a:p>
            <a:fld id="{07EF11DD-EAC9-418C-AFCF-9D5EFABD0DDC}" type="slidenum">
              <a:rPr lang="en-US" smtClean="0"/>
              <a:t>17</a:t>
            </a:fld>
            <a:endParaRPr lang="en-US"/>
          </a:p>
        </p:txBody>
      </p:sp>
    </p:spTree>
    <p:extLst>
      <p:ext uri="{BB962C8B-B14F-4D97-AF65-F5344CB8AC3E}">
        <p14:creationId xmlns:p14="http://schemas.microsoft.com/office/powerpoint/2010/main" val="2905245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66C79-E22F-47B3-A372-5CF662B6B326}"/>
              </a:ext>
            </a:extLst>
          </p:cNvPr>
          <p:cNvSpPr>
            <a:spLocks noGrp="1"/>
          </p:cNvSpPr>
          <p:nvPr>
            <p:ph type="title"/>
          </p:nvPr>
        </p:nvSpPr>
        <p:spPr/>
        <p:txBody>
          <a:bodyPr/>
          <a:lstStyle/>
          <a:p>
            <a:r>
              <a:rPr lang="en-US" dirty="0"/>
              <a:t>Notes and actions 4/30</a:t>
            </a:r>
          </a:p>
        </p:txBody>
      </p:sp>
      <p:sp>
        <p:nvSpPr>
          <p:cNvPr id="3" name="Content Placeholder 2">
            <a:extLst>
              <a:ext uri="{FF2B5EF4-FFF2-40B4-BE49-F238E27FC236}">
                <a16:creationId xmlns:a16="http://schemas.microsoft.com/office/drawing/2014/main" id="{E03538D0-ECFC-434E-BE32-55AA07A4FB50}"/>
              </a:ext>
            </a:extLst>
          </p:cNvPr>
          <p:cNvSpPr>
            <a:spLocks noGrp="1"/>
          </p:cNvSpPr>
          <p:nvPr>
            <p:ph idx="1"/>
          </p:nvPr>
        </p:nvSpPr>
        <p:spPr/>
        <p:txBody>
          <a:bodyPr/>
          <a:lstStyle/>
          <a:p>
            <a:r>
              <a:rPr lang="en-US" dirty="0"/>
              <a:t>Discussion on Endpoint quantity for use case spreadsheet:</a:t>
            </a:r>
          </a:p>
          <a:p>
            <a:pPr lvl="1"/>
            <a:r>
              <a:rPr lang="en-US" dirty="0"/>
              <a:t>Endpoints per sector or base station    (existing)</a:t>
            </a:r>
          </a:p>
          <a:p>
            <a:pPr lvl="1"/>
            <a:r>
              <a:rPr lang="en-US" dirty="0"/>
              <a:t>Total Endpoints per user or site		(new)</a:t>
            </a:r>
          </a:p>
          <a:p>
            <a:pPr lvl="1"/>
            <a:r>
              <a:rPr lang="en-US" dirty="0"/>
              <a:t>Total Potential Endpoints in ecosystem  (new)</a:t>
            </a:r>
          </a:p>
          <a:p>
            <a:pPr lvl="2"/>
            <a:r>
              <a:rPr lang="en-US" dirty="0"/>
              <a:t>Need to have a way to describe the derivation of the numbers (qualitative vs concrete).  A “source(s)” column will be provided for that purpose</a:t>
            </a:r>
          </a:p>
          <a:p>
            <a:pPr lvl="2"/>
            <a:endParaRPr lang="en-US" dirty="0"/>
          </a:p>
          <a:p>
            <a:r>
              <a:rPr lang="en-US" dirty="0"/>
              <a:t>Document 55r2 will be updated</a:t>
            </a:r>
          </a:p>
          <a:p>
            <a:pPr lvl="1"/>
            <a:r>
              <a:rPr lang="en-US" dirty="0"/>
              <a:t>Comments from Bob Finch, Klaus Bender, and Rick Smith</a:t>
            </a:r>
          </a:p>
          <a:p>
            <a:pPr lvl="1"/>
            <a:r>
              <a:rPr lang="en-US" dirty="0"/>
              <a:t>Doc 55r3 to be uploaded before next teleconference</a:t>
            </a:r>
          </a:p>
          <a:p>
            <a:pPr marL="457200" lvl="1" indent="0">
              <a:buNone/>
            </a:pPr>
            <a:endParaRPr lang="en-US" dirty="0"/>
          </a:p>
        </p:txBody>
      </p:sp>
      <p:sp>
        <p:nvSpPr>
          <p:cNvPr id="4" name="Date Placeholder 3">
            <a:extLst>
              <a:ext uri="{FF2B5EF4-FFF2-40B4-BE49-F238E27FC236}">
                <a16:creationId xmlns:a16="http://schemas.microsoft.com/office/drawing/2014/main" id="{E82CB9BC-03EE-46DB-B1C3-07B9A888FBC2}"/>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D795ADC8-29FF-484B-AA92-B68277650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8B75E2-EEDF-476A-8C5B-7B616A8E7504}"/>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3448328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3C55-D38E-457C-BE2D-45B5646E9137}"/>
              </a:ext>
            </a:extLst>
          </p:cNvPr>
          <p:cNvSpPr>
            <a:spLocks noGrp="1"/>
          </p:cNvSpPr>
          <p:nvPr>
            <p:ph type="title"/>
          </p:nvPr>
        </p:nvSpPr>
        <p:spPr/>
        <p:txBody>
          <a:bodyPr/>
          <a:lstStyle/>
          <a:p>
            <a:r>
              <a:rPr lang="en-US" dirty="0"/>
              <a:t>Notes and Actions June 4, 2020</a:t>
            </a:r>
          </a:p>
        </p:txBody>
      </p:sp>
      <p:sp>
        <p:nvSpPr>
          <p:cNvPr id="3" name="Content Placeholder 2">
            <a:extLst>
              <a:ext uri="{FF2B5EF4-FFF2-40B4-BE49-F238E27FC236}">
                <a16:creationId xmlns:a16="http://schemas.microsoft.com/office/drawing/2014/main" id="{FAE2C5BC-5104-4A0B-B966-DA4670972E26}"/>
              </a:ext>
            </a:extLst>
          </p:cNvPr>
          <p:cNvSpPr>
            <a:spLocks noGrp="1"/>
          </p:cNvSpPr>
          <p:nvPr>
            <p:ph idx="1"/>
          </p:nvPr>
        </p:nvSpPr>
        <p:spPr/>
        <p:txBody>
          <a:bodyPr>
            <a:normAutofit fontScale="92500" lnSpcReduction="20000"/>
          </a:bodyPr>
          <a:lstStyle/>
          <a:p>
            <a:r>
              <a:rPr lang="en-US" dirty="0"/>
              <a:t>Discussion on operation in cases where channel width is narrower than channel spacing - </a:t>
            </a:r>
          </a:p>
          <a:p>
            <a:pPr lvl="1"/>
            <a:r>
              <a:rPr lang="en-US" dirty="0"/>
              <a:t>Question – what work with the FCC would be needed to enable contiguous channel bonding and non-contiguous channel aggregation. </a:t>
            </a:r>
          </a:p>
          <a:p>
            <a:r>
              <a:rPr lang="en-US" dirty="0"/>
              <a:t>1.4 GHz bands, at least 2.5 MHz available, split geographically between B/ILT and Medical </a:t>
            </a:r>
          </a:p>
          <a:p>
            <a:endParaRPr lang="en-US" dirty="0"/>
          </a:p>
          <a:p>
            <a:r>
              <a:rPr lang="en-US" dirty="0"/>
              <a:t>Goal – to ensure the standard can support the diversity of spectrum in the USA and the world. </a:t>
            </a:r>
          </a:p>
          <a:p>
            <a:r>
              <a:rPr lang="en-US" dirty="0"/>
              <a:t>We need to create a master frequency and use case list</a:t>
            </a:r>
          </a:p>
          <a:p>
            <a:r>
              <a:rPr lang="en-US" dirty="0"/>
              <a:t>The group agrees that Document 55 will become the master file for frequencies. </a:t>
            </a:r>
          </a:p>
        </p:txBody>
      </p:sp>
      <p:sp>
        <p:nvSpPr>
          <p:cNvPr id="4" name="Date Placeholder 3">
            <a:extLst>
              <a:ext uri="{FF2B5EF4-FFF2-40B4-BE49-F238E27FC236}">
                <a16:creationId xmlns:a16="http://schemas.microsoft.com/office/drawing/2014/main" id="{EF7C2E6B-F1F5-4B43-9448-8DF59E21CC3F}"/>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56613AC6-DCF6-46E7-95F6-A0E2FDC883E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B8A2BF3-9A5C-4CC3-BADE-46BFC8D8656E}"/>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4260167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Presentations:  802.15-20-0055r3 Frequency Band Layout</a:t>
            </a:r>
          </a:p>
          <a:p>
            <a:r>
              <a:rPr lang="en-US" dirty="0"/>
              <a:t>Discussion</a:t>
            </a:r>
          </a:p>
          <a:p>
            <a:r>
              <a:rPr lang="en-US" dirty="0"/>
              <a:t>Scheduling Next Teleconference</a:t>
            </a:r>
          </a:p>
          <a:p>
            <a:endParaRPr lang="en-US" dirty="0"/>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dirty="0"/>
              <a:t>April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lstStyle/>
          <a:p>
            <a:r>
              <a:rPr lang="en-US" dirty="0"/>
              <a:t>One more update of document 55, review at next call</a:t>
            </a:r>
          </a:p>
          <a:p>
            <a:endParaRPr lang="en-US" dirty="0"/>
          </a:p>
          <a:p>
            <a:r>
              <a:rPr lang="en-US" dirty="0"/>
              <a:t>Create an outline for SRD</a:t>
            </a:r>
          </a:p>
          <a:p>
            <a:r>
              <a:rPr lang="en-US" dirty="0"/>
              <a:t>Create a new call for contributions for the SRD</a:t>
            </a:r>
          </a:p>
          <a:p>
            <a:r>
              <a:rPr lang="en-US" dirty="0"/>
              <a:t> </a:t>
            </a:r>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20</a:t>
            </a:fld>
            <a:endParaRPr lang="en-US"/>
          </a:p>
        </p:txBody>
      </p:sp>
    </p:spTree>
    <p:extLst>
      <p:ext uri="{BB962C8B-B14F-4D97-AF65-F5344CB8AC3E}">
        <p14:creationId xmlns:p14="http://schemas.microsoft.com/office/powerpoint/2010/main" val="3207577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Next Teleconference</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lstStyle/>
          <a:p>
            <a:endParaRPr lang="en-US" dirty="0"/>
          </a:p>
          <a:p>
            <a:r>
              <a:rPr lang="en-US" dirty="0"/>
              <a:t>Thursday July 9, same time (8am Pacific, 11am Eastern)</a:t>
            </a:r>
          </a:p>
          <a:p>
            <a:endParaRPr lang="en-US" dirty="0"/>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April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22</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dirty="0"/>
              <a:t>September 13-18, 2020, Grand Hyatt Atlanta in Buckhead, Atlanta, Georgia, </a:t>
            </a:r>
            <a:r>
              <a:rPr lang="en-US" sz="2000" i="1" dirty="0"/>
              <a:t>802 Wireless Interim Session.</a:t>
            </a:r>
            <a:endParaRPr lang="en-US" sz="2000" dirty="0"/>
          </a:p>
          <a:p>
            <a:r>
              <a:rPr lang="en-US" sz="2000" dirty="0"/>
              <a:t>November 18-13, 2020, Marriott Marquis Queen's Park,  Bangkok, Thailand, </a:t>
            </a:r>
            <a:r>
              <a:rPr lang="en-US" sz="2000" i="1" dirty="0"/>
              <a:t>802 Plenary Session.</a:t>
            </a:r>
            <a:endParaRPr lang="en-US" sz="2000" dirty="0"/>
          </a:p>
          <a:p>
            <a:r>
              <a:rPr lang="en-US" sz="2000" dirty="0"/>
              <a:t>January 12-14</a:t>
            </a:r>
            <a:r>
              <a:rPr lang="en-US" sz="2000"/>
              <a:t>, 2021, Hotel </a:t>
            </a:r>
            <a:r>
              <a:rPr lang="en-US" sz="2000" dirty="0"/>
              <a:t>Irvine, Irvine, California </a:t>
            </a:r>
            <a:r>
              <a:rPr lang="en-US" sz="2000" i="1" dirty="0"/>
              <a:t>802 Wireless Interim Session.</a:t>
            </a:r>
            <a:endParaRPr lang="en-US" sz="2000" dirty="0"/>
          </a:p>
          <a:p>
            <a:pPr>
              <a:defRPr/>
            </a:pPr>
            <a:endParaRPr lang="en-US" sz="2000" dirty="0"/>
          </a:p>
          <a:p>
            <a:pPr>
              <a:defRPr/>
            </a:pPr>
            <a:r>
              <a:rPr lang="en-US" sz="2000" dirty="0"/>
              <a:t>802.16t meets on Tuesday-Thursday during the meeting session.</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teleconference</a:t>
            </a:r>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2148582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dirty="0"/>
              <a:t>April 2020</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dirty="0"/>
              <a:t>April 2020</a:t>
            </a: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dirty="0"/>
              <a:t>April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dirty="0"/>
              <a:t>April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6729</TotalTime>
  <Words>1691</Words>
  <Application>Microsoft Office PowerPoint</Application>
  <PresentationFormat>Widescreen</PresentationFormat>
  <Paragraphs>237</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Helvetica</vt:lpstr>
      <vt:lpstr>Times New Roman</vt:lpstr>
      <vt:lpstr>Custom Design</vt:lpstr>
      <vt:lpstr>PowerPoint Presentation</vt:lpstr>
      <vt:lpstr>Agenda</vt:lpstr>
      <vt:lpstr>Opening</vt:lpstr>
      <vt:lpstr>Reference material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issued Feb 14, 2020</vt:lpstr>
      <vt:lpstr>Scheduling of Presentations</vt:lpstr>
      <vt:lpstr>Presentations</vt:lpstr>
      <vt:lpstr>Discussion Notes and Action Items 4/9</vt:lpstr>
      <vt:lpstr>Notes and actions 4/30</vt:lpstr>
      <vt:lpstr>Notes and Actions June 4, 2020</vt:lpstr>
      <vt:lpstr>Development of the SRD</vt:lpstr>
      <vt:lpstr>Next Teleconference</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129</cp:revision>
  <cp:lastPrinted>1998-02-10T13:28:06Z</cp:lastPrinted>
  <dcterms:created xsi:type="dcterms:W3CDTF">2020-01-06T16:34:14Z</dcterms:created>
  <dcterms:modified xsi:type="dcterms:W3CDTF">2020-06-04T15:42:51Z</dcterms:modified>
</cp:coreProperties>
</file>