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46" r:id="rId2"/>
    <p:sldId id="280" r:id="rId3"/>
    <p:sldId id="378" r:id="rId4"/>
    <p:sldId id="380" r:id="rId5"/>
    <p:sldId id="377" r:id="rId6"/>
    <p:sldId id="379" r:id="rId7"/>
    <p:sldId id="381" r:id="rId8"/>
    <p:sldId id="389" r:id="rId9"/>
    <p:sldId id="392" r:id="rId10"/>
    <p:sldId id="382" r:id="rId11"/>
    <p:sldId id="383" r:id="rId12"/>
    <p:sldId id="384" r:id="rId13"/>
    <p:sldId id="385" r:id="rId14"/>
    <p:sldId id="386" r:id="rId15"/>
    <p:sldId id="387" r:id="rId16"/>
    <p:sldId id="388" r:id="rId17"/>
    <p:sldId id="390" r:id="rId18"/>
    <p:sldId id="39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002" autoAdjust="0"/>
    <p:restoredTop sz="98849" autoAdjust="0"/>
  </p:normalViewPr>
  <p:slideViewPr>
    <p:cSldViewPr>
      <p:cViewPr varScale="1">
        <p:scale>
          <a:sx n="89" d="100"/>
          <a:sy n="89" d="100"/>
        </p:scale>
        <p:origin x="-456"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17</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9246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15-19-0136-05-0vat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15-19-0136-04-0vat</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5/20/2020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5/20/2020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5/20/2020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5/20/2020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382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r>
              <a:rPr lang="en-US" sz="2000" dirty="0" smtClean="0">
                <a:solidFill>
                  <a:srgbClr val="299BFF"/>
                </a:solidFill>
                <a:latin typeface="Times New Roman" panose="02020603050405020304" pitchFamily="18" charset="0"/>
                <a:cs typeface="Times New Roman" panose="02020603050405020304" pitchFamily="18" charset="0"/>
              </a:rPr>
              <a:t>ISO TC 204 Plenty Meeting approved OCC as one of International Standards in V2X applications in April, 2020.</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algn="just" defTabSz="396875"/>
            <a:r>
              <a:rPr lang="en-US" sz="2000" dirty="0">
                <a:latin typeface="Times New Roman" panose="02020603050405020304" pitchFamily="18" charset="0"/>
                <a:cs typeface="Times New Roman" panose="02020603050405020304" pitchFamily="18" charset="0"/>
              </a:rPr>
              <a:t>	We </a:t>
            </a:r>
            <a:r>
              <a:rPr lang="en-US" sz="2000" dirty="0" smtClean="0">
                <a:latin typeface="Times New Roman" panose="02020603050405020304" pitchFamily="18" charset="0"/>
                <a:cs typeface="Times New Roman" panose="02020603050405020304" pitchFamily="18" charset="0"/>
              </a:rPr>
              <a:t>have had more </a:t>
            </a:r>
            <a:r>
              <a:rPr lang="en-US" sz="2000" dirty="0">
                <a:latin typeface="Times New Roman" panose="02020603050405020304" pitchFamily="18" charset="0"/>
                <a:cs typeface="Times New Roman" panose="02020603050405020304" pitchFamily="18" charset="0"/>
              </a:rPr>
              <a:t>than 20 participations from more than 10 affiliations, which </a:t>
            </a:r>
            <a:r>
              <a:rPr lang="en-US" sz="2000" dirty="0" smtClean="0">
                <a:latin typeface="Times New Roman" panose="02020603050405020304" pitchFamily="18" charset="0"/>
                <a:cs typeface="Times New Roman" panose="02020603050405020304" pitchFamily="18" charset="0"/>
              </a:rPr>
              <a:t>are</a:t>
            </a:r>
            <a:r>
              <a:rPr lang="en-US" sz="2000" dirty="0" smtClean="0">
                <a:latin typeface="Times New Roman" panose="02020603050405020304" pitchFamily="18" charset="0"/>
                <a:cs typeface="Times New Roman" panose="02020603050405020304" pitchFamily="18" charset="0"/>
              </a:rPr>
              <a:t> collaborating </a:t>
            </a:r>
            <a:r>
              <a:rPr lang="en-US" sz="2000" dirty="0">
                <a:latin typeface="Times New Roman" panose="02020603050405020304" pitchFamily="18" charset="0"/>
                <a:cs typeface="Times New Roman" panose="02020603050405020304" pitchFamily="18" charset="0"/>
              </a:rPr>
              <a:t>to complete this standard. </a:t>
            </a:r>
            <a:endParaRPr lang="en-US" sz="2000" dirty="0" smtClean="0">
              <a:latin typeface="Times New Roman" panose="02020603050405020304" pitchFamily="18" charset="0"/>
              <a:cs typeface="Times New Roman" panose="02020603050405020304" pitchFamily="18" charset="0"/>
            </a:endParaRP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developed </a:t>
            </a:r>
            <a:r>
              <a:rPr lang="en-US" sz="2000" dirty="0">
                <a:solidFill>
                  <a:srgbClr val="299BFF"/>
                </a:solidFill>
                <a:latin typeface="Times New Roman" panose="02020603050405020304" pitchFamily="18" charset="0"/>
                <a:cs typeface="Times New Roman" panose="02020603050405020304" pitchFamily="18" charset="0"/>
              </a:rPr>
              <a:t>by </a:t>
            </a:r>
            <a:r>
              <a:rPr lang="en-US" sz="2000" dirty="0" smtClean="0">
                <a:solidFill>
                  <a:srgbClr val="299BFF"/>
                </a:solidFill>
                <a:latin typeface="Times New Roman" panose="02020603050405020304" pitchFamily="18" charset="0"/>
                <a:cs typeface="Times New Roman" panose="02020603050405020304" pitchFamily="18" charset="0"/>
              </a:rPr>
              <a:t>Panasonic, </a:t>
            </a:r>
            <a:r>
              <a:rPr lang="en-US" sz="2000" dirty="0">
                <a:solidFill>
                  <a:srgbClr val="299BFF"/>
                </a:solidFill>
                <a:latin typeface="Times New Roman" panose="02020603050405020304" pitchFamily="18" charset="0"/>
                <a:cs typeface="Times New Roman" panose="02020603050405020304" pitchFamily="18" charset="0"/>
              </a:rPr>
              <a:t>delivers mobile </a:t>
            </a:r>
            <a:r>
              <a:rPr lang="en-US" sz="2000" dirty="0" smtClean="0">
                <a:solidFill>
                  <a:srgbClr val="299BFF"/>
                </a:solidFill>
                <a:latin typeface="Times New Roman" panose="02020603050405020304" pitchFamily="18" charset="0"/>
                <a:cs typeface="Times New Roman" panose="02020603050405020304" pitchFamily="18" charset="0"/>
              </a:rPr>
              <a:t>contents </a:t>
            </a:r>
            <a:r>
              <a:rPr lang="en-US" sz="2000" dirty="0">
                <a:solidFill>
                  <a:srgbClr val="299BFF"/>
                </a:solidFill>
                <a:latin typeface="Times New Roman" panose="02020603050405020304" pitchFamily="18" charset="0"/>
                <a:cs typeface="Times New Roman" panose="02020603050405020304" pitchFamily="18" charset="0"/>
              </a:rPr>
              <a:t>by enabling </a:t>
            </a:r>
            <a:r>
              <a:rPr lang="en-US" sz="2000" dirty="0" smtClean="0">
                <a:solidFill>
                  <a:srgbClr val="299BFF"/>
                </a:solidFill>
                <a:latin typeface="Times New Roman" panose="02020603050405020304" pitchFamily="18" charset="0"/>
                <a:cs typeface="Times New Roman" panose="02020603050405020304" pitchFamily="18" charset="0"/>
              </a:rPr>
              <a:t>smartphones </a:t>
            </a:r>
            <a:r>
              <a:rPr lang="en-US" sz="2000" dirty="0">
                <a:solidFill>
                  <a:srgbClr val="299BFF"/>
                </a:solidFill>
                <a:latin typeface="Times New Roman" panose="02020603050405020304" pitchFamily="18" charset="0"/>
                <a:cs typeface="Times New Roman" panose="02020603050405020304" pitchFamily="18" charset="0"/>
              </a:rPr>
              <a:t>to read IDs sent from LED </a:t>
            </a:r>
            <a:r>
              <a:rPr lang="en-US" sz="2000" dirty="0" smtClean="0">
                <a:solidFill>
                  <a:srgbClr val="299BFF"/>
                </a:solidFill>
                <a:latin typeface="Times New Roman" panose="02020603050405020304" pitchFamily="18" charset="0"/>
                <a:cs typeface="Times New Roman" panose="02020603050405020304" pitchFamily="18" charset="0"/>
              </a:rPr>
              <a:t>transmitters. These transmitters include displays</a:t>
            </a:r>
            <a:r>
              <a:rPr lang="en-US" sz="2000" dirty="0">
                <a:solidFill>
                  <a:srgbClr val="299BFF"/>
                </a:solidFill>
                <a:latin typeface="Times New Roman" panose="02020603050405020304" pitchFamily="18" charset="0"/>
                <a:cs typeface="Times New Roman" panose="02020603050405020304" pitchFamily="18" charset="0"/>
              </a:rPr>
              <a:t>, signboards, and </a:t>
            </a:r>
            <a:r>
              <a:rPr lang="en-US" sz="2000" dirty="0" smtClean="0">
                <a:solidFill>
                  <a:srgbClr val="299BFF"/>
                </a:solidFill>
                <a:latin typeface="Times New Roman" panose="02020603050405020304" pitchFamily="18" charset="0"/>
                <a:cs typeface="Times New Roman" panose="02020603050405020304" pitchFamily="18" charset="0"/>
              </a:rPr>
              <a:t>spotlights. Associated </a:t>
            </a:r>
            <a:r>
              <a:rPr lang="en-US" sz="2000" dirty="0">
                <a:solidFill>
                  <a:srgbClr val="299BFF"/>
                </a:solidFill>
                <a:latin typeface="Times New Roman" panose="02020603050405020304" pitchFamily="18" charset="0"/>
                <a:cs typeface="Times New Roman" panose="02020603050405020304" pitchFamily="18" charset="0"/>
              </a:rPr>
              <a:t>mobile </a:t>
            </a:r>
            <a:r>
              <a:rPr lang="en-US" sz="2000" dirty="0" smtClean="0">
                <a:solidFill>
                  <a:srgbClr val="299BFF"/>
                </a:solidFill>
                <a:latin typeface="Times New Roman" panose="02020603050405020304" pitchFamily="18" charset="0"/>
                <a:cs typeface="Times New Roman" panose="02020603050405020304" pitchFamily="18" charset="0"/>
              </a:rPr>
              <a:t>contents will be connected as well. </a:t>
            </a:r>
            <a:r>
              <a:rPr lang="en-US" sz="2000" dirty="0" err="1">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delivers </a:t>
            </a:r>
            <a:r>
              <a:rPr lang="en-US" sz="2000" dirty="0" smtClean="0">
                <a:solidFill>
                  <a:srgbClr val="299BFF"/>
                </a:solidFill>
                <a:latin typeface="Times New Roman" panose="02020603050405020304" pitchFamily="18" charset="0"/>
                <a:cs typeface="Times New Roman" panose="02020603050405020304" pitchFamily="18" charset="0"/>
              </a:rPr>
              <a:t>excellent </a:t>
            </a:r>
            <a:r>
              <a:rPr lang="en-US" sz="2000" dirty="0">
                <a:solidFill>
                  <a:srgbClr val="299BFF"/>
                </a:solidFill>
                <a:latin typeface="Times New Roman" panose="02020603050405020304" pitchFamily="18" charset="0"/>
                <a:cs typeface="Times New Roman" panose="02020603050405020304" pitchFamily="18" charset="0"/>
              </a:rPr>
              <a:t>end user experiences </a:t>
            </a:r>
            <a:r>
              <a:rPr lang="en-US" sz="2000" dirty="0" smtClean="0">
                <a:solidFill>
                  <a:srgbClr val="299BFF"/>
                </a:solidFill>
                <a:latin typeface="Times New Roman" panose="02020603050405020304" pitchFamily="18" charset="0"/>
                <a:cs typeface="Times New Roman" panose="02020603050405020304" pitchFamily="18" charset="0"/>
              </a:rPr>
              <a:t>intuitively </a:t>
            </a:r>
            <a:r>
              <a:rPr lang="en-US" sz="2000" dirty="0">
                <a:solidFill>
                  <a:srgbClr val="299BFF"/>
                </a:solidFill>
                <a:latin typeface="Times New Roman" panose="02020603050405020304" pitchFamily="18" charset="0"/>
                <a:cs typeface="Times New Roman" panose="02020603050405020304" pitchFamily="18" charset="0"/>
              </a:rPr>
              <a:t>and securely</a:t>
            </a:r>
            <a:r>
              <a:rPr lang="en-US" sz="2000" dirty="0" smtClean="0">
                <a:solidFill>
                  <a:srgbClr val="299BFF"/>
                </a:solidFill>
                <a:latin typeface="Times New Roman" panose="02020603050405020304" pitchFamily="18" charset="0"/>
                <a:cs typeface="Times New Roman" panose="02020603050405020304" pitchFamily="18" charset="0"/>
              </a:rPr>
              <a:t>.</a:t>
            </a: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Picalico</a:t>
            </a:r>
            <a:r>
              <a:rPr lang="en-US" sz="2000" dirty="0">
                <a:solidFill>
                  <a:srgbClr val="299BFF"/>
                </a:solidFill>
                <a:latin typeface="Times New Roman" panose="02020603050405020304" pitchFamily="18" charset="0"/>
                <a:cs typeface="Times New Roman" panose="02020603050405020304" pitchFamily="18" charset="0"/>
              </a:rPr>
              <a:t> is an indoor positioning system that uses Casio's unique </a:t>
            </a:r>
            <a:r>
              <a:rPr lang="en-US" sz="2000" dirty="0" smtClean="0">
                <a:solidFill>
                  <a:srgbClr val="299BFF"/>
                </a:solidFill>
                <a:latin typeface="Times New Roman" panose="02020603050405020304" pitchFamily="18" charset="0"/>
                <a:cs typeface="Times New Roman" panose="02020603050405020304" pitchFamily="18" charset="0"/>
              </a:rPr>
              <a:t>camera designed for </a:t>
            </a:r>
            <a:r>
              <a:rPr lang="en-US" sz="2000" dirty="0">
                <a:solidFill>
                  <a:srgbClr val="299BFF"/>
                </a:solidFill>
                <a:latin typeface="Times New Roman" panose="02020603050405020304" pitchFamily="18" charset="0"/>
                <a:cs typeface="Times New Roman" panose="02020603050405020304" pitchFamily="18" charset="0"/>
              </a:rPr>
              <a:t>visible light </a:t>
            </a:r>
            <a:r>
              <a:rPr lang="en-US" sz="2000" dirty="0" smtClean="0">
                <a:solidFill>
                  <a:srgbClr val="299BFF"/>
                </a:solidFill>
                <a:latin typeface="Times New Roman" panose="02020603050405020304" pitchFamily="18" charset="0"/>
                <a:cs typeface="Times New Roman" panose="02020603050405020304" pitchFamily="18" charset="0"/>
              </a:rPr>
              <a:t>communications. </a:t>
            </a:r>
            <a:r>
              <a:rPr lang="en-US" sz="2000" dirty="0">
                <a:solidFill>
                  <a:srgbClr val="299BFF"/>
                </a:solidFill>
                <a:latin typeface="Times New Roman" panose="02020603050405020304" pitchFamily="18" charset="0"/>
                <a:cs typeface="Times New Roman" panose="02020603050405020304" pitchFamily="18" charset="0"/>
              </a:rPr>
              <a:t>The LED </a:t>
            </a:r>
            <a:r>
              <a:rPr lang="en-US" sz="2000" dirty="0" smtClean="0">
                <a:solidFill>
                  <a:srgbClr val="299BFF"/>
                </a:solidFill>
                <a:latin typeface="Times New Roman" panose="02020603050405020304" pitchFamily="18" charset="0"/>
                <a:cs typeface="Times New Roman" panose="02020603050405020304" pitchFamily="18" charset="0"/>
              </a:rPr>
              <a:t>that represents the </a:t>
            </a:r>
            <a:r>
              <a:rPr lang="en-US" sz="2000" dirty="0">
                <a:solidFill>
                  <a:srgbClr val="299BFF"/>
                </a:solidFill>
                <a:latin typeface="Times New Roman" panose="02020603050405020304" pitchFamily="18" charset="0"/>
                <a:cs typeface="Times New Roman" panose="02020603050405020304" pitchFamily="18" charset="0"/>
              </a:rPr>
              <a:t>information in the </a:t>
            </a:r>
            <a:r>
              <a:rPr lang="en-US" sz="2000" dirty="0" smtClean="0">
                <a:solidFill>
                  <a:srgbClr val="299BFF"/>
                </a:solidFill>
                <a:latin typeface="Times New Roman" panose="02020603050405020304" pitchFamily="18" charset="0"/>
                <a:cs typeface="Times New Roman" panose="02020603050405020304" pitchFamily="18" charset="0"/>
              </a:rPr>
              <a:t>color-change </a:t>
            </a:r>
            <a:r>
              <a:rPr lang="en-US" sz="2000" dirty="0">
                <a:solidFill>
                  <a:srgbClr val="299BFF"/>
                </a:solidFill>
                <a:latin typeface="Times New Roman" panose="02020603050405020304" pitchFamily="18" charset="0"/>
                <a:cs typeface="Times New Roman" panose="02020603050405020304" pitchFamily="18" charset="0"/>
              </a:rPr>
              <a:t>pattern is used as the </a:t>
            </a:r>
            <a:r>
              <a:rPr lang="en-US" sz="2000" dirty="0" smtClean="0">
                <a:solidFill>
                  <a:srgbClr val="299BFF"/>
                </a:solidFill>
                <a:latin typeface="Times New Roman" panose="02020603050405020304" pitchFamily="18" charset="0"/>
                <a:cs typeface="Times New Roman" panose="02020603050405020304" pitchFamily="18" charset="0"/>
              </a:rPr>
              <a:t>transmitter. On the other hand, the </a:t>
            </a:r>
            <a:r>
              <a:rPr lang="en-US" sz="2000" dirty="0">
                <a:solidFill>
                  <a:srgbClr val="299BFF"/>
                </a:solidFill>
                <a:latin typeface="Times New Roman" panose="02020603050405020304" pitchFamily="18" charset="0"/>
                <a:cs typeface="Times New Roman" panose="02020603050405020304" pitchFamily="18" charset="0"/>
              </a:rPr>
              <a:t>camera is used as the receiver to </a:t>
            </a:r>
            <a:r>
              <a:rPr lang="en-US" sz="2000" dirty="0" smtClean="0">
                <a:solidFill>
                  <a:srgbClr val="299BFF"/>
                </a:solidFill>
                <a:latin typeface="Times New Roman" panose="02020603050405020304" pitchFamily="18" charset="0"/>
                <a:cs typeface="Times New Roman" panose="02020603050405020304" pitchFamily="18" charset="0"/>
              </a:rPr>
              <a:t>collect the </a:t>
            </a:r>
            <a:r>
              <a:rPr lang="en-US" sz="2000" dirty="0">
                <a:solidFill>
                  <a:srgbClr val="299BFF"/>
                </a:solidFill>
                <a:latin typeface="Times New Roman" panose="02020603050405020304" pitchFamily="18" charset="0"/>
                <a:cs typeface="Times New Roman" panose="02020603050405020304" pitchFamily="18" charset="0"/>
              </a:rPr>
              <a:t>ID </a:t>
            </a:r>
            <a:r>
              <a:rPr lang="en-US" sz="2000" dirty="0" smtClean="0">
                <a:solidFill>
                  <a:srgbClr val="299BFF"/>
                </a:solidFill>
                <a:latin typeface="Times New Roman" panose="02020603050405020304" pitchFamily="18" charset="0"/>
                <a:cs typeface="Times New Roman" panose="02020603050405020304" pitchFamily="18" charset="0"/>
              </a:rPr>
              <a:t>and </a:t>
            </a:r>
            <a:r>
              <a:rPr lang="en-US" sz="2000" dirty="0">
                <a:solidFill>
                  <a:srgbClr val="299BFF"/>
                </a:solidFill>
                <a:latin typeface="Times New Roman" panose="02020603050405020304" pitchFamily="18" charset="0"/>
                <a:cs typeface="Times New Roman" panose="02020603050405020304" pitchFamily="18" charset="0"/>
              </a:rPr>
              <a:t>position information.</a:t>
            </a:r>
          </a:p>
        </p:txBody>
      </p:sp>
    </p:spTree>
    <p:extLst>
      <p:ext uri="{BB962C8B-B14F-4D97-AF65-F5344CB8AC3E}">
        <p14:creationId xmlns:p14="http://schemas.microsoft.com/office/powerpoint/2010/main" val="313179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Please see slides 7, 8, and 9</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a:t>
            </a:r>
            <a:r>
              <a:rPr lang="en-US" sz="2000">
                <a:latin typeface="Times New Roman" panose="02020603050405020304" pitchFamily="18" charset="0"/>
                <a:cs typeface="Times New Roman" panose="02020603050405020304" pitchFamily="18" charset="0"/>
              </a:rPr>
              <a:t>cost-effective</a:t>
            </a:r>
            <a:r>
              <a:rPr lang="en-US" sz="200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635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rgbClr val="7030A0"/>
                </a:solidFill>
                <a:latin typeface="Times New Roman" pitchFamily="18" charset="0"/>
                <a:cs typeface="Times New Roman" pitchFamily="18" charset="0"/>
              </a:rPr>
              <a:t>Comment resolutions on </a:t>
            </a:r>
          </a:p>
          <a:p>
            <a:pPr algn="ctr" eaLnBrk="1" hangingPunct="1">
              <a:defRPr/>
            </a:pPr>
            <a:r>
              <a:rPr lang="en-US" sz="3200" dirty="0">
                <a:solidFill>
                  <a:srgbClr val="7030A0"/>
                </a:solidFill>
                <a:latin typeface="Times New Roman" pitchFamily="18" charset="0"/>
                <a:cs typeface="Times New Roman" pitchFamily="18" charset="0"/>
              </a:rPr>
              <a:t>IEEE 802.15.7a PAR and CSD</a:t>
            </a:r>
          </a:p>
          <a:p>
            <a:pPr algn="ctr" eaLnBrk="1" hangingPunct="1">
              <a:defRPr/>
            </a:pPr>
            <a:r>
              <a:rPr lang="en-US" sz="2500" dirty="0">
                <a:solidFill>
                  <a:srgbClr val="7030A0"/>
                </a:solidFill>
                <a:latin typeface="Times New Roman" pitchFamily="18" charset="0"/>
                <a:cs typeface="Times New Roman" pitchFamily="18" charset="0"/>
              </a:rPr>
              <a:t>From </a:t>
            </a:r>
            <a:r>
              <a:rPr lang="en-US" sz="2500" dirty="0" smtClean="0">
                <a:solidFill>
                  <a:srgbClr val="7030A0"/>
                </a:solidFill>
                <a:latin typeface="Times New Roman" pitchFamily="18" charset="0"/>
                <a:cs typeface="Times New Roman" pitchFamily="18" charset="0"/>
              </a:rPr>
              <a:t>802.11</a:t>
            </a:r>
            <a:endParaRPr lang="en-US" sz="25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0952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PAR and CSD documents</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2.1 </a:t>
            </a:r>
            <a:r>
              <a:rPr lang="en-US" sz="2000" dirty="0">
                <a:solidFill>
                  <a:srgbClr val="7030A0"/>
                </a:solidFill>
                <a:latin typeface="Times New Roman" panose="02020603050405020304" pitchFamily="18" charset="0"/>
                <a:cs typeface="Times New Roman" panose="02020603050405020304" pitchFamily="18" charset="0"/>
              </a:rPr>
              <a:t>Title: change :” Amendment defining High Data Rate Optical Camera Communications (OCC)” to “Amendment: Definitions for High Data Rate Optical Camera Communications (OCC</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b="1" dirty="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6.1.b: Suggest change “The RAC has requested routine review of PHY oriented projects, although no special registration activity is </a:t>
            </a:r>
            <a:r>
              <a:rPr lang="en-US" sz="2000" dirty="0" smtClean="0">
                <a:solidFill>
                  <a:srgbClr val="7030A0"/>
                </a:solidFill>
                <a:latin typeface="Times New Roman" panose="02020603050405020304" pitchFamily="18" charset="0"/>
                <a:cs typeface="Times New Roman" panose="02020603050405020304" pitchFamily="18" charset="0"/>
              </a:rPr>
              <a:t>expected”</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1.2.3 – spell out first use of OWC. Also 802 OWC vs. 802.15 OWC? </a:t>
            </a: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78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fontScale="77500" lnSpcReduction="20000"/>
          </a:bodyPr>
          <a:lstStyle/>
          <a:p>
            <a:pPr algn="just"/>
            <a:r>
              <a:rPr lang="en-US" b="1" dirty="0" smtClean="0">
                <a:latin typeface="Times New Roman" panose="02020603050405020304" pitchFamily="18" charset="0"/>
                <a:cs typeface="Times New Roman" panose="02020603050405020304" pitchFamily="18" charset="0"/>
              </a:rPr>
              <a:t>Question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Response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0" algn="just">
              <a:buFontTx/>
              <a:buChar char="-"/>
            </a:pPr>
            <a:r>
              <a:rPr lang="en-US" dirty="0" smtClean="0">
                <a:latin typeface="Times New Roman" panose="02020603050405020304" pitchFamily="18" charset="0"/>
                <a:cs typeface="Times New Roman" panose="02020603050405020304" pitchFamily="18" charset="0"/>
              </a:rPr>
              <a:t>Apologies. This was in error. </a:t>
            </a:r>
            <a:r>
              <a:rPr lang="en-US" dirty="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algn="just">
              <a:buFontTx/>
              <a:buChar char="-"/>
            </a:pPr>
            <a:endParaRPr lang="en-US"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Question 1:</a:t>
            </a:r>
          </a:p>
          <a:p>
            <a:pPr marL="0" indent="0" algn="just">
              <a:buNone/>
            </a:pPr>
            <a:r>
              <a:rPr lang="en-US" sz="20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lgn="just">
              <a:buNone/>
            </a:pPr>
            <a:r>
              <a:rPr lang="en-US" sz="20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lgn="just">
              <a:buNone/>
            </a:pPr>
            <a:r>
              <a:rPr lang="en-US" sz="20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Response:</a:t>
            </a:r>
          </a:p>
          <a:p>
            <a:pPr algn="just">
              <a:buFontTx/>
              <a:buChar char="-"/>
            </a:pPr>
            <a:r>
              <a:rPr lang="en-US" sz="2000" dirty="0" smtClean="0">
                <a:latin typeface="Times New Roman" panose="02020603050405020304" pitchFamily="18" charset="0"/>
                <a:cs typeface="Times New Roman" panose="02020603050405020304" pitchFamily="18" charset="0"/>
              </a:rPr>
              <a:t>There are a large number of opportunities for existing devices to take advantage of this standard. Two specific instances are cited on the next two slides. Whether that number is in the billions or the millions, it is still a large number. For the purposes of this project, having a market of millions of devices with the potential for substantially more, is still a good motivation for doing it. We will make this change.</a:t>
            </a:r>
            <a:endParaRPr lang="en-US" sz="20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sz="2000" dirty="0">
                <a:solidFill>
                  <a:srgbClr val="7030A0"/>
                </a:solidFill>
                <a:latin typeface="Times New Roman" panose="02020603050405020304" pitchFamily="18" charset="0"/>
                <a:cs typeface="Times New Roman" panose="02020603050405020304" pitchFamily="18" charset="0"/>
              </a:rPr>
              <a:t>Using the existing LEDs, we can achieve a data rate up to 3 Mbps with a specific modulation scheme and a camera with a high frame rate.</a:t>
            </a: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For </a:t>
            </a:r>
            <a:r>
              <a:rPr lang="en-US" sz="2000" dirty="0">
                <a:solidFill>
                  <a:srgbClr val="7030A0"/>
                </a:solidFill>
                <a:latin typeface="Times New Roman" panose="02020603050405020304" pitchFamily="18" charset="0"/>
                <a:cs typeface="Times New Roman" panose="02020603050405020304" pitchFamily="18" charset="0"/>
              </a:rPr>
              <a:t>example, using the existing C-OOK scheme for an existing LED and camera, the data rates we can achieve</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Currently, existing smart cameras such as Galaxy S20 has a frame rate of 960fps. So, we can achieve a date rate up to 32kbps. We also have 100kfps camera in real market. In this case, we can increase the data rate up to 3Mbps.</a:t>
            </a:r>
          </a:p>
        </p:txBody>
      </p:sp>
      <p:graphicFrame>
        <p:nvGraphicFramePr>
          <p:cNvPr id="5" name="Table 4"/>
          <p:cNvGraphicFramePr>
            <a:graphicFrameLocks noGrp="1"/>
          </p:cNvGraphicFramePr>
          <p:nvPr>
            <p:extLst>
              <p:ext uri="{D42A27DB-BD31-4B8C-83A1-F6EECF244321}">
                <p14:modId xmlns:p14="http://schemas.microsoft.com/office/powerpoint/2010/main" val="837310961"/>
              </p:ext>
            </p:extLst>
          </p:nvPr>
        </p:nvGraphicFramePr>
        <p:xfrm>
          <a:off x="1600200" y="3200400"/>
          <a:ext cx="5562600" cy="144780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xmlns="" val="2145332190"/>
                    </a:ext>
                  </a:extLst>
                </a:gridCol>
                <a:gridCol w="1854200">
                  <a:extLst>
                    <a:ext uri="{9D8B030D-6E8A-4147-A177-3AD203B41FA5}">
                      <a16:colId xmlns:a16="http://schemas.microsoft.com/office/drawing/2014/main" xmlns="" val="4281435994"/>
                    </a:ext>
                  </a:extLst>
                </a:gridCol>
                <a:gridCol w="1854200">
                  <a:extLst>
                    <a:ext uri="{9D8B030D-6E8A-4147-A177-3AD203B41FA5}">
                      <a16:colId xmlns:a16="http://schemas.microsoft.com/office/drawing/2014/main" xmlns="" val="1282449959"/>
                    </a:ext>
                  </a:extLst>
                </a:gridCol>
              </a:tblGrid>
              <a:tr h="24384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 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423879864"/>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0.3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043761098"/>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a:t>
                      </a:r>
                      <a:r>
                        <a:rPr lang="en-US" sz="1300" baseline="0" dirty="0" smtClean="0">
                          <a:latin typeface="Times New Roman" panose="02020603050405020304" pitchFamily="18" charset="0"/>
                          <a:cs typeface="Times New Roman" panose="02020603050405020304" pitchFamily="18" charset="0"/>
                        </a:rPr>
                        <a:t>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215142529"/>
                  </a:ext>
                </a:extLst>
              </a:tr>
            </a:tbl>
          </a:graphicData>
        </a:graphic>
      </p:graphicFrame>
    </p:spTree>
    <p:extLst>
      <p:ext uri="{BB962C8B-B14F-4D97-AF65-F5344CB8AC3E}">
        <p14:creationId xmlns:p14="http://schemas.microsoft.com/office/powerpoint/2010/main" val="423539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Furthermore</a:t>
            </a:r>
            <a:r>
              <a:rPr lang="en-US" sz="2000" dirty="0">
                <a:solidFill>
                  <a:srgbClr val="7030A0"/>
                </a:solidFill>
                <a:latin typeface="Times New Roman" panose="02020603050405020304" pitchFamily="18" charset="0"/>
                <a:cs typeface="Times New Roman" panose="02020603050405020304" pitchFamily="18" charset="0"/>
              </a:rPr>
              <a:t>, with an LED-array case (e.g., an array of 10x10 or 100x100 LEDs) in backlight LED (100 LEDs) and digital </a:t>
            </a:r>
            <a:r>
              <a:rPr lang="en-US" sz="2000" dirty="0" smtClean="0">
                <a:solidFill>
                  <a:srgbClr val="7030A0"/>
                </a:solidFill>
                <a:latin typeface="Times New Roman" panose="02020603050405020304" pitchFamily="18" charset="0"/>
                <a:cs typeface="Times New Roman" panose="02020603050405020304" pitchFamily="18" charset="0"/>
              </a:rPr>
              <a:t>signage (</a:t>
            </a:r>
            <a:r>
              <a:rPr lang="en-US" sz="2000" dirty="0">
                <a:solidFill>
                  <a:srgbClr val="7030A0"/>
                </a:solidFill>
                <a:latin typeface="Times New Roman" panose="02020603050405020304" pitchFamily="18" charset="0"/>
                <a:cs typeface="Times New Roman" panose="02020603050405020304" pitchFamily="18" charset="0"/>
              </a:rPr>
              <a:t>10000 LEDs) with existing cameras, we can achieve the following data rates</a:t>
            </a:r>
            <a:r>
              <a:rPr lang="en-US"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In </a:t>
            </a:r>
            <a:r>
              <a:rPr lang="en-US" sz="2000" dirty="0">
                <a:solidFill>
                  <a:srgbClr val="7030A0"/>
                </a:solidFill>
                <a:latin typeface="Times New Roman" panose="02020603050405020304" pitchFamily="18" charset="0"/>
                <a:cs typeface="Times New Roman" panose="02020603050405020304" pitchFamily="18" charset="0"/>
              </a:rPr>
              <a:t>recapitulation, OCC can support a data rate more than 1Mbps for Full Duplex operation using an LED array (in other words, using MIMO) in the transmitter side and existing cameras in the receiver side. </a:t>
            </a:r>
            <a:r>
              <a:rPr lang="en-US" sz="2000" dirty="0" smtClean="0">
                <a:solidFill>
                  <a:srgbClr val="7030A0"/>
                </a:solidFill>
                <a:latin typeface="Times New Roman" panose="02020603050405020304" pitchFamily="18" charset="0"/>
                <a:cs typeface="Times New Roman" panose="02020603050405020304" pitchFamily="18" charset="0"/>
              </a:rPr>
              <a:t>Furthermore, we can achieve data rate up to 3.2Mbps using MIMO functionality in smart phone camera.</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84474307"/>
              </p:ext>
            </p:extLst>
          </p:nvPr>
        </p:nvGraphicFramePr>
        <p:xfrm>
          <a:off x="1905000" y="2895600"/>
          <a:ext cx="5486400" cy="14478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xmlns="" val="2145332190"/>
                    </a:ext>
                  </a:extLst>
                </a:gridCol>
                <a:gridCol w="1828800">
                  <a:extLst>
                    <a:ext uri="{9D8B030D-6E8A-4147-A177-3AD203B41FA5}">
                      <a16:colId xmlns:a16="http://schemas.microsoft.com/office/drawing/2014/main" xmlns="" val="4281435994"/>
                    </a:ext>
                  </a:extLst>
                </a:gridCol>
                <a:gridCol w="1828800">
                  <a:extLst>
                    <a:ext uri="{9D8B030D-6E8A-4147-A177-3AD203B41FA5}">
                      <a16:colId xmlns:a16="http://schemas.microsoft.com/office/drawing/2014/main" xmlns="" val="1282449959"/>
                    </a:ext>
                  </a:extLst>
                </a:gridCol>
              </a:tblGrid>
              <a:tr h="23241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200 kbps or</a:t>
                      </a:r>
                      <a:r>
                        <a:rPr lang="en-US" sz="1300" baseline="0" dirty="0" smtClean="0">
                          <a:latin typeface="Times New Roman" panose="02020603050405020304" pitchFamily="18" charset="0"/>
                          <a:cs typeface="Times New Roman" panose="02020603050405020304" pitchFamily="18" charset="0"/>
                        </a:rPr>
                        <a:t> 20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3.2Mbps</a:t>
                      </a:r>
                      <a:r>
                        <a:rPr lang="en-US" sz="1300" baseline="0" dirty="0" smtClean="0">
                          <a:latin typeface="Times New Roman" panose="02020603050405020304" pitchFamily="18" charset="0"/>
                          <a:cs typeface="Times New Roman" panose="02020603050405020304" pitchFamily="18" charset="0"/>
                        </a:rPr>
                        <a:t> or 320Mbp</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09419212"/>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 Mbps or</a:t>
                      </a:r>
                      <a:r>
                        <a:rPr lang="en-US" sz="1300" baseline="0" dirty="0" smtClean="0">
                          <a:latin typeface="Times New Roman" panose="02020603050405020304" pitchFamily="18" charset="0"/>
                          <a:cs typeface="Times New Roman" panose="02020603050405020304" pitchFamily="18" charset="0"/>
                        </a:rPr>
                        <a:t> 3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043761098"/>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300</a:t>
                      </a:r>
                      <a:r>
                        <a:rPr lang="en-US" sz="1300" baseline="0" dirty="0" smtClean="0">
                          <a:latin typeface="Times New Roman" panose="02020603050405020304" pitchFamily="18" charset="0"/>
                          <a:cs typeface="Times New Roman" panose="02020603050405020304" pitchFamily="18" charset="0"/>
                        </a:rPr>
                        <a:t> Mbps or 30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215142529"/>
                  </a:ext>
                </a:extLst>
              </a:tr>
            </a:tbl>
          </a:graphicData>
        </a:graphic>
      </p:graphicFrame>
    </p:spTree>
    <p:extLst>
      <p:ext uri="{BB962C8B-B14F-4D97-AF65-F5344CB8AC3E}">
        <p14:creationId xmlns:p14="http://schemas.microsoft.com/office/powerpoint/2010/main" val="1641342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18824</TotalTime>
  <Words>1544</Words>
  <Application>Microsoft Office PowerPoint</Application>
  <PresentationFormat>On-screen Show (4:3)</PresentationFormat>
  <Paragraphs>146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PAR document</vt:lpstr>
      <vt:lpstr>CSD document</vt:lpstr>
      <vt:lpstr>PowerPoint Presentation</vt:lpstr>
      <vt:lpstr>Reviewer 1</vt:lpstr>
      <vt:lpstr>Reviewer 1</vt:lpstr>
      <vt:lpstr>Reviewer 1</vt:lpstr>
      <vt:lpstr>Reviewer 1</vt:lpstr>
      <vt:lpstr>Reviewer 2</vt:lpstr>
      <vt:lpstr>Reviewer 2</vt:lpstr>
      <vt:lpstr>Reviewer 2</vt:lpstr>
      <vt:lpstr>Reviewer 2</vt:lpstr>
      <vt:lpstr>Reviewer 2</vt:lpstr>
      <vt:lpstr>Reviewer 2</vt:lpstr>
      <vt:lpstr>Reviewer 3</vt:lpstr>
      <vt:lpstr>PowerPoint Presentation</vt:lpstr>
      <vt:lpstr>PAR and CSD documents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bheile</cp:lastModifiedBy>
  <cp:revision>686</cp:revision>
  <cp:lastPrinted>2020-05-19T14:41:38Z</cp:lastPrinted>
  <dcterms:created xsi:type="dcterms:W3CDTF">2010-05-15T17:50:32Z</dcterms:created>
  <dcterms:modified xsi:type="dcterms:W3CDTF">2020-05-21T17:17:54Z</dcterms:modified>
</cp:coreProperties>
</file>