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46" r:id="rId2"/>
    <p:sldId id="280" r:id="rId3"/>
    <p:sldId id="378" r:id="rId4"/>
    <p:sldId id="380" r:id="rId5"/>
    <p:sldId id="377" r:id="rId6"/>
    <p:sldId id="379" r:id="rId7"/>
    <p:sldId id="381" r:id="rId8"/>
    <p:sldId id="389" r:id="rId9"/>
    <p:sldId id="392" r:id="rId10"/>
    <p:sldId id="382" r:id="rId11"/>
    <p:sldId id="383" r:id="rId12"/>
    <p:sldId id="384" r:id="rId13"/>
    <p:sldId id="385" r:id="rId14"/>
    <p:sldId id="386" r:id="rId15"/>
    <p:sldId id="387" r:id="rId16"/>
    <p:sldId id="388" r:id="rId17"/>
    <p:sldId id="390" r:id="rId18"/>
    <p:sldId id="39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17</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9246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15-19-0136-03-0vat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15-19-0136-03-0vat</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5/20/2020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5/20/2020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5/20/2020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5/20/2020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r>
              <a:rPr lang="en-US" sz="2000" dirty="0" smtClean="0">
                <a:solidFill>
                  <a:srgbClr val="299BFF"/>
                </a:solidFill>
                <a:latin typeface="Times New Roman" panose="02020603050405020304" pitchFamily="18" charset="0"/>
                <a:cs typeface="Times New Roman" panose="02020603050405020304" pitchFamily="18" charset="0"/>
              </a:rPr>
              <a:t>ISO TC 204 Plenty Meeting approved OCC as one of International Standards in V2X applications in April, 2020.</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algn="just" defTabSz="396875"/>
            <a:r>
              <a:rPr lang="en-US" sz="2000" dirty="0">
                <a:latin typeface="Times New Roman" panose="02020603050405020304" pitchFamily="18" charset="0"/>
                <a:cs typeface="Times New Roman" panose="02020603050405020304" pitchFamily="18" charset="0"/>
              </a:rPr>
              <a:t>	We are expecting more than 20 participations from more than 10 affiliations, which can collaborate to complete this standard. </a:t>
            </a:r>
            <a:endParaRPr lang="en-US" sz="2000" dirty="0" smtClean="0">
              <a:latin typeface="Times New Roman" panose="02020603050405020304" pitchFamily="18" charset="0"/>
              <a:cs typeface="Times New Roman" panose="02020603050405020304" pitchFamily="18" charset="0"/>
            </a:endParaRP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developed </a:t>
            </a:r>
            <a:r>
              <a:rPr lang="en-US" sz="2000" dirty="0">
                <a:solidFill>
                  <a:srgbClr val="299BFF"/>
                </a:solidFill>
                <a:latin typeface="Times New Roman" panose="02020603050405020304" pitchFamily="18" charset="0"/>
                <a:cs typeface="Times New Roman" panose="02020603050405020304" pitchFamily="18" charset="0"/>
              </a:rPr>
              <a:t>by </a:t>
            </a:r>
            <a:r>
              <a:rPr lang="en-US" sz="2000" dirty="0" smtClean="0">
                <a:solidFill>
                  <a:srgbClr val="299BFF"/>
                </a:solidFill>
                <a:latin typeface="Times New Roman" panose="02020603050405020304" pitchFamily="18" charset="0"/>
                <a:cs typeface="Times New Roman" panose="02020603050405020304" pitchFamily="18" charset="0"/>
              </a:rPr>
              <a:t>Panasonic, </a:t>
            </a:r>
            <a:r>
              <a:rPr lang="en-US" sz="2000" dirty="0">
                <a:solidFill>
                  <a:srgbClr val="299BFF"/>
                </a:solidFill>
                <a:latin typeface="Times New Roman" panose="02020603050405020304" pitchFamily="18" charset="0"/>
                <a:cs typeface="Times New Roman" panose="02020603050405020304" pitchFamily="18" charset="0"/>
              </a:rPr>
              <a:t>delivers mobile </a:t>
            </a:r>
            <a:r>
              <a:rPr lang="en-US" sz="2000" dirty="0" smtClean="0">
                <a:solidFill>
                  <a:srgbClr val="299BFF"/>
                </a:solidFill>
                <a:latin typeface="Times New Roman" panose="02020603050405020304" pitchFamily="18" charset="0"/>
                <a:cs typeface="Times New Roman" panose="02020603050405020304" pitchFamily="18" charset="0"/>
              </a:rPr>
              <a:t>contents </a:t>
            </a:r>
            <a:r>
              <a:rPr lang="en-US" sz="2000" dirty="0">
                <a:solidFill>
                  <a:srgbClr val="299BFF"/>
                </a:solidFill>
                <a:latin typeface="Times New Roman" panose="02020603050405020304" pitchFamily="18" charset="0"/>
                <a:cs typeface="Times New Roman" panose="02020603050405020304" pitchFamily="18" charset="0"/>
              </a:rPr>
              <a:t>by enabling </a:t>
            </a:r>
            <a:r>
              <a:rPr lang="en-US" sz="2000" dirty="0" smtClean="0">
                <a:solidFill>
                  <a:srgbClr val="299BFF"/>
                </a:solidFill>
                <a:latin typeface="Times New Roman" panose="02020603050405020304" pitchFamily="18" charset="0"/>
                <a:cs typeface="Times New Roman" panose="02020603050405020304" pitchFamily="18" charset="0"/>
              </a:rPr>
              <a:t>smartphones </a:t>
            </a:r>
            <a:r>
              <a:rPr lang="en-US" sz="2000" dirty="0">
                <a:solidFill>
                  <a:srgbClr val="299BFF"/>
                </a:solidFill>
                <a:latin typeface="Times New Roman" panose="02020603050405020304" pitchFamily="18" charset="0"/>
                <a:cs typeface="Times New Roman" panose="02020603050405020304" pitchFamily="18" charset="0"/>
              </a:rPr>
              <a:t>to read IDs sent from LED </a:t>
            </a:r>
            <a:r>
              <a:rPr lang="en-US" sz="2000" dirty="0" smtClean="0">
                <a:solidFill>
                  <a:srgbClr val="299BFF"/>
                </a:solidFill>
                <a:latin typeface="Times New Roman" panose="02020603050405020304" pitchFamily="18" charset="0"/>
                <a:cs typeface="Times New Roman" panose="02020603050405020304" pitchFamily="18" charset="0"/>
              </a:rPr>
              <a:t>transmitters. These transmitters include displays</a:t>
            </a:r>
            <a:r>
              <a:rPr lang="en-US" sz="2000" dirty="0">
                <a:solidFill>
                  <a:srgbClr val="299BFF"/>
                </a:solidFill>
                <a:latin typeface="Times New Roman" panose="02020603050405020304" pitchFamily="18" charset="0"/>
                <a:cs typeface="Times New Roman" panose="02020603050405020304" pitchFamily="18" charset="0"/>
              </a:rPr>
              <a:t>, signboards, and </a:t>
            </a:r>
            <a:r>
              <a:rPr lang="en-US" sz="2000" dirty="0" smtClean="0">
                <a:solidFill>
                  <a:srgbClr val="299BFF"/>
                </a:solidFill>
                <a:latin typeface="Times New Roman" panose="02020603050405020304" pitchFamily="18" charset="0"/>
                <a:cs typeface="Times New Roman" panose="02020603050405020304" pitchFamily="18" charset="0"/>
              </a:rPr>
              <a:t>spotlights. Associated </a:t>
            </a:r>
            <a:r>
              <a:rPr lang="en-US" sz="2000" dirty="0">
                <a:solidFill>
                  <a:srgbClr val="299BFF"/>
                </a:solidFill>
                <a:latin typeface="Times New Roman" panose="02020603050405020304" pitchFamily="18" charset="0"/>
                <a:cs typeface="Times New Roman" panose="02020603050405020304" pitchFamily="18" charset="0"/>
              </a:rPr>
              <a:t>mobile </a:t>
            </a:r>
            <a:r>
              <a:rPr lang="en-US" sz="2000" dirty="0" smtClean="0">
                <a:solidFill>
                  <a:srgbClr val="299BFF"/>
                </a:solidFill>
                <a:latin typeface="Times New Roman" panose="02020603050405020304" pitchFamily="18" charset="0"/>
                <a:cs typeface="Times New Roman" panose="02020603050405020304" pitchFamily="18" charset="0"/>
              </a:rPr>
              <a:t>contents will be connected as well. </a:t>
            </a:r>
            <a:r>
              <a:rPr lang="en-US" sz="2000" dirty="0" err="1">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delivers </a:t>
            </a:r>
            <a:r>
              <a:rPr lang="en-US" sz="2000" dirty="0" smtClean="0">
                <a:solidFill>
                  <a:srgbClr val="299BFF"/>
                </a:solidFill>
                <a:latin typeface="Times New Roman" panose="02020603050405020304" pitchFamily="18" charset="0"/>
                <a:cs typeface="Times New Roman" panose="02020603050405020304" pitchFamily="18" charset="0"/>
              </a:rPr>
              <a:t>excellent </a:t>
            </a:r>
            <a:r>
              <a:rPr lang="en-US" sz="2000" dirty="0">
                <a:solidFill>
                  <a:srgbClr val="299BFF"/>
                </a:solidFill>
                <a:latin typeface="Times New Roman" panose="02020603050405020304" pitchFamily="18" charset="0"/>
                <a:cs typeface="Times New Roman" panose="02020603050405020304" pitchFamily="18" charset="0"/>
              </a:rPr>
              <a:t>end user experiences </a:t>
            </a:r>
            <a:r>
              <a:rPr lang="en-US" sz="2000" dirty="0" smtClean="0">
                <a:solidFill>
                  <a:srgbClr val="299BFF"/>
                </a:solidFill>
                <a:latin typeface="Times New Roman" panose="02020603050405020304" pitchFamily="18" charset="0"/>
                <a:cs typeface="Times New Roman" panose="02020603050405020304" pitchFamily="18" charset="0"/>
              </a:rPr>
              <a:t>intuitively </a:t>
            </a:r>
            <a:r>
              <a:rPr lang="en-US" sz="2000" dirty="0">
                <a:solidFill>
                  <a:srgbClr val="299BFF"/>
                </a:solidFill>
                <a:latin typeface="Times New Roman" panose="02020603050405020304" pitchFamily="18" charset="0"/>
                <a:cs typeface="Times New Roman" panose="02020603050405020304" pitchFamily="18" charset="0"/>
              </a:rPr>
              <a:t>and securely</a:t>
            </a:r>
            <a:r>
              <a:rPr lang="en-US" sz="2000" dirty="0" smtClean="0">
                <a:solidFill>
                  <a:srgbClr val="299BFF"/>
                </a:solidFill>
                <a:latin typeface="Times New Roman" panose="02020603050405020304" pitchFamily="18" charset="0"/>
                <a:cs typeface="Times New Roman" panose="02020603050405020304" pitchFamily="18" charset="0"/>
              </a:rPr>
              <a:t>.</a:t>
            </a: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Picalico</a:t>
            </a:r>
            <a:r>
              <a:rPr lang="en-US" sz="2000" dirty="0">
                <a:solidFill>
                  <a:srgbClr val="299BFF"/>
                </a:solidFill>
                <a:latin typeface="Times New Roman" panose="02020603050405020304" pitchFamily="18" charset="0"/>
                <a:cs typeface="Times New Roman" panose="02020603050405020304" pitchFamily="18" charset="0"/>
              </a:rPr>
              <a:t> is an indoor positioning system that uses Casio's unique </a:t>
            </a:r>
            <a:r>
              <a:rPr lang="en-US" sz="2000" dirty="0" smtClean="0">
                <a:solidFill>
                  <a:srgbClr val="299BFF"/>
                </a:solidFill>
                <a:latin typeface="Times New Roman" panose="02020603050405020304" pitchFamily="18" charset="0"/>
                <a:cs typeface="Times New Roman" panose="02020603050405020304" pitchFamily="18" charset="0"/>
              </a:rPr>
              <a:t>camera designed for </a:t>
            </a:r>
            <a:r>
              <a:rPr lang="en-US" sz="2000" dirty="0">
                <a:solidFill>
                  <a:srgbClr val="299BFF"/>
                </a:solidFill>
                <a:latin typeface="Times New Roman" panose="02020603050405020304" pitchFamily="18" charset="0"/>
                <a:cs typeface="Times New Roman" panose="02020603050405020304" pitchFamily="18" charset="0"/>
              </a:rPr>
              <a:t>visible light </a:t>
            </a:r>
            <a:r>
              <a:rPr lang="en-US" sz="2000" dirty="0" smtClean="0">
                <a:solidFill>
                  <a:srgbClr val="299BFF"/>
                </a:solidFill>
                <a:latin typeface="Times New Roman" panose="02020603050405020304" pitchFamily="18" charset="0"/>
                <a:cs typeface="Times New Roman" panose="02020603050405020304" pitchFamily="18" charset="0"/>
              </a:rPr>
              <a:t>communications. </a:t>
            </a:r>
            <a:r>
              <a:rPr lang="en-US" sz="2000" dirty="0">
                <a:solidFill>
                  <a:srgbClr val="299BFF"/>
                </a:solidFill>
                <a:latin typeface="Times New Roman" panose="02020603050405020304" pitchFamily="18" charset="0"/>
                <a:cs typeface="Times New Roman" panose="02020603050405020304" pitchFamily="18" charset="0"/>
              </a:rPr>
              <a:t>The LED </a:t>
            </a:r>
            <a:r>
              <a:rPr lang="en-US" sz="2000" dirty="0" smtClean="0">
                <a:solidFill>
                  <a:srgbClr val="299BFF"/>
                </a:solidFill>
                <a:latin typeface="Times New Roman" panose="02020603050405020304" pitchFamily="18" charset="0"/>
                <a:cs typeface="Times New Roman" panose="02020603050405020304" pitchFamily="18" charset="0"/>
              </a:rPr>
              <a:t>that represents the </a:t>
            </a:r>
            <a:r>
              <a:rPr lang="en-US" sz="2000" dirty="0">
                <a:solidFill>
                  <a:srgbClr val="299BFF"/>
                </a:solidFill>
                <a:latin typeface="Times New Roman" panose="02020603050405020304" pitchFamily="18" charset="0"/>
                <a:cs typeface="Times New Roman" panose="02020603050405020304" pitchFamily="18" charset="0"/>
              </a:rPr>
              <a:t>information in the </a:t>
            </a:r>
            <a:r>
              <a:rPr lang="en-US" sz="2000" dirty="0" smtClean="0">
                <a:solidFill>
                  <a:srgbClr val="299BFF"/>
                </a:solidFill>
                <a:latin typeface="Times New Roman" panose="02020603050405020304" pitchFamily="18" charset="0"/>
                <a:cs typeface="Times New Roman" panose="02020603050405020304" pitchFamily="18" charset="0"/>
              </a:rPr>
              <a:t>color-change </a:t>
            </a:r>
            <a:r>
              <a:rPr lang="en-US" sz="2000" dirty="0">
                <a:solidFill>
                  <a:srgbClr val="299BFF"/>
                </a:solidFill>
                <a:latin typeface="Times New Roman" panose="02020603050405020304" pitchFamily="18" charset="0"/>
                <a:cs typeface="Times New Roman" panose="02020603050405020304" pitchFamily="18" charset="0"/>
              </a:rPr>
              <a:t>pattern is used as the </a:t>
            </a:r>
            <a:r>
              <a:rPr lang="en-US" sz="2000" dirty="0" smtClean="0">
                <a:solidFill>
                  <a:srgbClr val="299BFF"/>
                </a:solidFill>
                <a:latin typeface="Times New Roman" panose="02020603050405020304" pitchFamily="18" charset="0"/>
                <a:cs typeface="Times New Roman" panose="02020603050405020304" pitchFamily="18" charset="0"/>
              </a:rPr>
              <a:t>transmitter. On the other hand, the </a:t>
            </a:r>
            <a:r>
              <a:rPr lang="en-US" sz="2000" dirty="0">
                <a:solidFill>
                  <a:srgbClr val="299BFF"/>
                </a:solidFill>
                <a:latin typeface="Times New Roman" panose="02020603050405020304" pitchFamily="18" charset="0"/>
                <a:cs typeface="Times New Roman" panose="02020603050405020304" pitchFamily="18" charset="0"/>
              </a:rPr>
              <a:t>camera is used as the receiver to </a:t>
            </a:r>
            <a:r>
              <a:rPr lang="en-US" sz="2000" dirty="0" smtClean="0">
                <a:solidFill>
                  <a:srgbClr val="299BFF"/>
                </a:solidFill>
                <a:latin typeface="Times New Roman" panose="02020603050405020304" pitchFamily="18" charset="0"/>
                <a:cs typeface="Times New Roman" panose="02020603050405020304" pitchFamily="18" charset="0"/>
              </a:rPr>
              <a:t>collect the </a:t>
            </a:r>
            <a:r>
              <a:rPr lang="en-US" sz="2000" dirty="0">
                <a:solidFill>
                  <a:srgbClr val="299BFF"/>
                </a:solidFill>
                <a:latin typeface="Times New Roman" panose="02020603050405020304" pitchFamily="18" charset="0"/>
                <a:cs typeface="Times New Roman" panose="02020603050405020304" pitchFamily="18" charset="0"/>
              </a:rPr>
              <a:t>ID </a:t>
            </a:r>
            <a:r>
              <a:rPr lang="en-US" sz="2000" dirty="0" smtClean="0">
                <a:solidFill>
                  <a:srgbClr val="299BFF"/>
                </a:solidFill>
                <a:latin typeface="Times New Roman" panose="02020603050405020304" pitchFamily="18" charset="0"/>
                <a:cs typeface="Times New Roman" panose="02020603050405020304" pitchFamily="18" charset="0"/>
              </a:rPr>
              <a:t>and </a:t>
            </a:r>
            <a:r>
              <a:rPr lang="en-US" sz="2000" dirty="0">
                <a:solidFill>
                  <a:srgbClr val="299BFF"/>
                </a:solidFill>
                <a:latin typeface="Times New Roman" panose="02020603050405020304" pitchFamily="18" charset="0"/>
                <a:cs typeface="Times New Roman" panose="02020603050405020304" pitchFamily="18" charset="0"/>
              </a:rPr>
              <a:t>position information.</a:t>
            </a:r>
          </a:p>
        </p:txBody>
      </p:sp>
    </p:spTree>
    <p:extLst>
      <p:ext uri="{BB962C8B-B14F-4D97-AF65-F5344CB8AC3E}">
        <p14:creationId xmlns:p14="http://schemas.microsoft.com/office/powerpoint/2010/main" val="3131797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On the other hand, smartphones have built in cameras, therefore, a few software installations are enough to implement OCC. For other devices, a processing unit is needed (e.g., computer, tablet, ARM processor,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to analyze and decode the OCC data. Most of the companies are now integrating cameras in the autonomous cars with processing unit. We just need to install OCC software there, which will be economic and efficient. </a:t>
            </a:r>
          </a:p>
          <a:p>
            <a:pPr marL="0" indent="0" algn="just">
              <a:buNone/>
            </a:pPr>
            <a:r>
              <a:rPr lang="en-US" sz="2000" dirty="0">
                <a:latin typeface="Times New Roman" panose="02020603050405020304" pitchFamily="18" charset="0"/>
                <a:cs typeface="Times New Roman" panose="02020603050405020304" pitchFamily="18" charset="0"/>
              </a:rPr>
              <a:t>      On the other hand, most of the drones also have their own processing unit and are firmware upgradable. OCC system can be installed there without any hardware modifications. The main limitation of OCC is that it is a strictly directional technology. However, it can show better performance than RF if the signal-blockage problem is mitigated. It is worth noting here that OCC should be implemented to the devices where only directional communication is required</a:t>
            </a:r>
            <a:r>
              <a:rPr lang="en-US" sz="2000" dirty="0" smtClean="0">
                <a:latin typeface="Times New Roman" panose="02020603050405020304" pitchFamily="18" charset="0"/>
                <a:cs typeface="Times New Roman" panose="02020603050405020304" pitchFamily="18" charset="0"/>
              </a:rPr>
              <a:t>.</a:t>
            </a:r>
          </a:p>
          <a:p>
            <a:pPr marL="0" indent="0" algn="just" defTabSz="344488">
              <a:buNone/>
            </a:pPr>
            <a:r>
              <a:rPr lang="en-US" sz="2000" dirty="0">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existing OCC technologies use the simplex-communication mode. If it is needed to implement the full </a:t>
            </a:r>
            <a:r>
              <a:rPr lang="en-US" sz="2000" dirty="0">
                <a:solidFill>
                  <a:srgbClr val="299BFF"/>
                </a:solidFill>
                <a:latin typeface="Times New Roman" panose="02020603050405020304" pitchFamily="18" charset="0"/>
                <a:cs typeface="Times New Roman" panose="02020603050405020304" pitchFamily="18" charset="0"/>
              </a:rPr>
              <a:t>d</a:t>
            </a:r>
            <a:r>
              <a:rPr lang="en-US" sz="2000" dirty="0" smtClean="0">
                <a:solidFill>
                  <a:srgbClr val="299BFF"/>
                </a:solidFill>
                <a:latin typeface="Times New Roman" panose="02020603050405020304" pitchFamily="18" charset="0"/>
                <a:cs typeface="Times New Roman" panose="02020603050405020304" pitchFamily="18" charset="0"/>
              </a:rPr>
              <a:t>uplex mode, it will be proposed for vehicular-communication systems.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a:t>
            </a:r>
            <a:r>
              <a:rPr lang="en-US" sz="2000">
                <a:latin typeface="Times New Roman" panose="02020603050405020304" pitchFamily="18" charset="0"/>
                <a:cs typeface="Times New Roman" panose="02020603050405020304" pitchFamily="18" charset="0"/>
              </a:rPr>
              <a:t>cost-effective</a:t>
            </a:r>
            <a:r>
              <a:rPr lang="en-US" sz="200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635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rgbClr val="7030A0"/>
                </a:solidFill>
                <a:latin typeface="Times New Roman" pitchFamily="18" charset="0"/>
                <a:cs typeface="Times New Roman" pitchFamily="18" charset="0"/>
              </a:rPr>
              <a:t>Comment resolutions on </a:t>
            </a:r>
          </a:p>
          <a:p>
            <a:pPr algn="ctr" eaLnBrk="1" hangingPunct="1">
              <a:defRPr/>
            </a:pPr>
            <a:r>
              <a:rPr lang="en-US" sz="3200" dirty="0">
                <a:solidFill>
                  <a:srgbClr val="7030A0"/>
                </a:solidFill>
                <a:latin typeface="Times New Roman" pitchFamily="18" charset="0"/>
                <a:cs typeface="Times New Roman" pitchFamily="18" charset="0"/>
              </a:rPr>
              <a:t>IEEE 802.15.7a PAR and CSD</a:t>
            </a:r>
          </a:p>
          <a:p>
            <a:pPr algn="ctr" eaLnBrk="1" hangingPunct="1">
              <a:defRPr/>
            </a:pPr>
            <a:r>
              <a:rPr lang="en-US" sz="2500" dirty="0">
                <a:solidFill>
                  <a:srgbClr val="7030A0"/>
                </a:solidFill>
                <a:latin typeface="Times New Roman" pitchFamily="18" charset="0"/>
                <a:cs typeface="Times New Roman" pitchFamily="18" charset="0"/>
              </a:rPr>
              <a:t>From </a:t>
            </a:r>
            <a:r>
              <a:rPr lang="en-US" sz="2500" dirty="0" smtClean="0">
                <a:solidFill>
                  <a:srgbClr val="7030A0"/>
                </a:solidFill>
                <a:latin typeface="Times New Roman" pitchFamily="18" charset="0"/>
                <a:cs typeface="Times New Roman" pitchFamily="18" charset="0"/>
              </a:rPr>
              <a:t>802.11</a:t>
            </a:r>
            <a:endParaRPr lang="en-US" sz="25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509526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PAR and CSD documents</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2.1 </a:t>
            </a:r>
            <a:r>
              <a:rPr lang="en-US" sz="2000" dirty="0">
                <a:solidFill>
                  <a:srgbClr val="7030A0"/>
                </a:solidFill>
                <a:latin typeface="Times New Roman" panose="02020603050405020304" pitchFamily="18" charset="0"/>
                <a:cs typeface="Times New Roman" panose="02020603050405020304" pitchFamily="18" charset="0"/>
              </a:rPr>
              <a:t>Title: change :” Amendment defining High Data Rate Optical Camera Communications (OCC)” to “Amendment: Definitions for High Data Rate Optical Camera Communications (OCC</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b="1" dirty="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6.1.b: Suggest change “The RAC has requested routine review of PHY oriented projects, although no special registration activity is </a:t>
            </a:r>
            <a:r>
              <a:rPr lang="en-US" sz="2000" dirty="0" smtClean="0">
                <a:solidFill>
                  <a:srgbClr val="7030A0"/>
                </a:solidFill>
                <a:latin typeface="Times New Roman" panose="02020603050405020304" pitchFamily="18" charset="0"/>
                <a:cs typeface="Times New Roman" panose="02020603050405020304" pitchFamily="18" charset="0"/>
              </a:rPr>
              <a:t>expected”</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1.2.3 – spell out first use of OWC. Also 802 OWC vs. 802.15 OWC? </a:t>
            </a: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78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fontScale="62500" lnSpcReduction="20000"/>
          </a:bodyPr>
          <a:lstStyle/>
          <a:p>
            <a:pPr algn="just"/>
            <a:r>
              <a:rPr lang="en-US" b="1" dirty="0" smtClean="0">
                <a:latin typeface="Times New Roman" panose="02020603050405020304" pitchFamily="18" charset="0"/>
                <a:cs typeface="Times New Roman" panose="02020603050405020304" pitchFamily="18" charset="0"/>
              </a:rPr>
              <a:t>Question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Response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implement OCC, we don’t need to add </a:t>
            </a:r>
            <a:r>
              <a:rPr lang="en-US" dirty="0" smtClean="0">
                <a:latin typeface="Times New Roman" panose="02020603050405020304" pitchFamily="18" charset="0"/>
                <a:cs typeface="Times New Roman" panose="02020603050405020304" pitchFamily="18" charset="0"/>
              </a:rPr>
              <a:t>any </a:t>
            </a:r>
            <a:r>
              <a:rPr lang="en-US" dirty="0" smtClean="0">
                <a:solidFill>
                  <a:srgbClr val="299BFF"/>
                </a:solidFill>
                <a:latin typeface="Times New Roman" panose="02020603050405020304" pitchFamily="18" charset="0"/>
                <a:cs typeface="Times New Roman" panose="02020603050405020304" pitchFamily="18" charset="0"/>
              </a:rPr>
              <a:t>new</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hardware or software in the camera. The existing cameras are used. However, we need to install new software in the processing unit.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in terms of CCTV, the camera and the processing unit </a:t>
            </a:r>
            <a:r>
              <a:rPr lang="en-US" dirty="0" smtClean="0">
                <a:latin typeface="Times New Roman" panose="02020603050405020304" pitchFamily="18" charset="0"/>
                <a:cs typeface="Times New Roman" panose="02020603050405020304" pitchFamily="18" charset="0"/>
              </a:rPr>
              <a:t>are </a:t>
            </a:r>
            <a:r>
              <a:rPr lang="en-US" dirty="0" smtClean="0">
                <a:solidFill>
                  <a:srgbClr val="299BFF"/>
                </a:solidFill>
                <a:latin typeface="Times New Roman" panose="02020603050405020304" pitchFamily="18" charset="0"/>
                <a:cs typeface="Times New Roman" panose="02020603050405020304" pitchFamily="18" charset="0"/>
              </a:rPr>
              <a:t>in</a:t>
            </a:r>
            <a:r>
              <a:rPr lang="en-US" dirty="0" smtClean="0">
                <a:solidFill>
                  <a:srgbClr val="00B050"/>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particular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two separate </a:t>
            </a:r>
            <a:r>
              <a:rPr lang="en-US" dirty="0" smtClean="0">
                <a:latin typeface="Times New Roman" panose="02020603050405020304" pitchFamily="18" charset="0"/>
                <a:cs typeface="Times New Roman" panose="02020603050405020304" pitchFamily="18" charset="0"/>
              </a:rPr>
              <a:t>parts </a:t>
            </a:r>
            <a:r>
              <a:rPr lang="en-US" dirty="0">
                <a:latin typeface="Times New Roman" panose="02020603050405020304" pitchFamily="18" charset="0"/>
                <a:cs typeface="Times New Roman" panose="02020603050405020304" pitchFamily="18" charset="0"/>
              </a:rPr>
              <a:t>that can be connected via 802.3. Additionally, the processing unit can use the 802.1Q or the 802.1 TSN to connect with the </a:t>
            </a:r>
            <a:r>
              <a:rPr lang="en-US" dirty="0" smtClean="0">
                <a:latin typeface="Times New Roman" panose="02020603050405020304" pitchFamily="18" charset="0"/>
                <a:cs typeface="Times New Roman" panose="02020603050405020304" pitchFamily="18" charset="0"/>
              </a:rPr>
              <a:t>server.</a:t>
            </a:r>
          </a:p>
          <a:p>
            <a:pPr algn="just">
              <a:buFontTx/>
              <a:buChar char="-"/>
            </a:pPr>
            <a:r>
              <a:rPr lang="en-US" dirty="0" smtClean="0">
                <a:solidFill>
                  <a:srgbClr val="299BFF"/>
                </a:solidFill>
                <a:latin typeface="Times New Roman" panose="02020603050405020304" pitchFamily="18" charset="0"/>
                <a:cs typeface="Times New Roman" panose="02020603050405020304" pitchFamily="18" charset="0"/>
              </a:rPr>
              <a:t>Furthermore, the OCC technology can be implemented with full-duplex or Simplex</a:t>
            </a:r>
            <a:r>
              <a:rPr lang="en-US" dirty="0">
                <a:solidFill>
                  <a:srgbClr val="299BFF"/>
                </a:solidFill>
                <a:latin typeface="Times New Roman" panose="02020603050405020304" pitchFamily="18" charset="0"/>
                <a:cs typeface="Times New Roman" panose="02020603050405020304" pitchFamily="18" charset="0"/>
              </a:rPr>
              <a:t> </a:t>
            </a:r>
            <a:r>
              <a:rPr lang="en-US" dirty="0" smtClean="0">
                <a:solidFill>
                  <a:srgbClr val="299BFF"/>
                </a:solidFill>
                <a:latin typeface="Times New Roman" panose="02020603050405020304" pitchFamily="18" charset="0"/>
                <a:cs typeface="Times New Roman" panose="02020603050405020304" pitchFamily="18" charset="0"/>
              </a:rPr>
              <a:t>communication mode. In </a:t>
            </a:r>
            <a:r>
              <a:rPr lang="en-US" dirty="0">
                <a:solidFill>
                  <a:srgbClr val="299BFF"/>
                </a:solidFill>
                <a:latin typeface="Times New Roman" panose="02020603050405020304" pitchFamily="18" charset="0"/>
                <a:cs typeface="Times New Roman" panose="02020603050405020304" pitchFamily="18" charset="0"/>
              </a:rPr>
              <a:t>recapitulation, the amendment is compatible with 802.1, 802.1Q, and 802.3.</a:t>
            </a:r>
          </a:p>
          <a:p>
            <a:pPr algn="just">
              <a:buFontTx/>
              <a:buChar char="-"/>
            </a:pPr>
            <a:endParaRPr lang="en-US"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Question 1:</a:t>
            </a:r>
          </a:p>
          <a:p>
            <a:pPr marL="0" indent="0" algn="just">
              <a:buNone/>
            </a:pPr>
            <a:r>
              <a:rPr lang="en-US" sz="20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lgn="just">
              <a:buNone/>
            </a:pPr>
            <a:r>
              <a:rPr lang="en-US" sz="20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lgn="just">
              <a:buNone/>
            </a:pPr>
            <a:r>
              <a:rPr lang="en-US" sz="20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marL="0" indent="0">
              <a:buNone/>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billions of existing devices where the OCC system can be implemented include Smartphone, CCTV, and other autonomous cars. Most of the smartphone cameras support new programmable applications and their firmware is </a:t>
            </a:r>
            <a:r>
              <a:rPr lang="en-US" sz="2000" dirty="0">
                <a:latin typeface="Times New Roman" panose="02020603050405020304" pitchFamily="18" charset="0"/>
                <a:cs typeface="Times New Roman" panose="02020603050405020304" pitchFamily="18" charset="0"/>
              </a:rPr>
              <a:t>upgradable</a:t>
            </a:r>
            <a:r>
              <a:rPr lang="en-US" sz="2000" dirty="0" smtClean="0">
                <a:latin typeface="Times New Roman" panose="02020603050405020304" pitchFamily="18" charset="0"/>
                <a:cs typeface="Times New Roman" panose="02020603050405020304" pitchFamily="18" charset="0"/>
              </a:rPr>
              <a:t>. </a:t>
            </a:r>
            <a:r>
              <a:rPr lang="en-US" altLang="ko-KR" sz="2000" dirty="0" smtClean="0">
                <a:solidFill>
                  <a:srgbClr val="00B050"/>
                </a:solidFill>
                <a:latin typeface="Times New Roman" panose="02020603050405020304" pitchFamily="18" charset="0"/>
                <a:cs typeface="Times New Roman" panose="02020603050405020304" pitchFamily="18" charset="0"/>
              </a:rPr>
              <a:t>The </a:t>
            </a:r>
            <a:r>
              <a:rPr lang="en-US" altLang="ko-KR" sz="2000" dirty="0">
                <a:solidFill>
                  <a:srgbClr val="00B050"/>
                </a:solidFill>
                <a:latin typeface="Times New Roman" panose="02020603050405020304" pitchFamily="18" charset="0"/>
                <a:cs typeface="Times New Roman" panose="02020603050405020304" pitchFamily="18" charset="0"/>
              </a:rPr>
              <a:t>camera2  application programming interfaces (APIs) (greater than android version 4.4) has additional features, such as manually-controlled exposure, focus, raw capture, etc. And nowadays </a:t>
            </a:r>
            <a:r>
              <a:rPr lang="en-US" altLang="ko-KR" sz="2000" dirty="0" smtClean="0">
                <a:solidFill>
                  <a:srgbClr val="00B050"/>
                </a:solidFill>
                <a:latin typeface="Times New Roman" panose="02020603050405020304" pitchFamily="18" charset="0"/>
                <a:cs typeface="Times New Roman" panose="02020603050405020304" pitchFamily="18" charset="0"/>
              </a:rPr>
              <a:t>almost (more than 87% in 2018) </a:t>
            </a:r>
            <a:r>
              <a:rPr lang="en-US" altLang="ko-KR" sz="2000" dirty="0">
                <a:solidFill>
                  <a:srgbClr val="00B050"/>
                </a:solidFill>
                <a:latin typeface="Times New Roman" panose="02020603050405020304" pitchFamily="18" charset="0"/>
                <a:cs typeface="Times New Roman" panose="02020603050405020304" pitchFamily="18" charset="0"/>
              </a:rPr>
              <a:t>every smartphone camera is built with camera2 API. </a:t>
            </a:r>
            <a:r>
              <a:rPr lang="en-US" altLang="ko-KR" sz="2000" dirty="0">
                <a:solidFill>
                  <a:srgbClr val="00B050"/>
                </a:solidFill>
                <a:latin typeface="Times New Roman" panose="02020603050405020304" pitchFamily="18" charset="0"/>
                <a:cs typeface="Times New Roman" panose="02020603050405020304" pitchFamily="18" charset="0"/>
              </a:rPr>
              <a:t>These features help to build an OCC application on a smartphone. </a:t>
            </a:r>
            <a:r>
              <a:rPr lang="en-US" altLang="ko-KR" sz="2000" dirty="0">
                <a:solidFill>
                  <a:srgbClr val="00B050"/>
                </a:solidFill>
                <a:latin typeface="Times New Roman" panose="02020603050405020304" pitchFamily="18" charset="0"/>
                <a:cs typeface="Times New Roman" panose="02020603050405020304" pitchFamily="18" charset="0"/>
              </a:rPr>
              <a:t>Also, cameras should open on a secondary handler thread and the camera2 API makes thread management easier. </a:t>
            </a: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can be needed to collaborate with the manufacture companies to integrate the OCC protocol to the smartphones. Otherwise, we can develop OCC applications and users just need to install these applications to use OCC. </a:t>
            </a:r>
          </a:p>
          <a:p>
            <a:pPr marL="0" indent="0" algn="just">
              <a:buNone/>
            </a:pPr>
            <a:r>
              <a:rPr lang="en-US" sz="2000" dirty="0" smtClean="0">
                <a:latin typeface="Times New Roman" panose="02020603050405020304" pitchFamily="18" charset="0"/>
                <a:cs typeface="Times New Roman" panose="02020603050405020304" pitchFamily="18" charset="0"/>
              </a:rPr>
              <a:t>- OCC </a:t>
            </a:r>
            <a:r>
              <a:rPr lang="en-US" sz="2000" dirty="0">
                <a:latin typeface="Times New Roman" panose="02020603050405020304" pitchFamily="18" charset="0"/>
                <a:cs typeface="Times New Roman" panose="02020603050405020304" pitchFamily="18" charset="0"/>
              </a:rPr>
              <a:t>is incredibly potential in the intelligent transport services. Different types of communications using camera are possible in vehicular environments, e.g., vehicle-to-vehicle, vehicle-to-infrastructure, and vehicle-to-pedestrian and vice versa. Different applications, for example vehicle localization, can be </a:t>
            </a:r>
            <a:r>
              <a:rPr lang="en-US" sz="2000" dirty="0" smtClean="0">
                <a:latin typeface="Times New Roman" panose="02020603050405020304" pitchFamily="18" charset="0"/>
                <a:cs typeface="Times New Roman" panose="02020603050405020304" pitchFamily="18" charset="0"/>
              </a:rPr>
              <a:t>implemented </a:t>
            </a:r>
            <a:r>
              <a:rPr lang="en-US" sz="2000" dirty="0">
                <a:latin typeface="Times New Roman" panose="02020603050405020304" pitchFamily="18" charset="0"/>
                <a:cs typeface="Times New Roman" panose="02020603050405020304" pitchFamily="18" charset="0"/>
              </a:rPr>
              <a:t>using OCC </a:t>
            </a: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will be a great addition to the ADAS. Here, the OCC protocol is needed to be installed in the transmitter and receiver. It is also possible to design the autonomous cars and other infrastructures with the integration of OCC protocol by proper collaboration with them</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The hardware </a:t>
            </a:r>
            <a:r>
              <a:rPr lang="en-US" sz="2000" dirty="0">
                <a:solidFill>
                  <a:srgbClr val="299BFF"/>
                </a:solidFill>
                <a:latin typeface="Times New Roman" panose="02020603050405020304" pitchFamily="18" charset="0"/>
                <a:cs typeface="Times New Roman" panose="02020603050405020304" pitchFamily="18" charset="0"/>
              </a:rPr>
              <a:t>and </a:t>
            </a:r>
            <a:r>
              <a:rPr lang="en-US" sz="2000" dirty="0" smtClean="0">
                <a:solidFill>
                  <a:srgbClr val="299BFF"/>
                </a:solidFill>
                <a:latin typeface="Times New Roman" panose="02020603050405020304" pitchFamily="18" charset="0"/>
                <a:cs typeface="Times New Roman" panose="02020603050405020304" pitchFamily="18" charset="0"/>
              </a:rPr>
              <a:t>software of the future </a:t>
            </a:r>
            <a:r>
              <a:rPr lang="en-US" sz="2000" dirty="0">
                <a:solidFill>
                  <a:srgbClr val="299BFF"/>
                </a:solidFill>
                <a:latin typeface="Times New Roman" panose="02020603050405020304" pitchFamily="18" charset="0"/>
                <a:cs typeface="Times New Roman" panose="02020603050405020304" pitchFamily="18" charset="0"/>
              </a:rPr>
              <a:t>cameras will be upgraded </a:t>
            </a:r>
            <a:r>
              <a:rPr lang="en-US" sz="2000" dirty="0" smtClean="0">
                <a:solidFill>
                  <a:srgbClr val="299BFF"/>
                </a:solidFill>
                <a:latin typeface="Times New Roman" panose="02020603050405020304" pitchFamily="18" charset="0"/>
                <a:cs typeface="Times New Roman" panose="02020603050405020304" pitchFamily="18" charset="0"/>
              </a:rPr>
              <a:t>to increase </a:t>
            </a:r>
            <a:r>
              <a:rPr lang="en-US" sz="2000" dirty="0">
                <a:solidFill>
                  <a:srgbClr val="299BFF"/>
                </a:solidFill>
                <a:latin typeface="Times New Roman" panose="02020603050405020304" pitchFamily="18" charset="0"/>
                <a:cs typeface="Times New Roman" panose="02020603050405020304" pitchFamily="18" charset="0"/>
              </a:rPr>
              <a:t>the </a:t>
            </a:r>
            <a:r>
              <a:rPr lang="en-US" sz="2000" dirty="0" smtClean="0">
                <a:solidFill>
                  <a:srgbClr val="299BFF"/>
                </a:solidFill>
                <a:latin typeface="Times New Roman" panose="02020603050405020304" pitchFamily="18" charset="0"/>
                <a:cs typeface="Times New Roman" panose="02020603050405020304" pitchFamily="18" charset="0"/>
              </a:rPr>
              <a:t>quality </a:t>
            </a:r>
            <a:r>
              <a:rPr lang="en-US" sz="2000" dirty="0">
                <a:solidFill>
                  <a:srgbClr val="299BFF"/>
                </a:solidFill>
                <a:latin typeface="Times New Roman" panose="02020603050405020304" pitchFamily="18" charset="0"/>
                <a:cs typeface="Times New Roman" panose="02020603050405020304" pitchFamily="18" charset="0"/>
              </a:rPr>
              <a:t>of </a:t>
            </a:r>
            <a:r>
              <a:rPr lang="en-US" sz="2000" dirty="0" smtClean="0">
                <a:solidFill>
                  <a:srgbClr val="299BFF"/>
                </a:solidFill>
                <a:latin typeface="Times New Roman" panose="02020603050405020304" pitchFamily="18" charset="0"/>
                <a:cs typeface="Times New Roman" panose="02020603050405020304" pitchFamily="18" charset="0"/>
              </a:rPr>
              <a:t>images. Also, the image sensor, GPU, and CPU will be upgraded and new AI algorithms will be utilized. Consequently, it will be more </a:t>
            </a:r>
            <a:r>
              <a:rPr lang="en-US" sz="2000" dirty="0">
                <a:solidFill>
                  <a:srgbClr val="299BFF"/>
                </a:solidFill>
                <a:latin typeface="Times New Roman" panose="02020603050405020304" pitchFamily="18" charset="0"/>
                <a:cs typeface="Times New Roman" panose="02020603050405020304" pitchFamily="18" charset="0"/>
              </a:rPr>
              <a:t>convenient to </a:t>
            </a:r>
            <a:r>
              <a:rPr lang="en-US" sz="2000" dirty="0" smtClean="0">
                <a:solidFill>
                  <a:srgbClr val="299BFF"/>
                </a:solidFill>
                <a:latin typeface="Times New Roman" panose="02020603050405020304" pitchFamily="18" charset="0"/>
                <a:cs typeface="Times New Roman" panose="02020603050405020304" pitchFamily="18" charset="0"/>
              </a:rPr>
              <a:t>implement the </a:t>
            </a:r>
            <a:r>
              <a:rPr lang="en-US" sz="2000" dirty="0">
                <a:solidFill>
                  <a:srgbClr val="299BFF"/>
                </a:solidFill>
                <a:latin typeface="Times New Roman" panose="02020603050405020304" pitchFamily="18" charset="0"/>
                <a:cs typeface="Times New Roman" panose="02020603050405020304" pitchFamily="18" charset="0"/>
              </a:rPr>
              <a:t>OCC </a:t>
            </a:r>
            <a:r>
              <a:rPr lang="en-US" sz="2000" dirty="0" smtClean="0">
                <a:solidFill>
                  <a:srgbClr val="299BFF"/>
                </a:solidFill>
                <a:latin typeface="Times New Roman" panose="02020603050405020304" pitchFamily="18" charset="0"/>
                <a:cs typeface="Times New Roman" panose="02020603050405020304" pitchFamily="18" charset="0"/>
              </a:rPr>
              <a:t>system in </a:t>
            </a:r>
            <a:r>
              <a:rPr lang="en-US" sz="2000" dirty="0">
                <a:solidFill>
                  <a:srgbClr val="299BFF"/>
                </a:solidFill>
                <a:latin typeface="Times New Roman" panose="02020603050405020304" pitchFamily="18" charset="0"/>
                <a:cs typeface="Times New Roman" panose="02020603050405020304" pitchFamily="18" charset="0"/>
              </a:rPr>
              <a:t>the future </a:t>
            </a:r>
            <a:r>
              <a:rPr lang="en-US" sz="2000" dirty="0" smtClean="0">
                <a:solidFill>
                  <a:srgbClr val="299BFF"/>
                </a:solidFill>
                <a:latin typeface="Times New Roman" panose="02020603050405020304" pitchFamily="18" charset="0"/>
                <a:cs typeface="Times New Roman" panose="02020603050405020304" pitchFamily="18" charset="0"/>
              </a:rPr>
              <a:t>cameras. Therefore, OCC is not </a:t>
            </a:r>
            <a:r>
              <a:rPr lang="en-US" sz="2000" dirty="0">
                <a:solidFill>
                  <a:srgbClr val="299BFF"/>
                </a:solidFill>
                <a:latin typeface="Times New Roman" panose="02020603050405020304" pitchFamily="18" charset="0"/>
                <a:cs typeface="Times New Roman" panose="02020603050405020304" pitchFamily="18" charset="0"/>
              </a:rPr>
              <a:t>compatible </a:t>
            </a:r>
            <a:r>
              <a:rPr lang="en-US" sz="2000" dirty="0" smtClean="0">
                <a:solidFill>
                  <a:srgbClr val="299BFF"/>
                </a:solidFill>
                <a:latin typeface="Times New Roman" panose="02020603050405020304" pitchFamily="18" charset="0"/>
                <a:cs typeface="Times New Roman" panose="02020603050405020304" pitchFamily="18" charset="0"/>
              </a:rPr>
              <a:t>only with the existing cameras, but also with the future cameras.</a:t>
            </a:r>
            <a:endParaRPr lang="en-US" sz="2000" dirty="0">
              <a:solidFill>
                <a:srgbClr val="299BFF"/>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sz="2000" dirty="0">
                <a:solidFill>
                  <a:srgbClr val="7030A0"/>
                </a:solidFill>
                <a:latin typeface="Times New Roman" panose="02020603050405020304" pitchFamily="18" charset="0"/>
                <a:cs typeface="Times New Roman" panose="02020603050405020304" pitchFamily="18" charset="0"/>
              </a:rPr>
              <a:t>Using the existing LEDs, we can achieve a data rate up to 3 Mbps with a specific modulation scheme and a camera with a high frame rate.</a:t>
            </a: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For </a:t>
            </a:r>
            <a:r>
              <a:rPr lang="en-US" sz="2000" dirty="0">
                <a:solidFill>
                  <a:srgbClr val="7030A0"/>
                </a:solidFill>
                <a:latin typeface="Times New Roman" panose="02020603050405020304" pitchFamily="18" charset="0"/>
                <a:cs typeface="Times New Roman" panose="02020603050405020304" pitchFamily="18" charset="0"/>
              </a:rPr>
              <a:t>example, using the existing C-OOK scheme for an existing LED and camera, the data rates we can achieve</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Currently, existing smart cameras such as Galaxy S20 has a frame rate of 960fps. So, we can achieve a date rate up to 32kbps. We also have 100kfps camera in real market. In this case, we can increase the data rate up to 3Mbps.</a:t>
            </a:r>
          </a:p>
        </p:txBody>
      </p:sp>
      <p:graphicFrame>
        <p:nvGraphicFramePr>
          <p:cNvPr id="5" name="Table 4"/>
          <p:cNvGraphicFramePr>
            <a:graphicFrameLocks noGrp="1"/>
          </p:cNvGraphicFramePr>
          <p:nvPr>
            <p:extLst>
              <p:ext uri="{D42A27DB-BD31-4B8C-83A1-F6EECF244321}">
                <p14:modId xmlns:p14="http://schemas.microsoft.com/office/powerpoint/2010/main" val="837310961"/>
              </p:ext>
            </p:extLst>
          </p:nvPr>
        </p:nvGraphicFramePr>
        <p:xfrm>
          <a:off x="1600200" y="3200400"/>
          <a:ext cx="5562600" cy="144780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val="2145332190"/>
                    </a:ext>
                  </a:extLst>
                </a:gridCol>
                <a:gridCol w="1854200">
                  <a:extLst>
                    <a:ext uri="{9D8B030D-6E8A-4147-A177-3AD203B41FA5}">
                      <a16:colId xmlns:a16="http://schemas.microsoft.com/office/drawing/2014/main" val="4281435994"/>
                    </a:ext>
                  </a:extLst>
                </a:gridCol>
                <a:gridCol w="1854200">
                  <a:extLst>
                    <a:ext uri="{9D8B030D-6E8A-4147-A177-3AD203B41FA5}">
                      <a16:colId xmlns:a16="http://schemas.microsoft.com/office/drawing/2014/main" val="1282449959"/>
                    </a:ext>
                  </a:extLst>
                </a:gridCol>
              </a:tblGrid>
              <a:tr h="24384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 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23879864"/>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0.3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a:t>
                      </a:r>
                      <a:r>
                        <a:rPr lang="en-US" sz="1300" baseline="0" dirty="0" smtClean="0">
                          <a:latin typeface="Times New Roman" panose="02020603050405020304" pitchFamily="18" charset="0"/>
                          <a:cs typeface="Times New Roman" panose="02020603050405020304" pitchFamily="18" charset="0"/>
                        </a:rPr>
                        <a:t>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423539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Furthermore</a:t>
            </a:r>
            <a:r>
              <a:rPr lang="en-US" sz="2000" dirty="0">
                <a:solidFill>
                  <a:srgbClr val="7030A0"/>
                </a:solidFill>
                <a:latin typeface="Times New Roman" panose="02020603050405020304" pitchFamily="18" charset="0"/>
                <a:cs typeface="Times New Roman" panose="02020603050405020304" pitchFamily="18" charset="0"/>
              </a:rPr>
              <a:t>, with an LED-array case (e.g., an array of 10x10 or 100x100 LEDs) in backlight LED (100 LEDs) and digital </a:t>
            </a:r>
            <a:r>
              <a:rPr lang="en-US" sz="2000" dirty="0" smtClean="0">
                <a:solidFill>
                  <a:srgbClr val="7030A0"/>
                </a:solidFill>
                <a:latin typeface="Times New Roman" panose="02020603050405020304" pitchFamily="18" charset="0"/>
                <a:cs typeface="Times New Roman" panose="02020603050405020304" pitchFamily="18" charset="0"/>
              </a:rPr>
              <a:t>signage (</a:t>
            </a:r>
            <a:r>
              <a:rPr lang="en-US" sz="2000" dirty="0">
                <a:solidFill>
                  <a:srgbClr val="7030A0"/>
                </a:solidFill>
                <a:latin typeface="Times New Roman" panose="02020603050405020304" pitchFamily="18" charset="0"/>
                <a:cs typeface="Times New Roman" panose="02020603050405020304" pitchFamily="18" charset="0"/>
              </a:rPr>
              <a:t>10000 LEDs) with existing cameras, we can achieve the following data rates</a:t>
            </a:r>
            <a:r>
              <a:rPr lang="en-US"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In </a:t>
            </a:r>
            <a:r>
              <a:rPr lang="en-US" sz="2000" dirty="0">
                <a:solidFill>
                  <a:srgbClr val="7030A0"/>
                </a:solidFill>
                <a:latin typeface="Times New Roman" panose="02020603050405020304" pitchFamily="18" charset="0"/>
                <a:cs typeface="Times New Roman" panose="02020603050405020304" pitchFamily="18" charset="0"/>
              </a:rPr>
              <a:t>recapitulation, OCC can support a data rate more than 1Mbps for Full Duplex operation using an LED array (in other words, using MIMO) in the transmitter side and existing cameras in the receiver side. </a:t>
            </a:r>
            <a:r>
              <a:rPr lang="en-US" sz="2000" dirty="0" smtClean="0">
                <a:solidFill>
                  <a:srgbClr val="7030A0"/>
                </a:solidFill>
                <a:latin typeface="Times New Roman" panose="02020603050405020304" pitchFamily="18" charset="0"/>
                <a:cs typeface="Times New Roman" panose="02020603050405020304" pitchFamily="18" charset="0"/>
              </a:rPr>
              <a:t>Furthermore, we can achieve data rate up to 3.2Mbps using MIMO functionality in smart phone camera.</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84474307"/>
              </p:ext>
            </p:extLst>
          </p:nvPr>
        </p:nvGraphicFramePr>
        <p:xfrm>
          <a:off x="1905000" y="2895600"/>
          <a:ext cx="5486400" cy="14478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145332190"/>
                    </a:ext>
                  </a:extLst>
                </a:gridCol>
                <a:gridCol w="1828800">
                  <a:extLst>
                    <a:ext uri="{9D8B030D-6E8A-4147-A177-3AD203B41FA5}">
                      <a16:colId xmlns:a16="http://schemas.microsoft.com/office/drawing/2014/main" val="4281435994"/>
                    </a:ext>
                  </a:extLst>
                </a:gridCol>
                <a:gridCol w="1828800">
                  <a:extLst>
                    <a:ext uri="{9D8B030D-6E8A-4147-A177-3AD203B41FA5}">
                      <a16:colId xmlns:a16="http://schemas.microsoft.com/office/drawing/2014/main" val="1282449959"/>
                    </a:ext>
                  </a:extLst>
                </a:gridCol>
              </a:tblGrid>
              <a:tr h="23241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200 kbps or</a:t>
                      </a:r>
                      <a:r>
                        <a:rPr lang="en-US" sz="1300" baseline="0" dirty="0" smtClean="0">
                          <a:latin typeface="Times New Roman" panose="02020603050405020304" pitchFamily="18" charset="0"/>
                          <a:cs typeface="Times New Roman" panose="02020603050405020304" pitchFamily="18" charset="0"/>
                        </a:rPr>
                        <a:t> 20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3.2Mbps</a:t>
                      </a:r>
                      <a:r>
                        <a:rPr lang="en-US" sz="1300" baseline="0" dirty="0" smtClean="0">
                          <a:latin typeface="Times New Roman" panose="02020603050405020304" pitchFamily="18" charset="0"/>
                          <a:cs typeface="Times New Roman" panose="02020603050405020304" pitchFamily="18" charset="0"/>
                        </a:rPr>
                        <a:t> or 320Mbp</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09419212"/>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 Mbps or</a:t>
                      </a:r>
                      <a:r>
                        <a:rPr lang="en-US" sz="1300" baseline="0" dirty="0" smtClean="0">
                          <a:latin typeface="Times New Roman" panose="02020603050405020304" pitchFamily="18" charset="0"/>
                          <a:cs typeface="Times New Roman" panose="02020603050405020304" pitchFamily="18" charset="0"/>
                        </a:rPr>
                        <a:t> 3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3761098"/>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300</a:t>
                      </a:r>
                      <a:r>
                        <a:rPr lang="en-US" sz="1300" baseline="0" dirty="0" smtClean="0">
                          <a:latin typeface="Times New Roman" panose="02020603050405020304" pitchFamily="18" charset="0"/>
                          <a:cs typeface="Times New Roman" panose="02020603050405020304" pitchFamily="18" charset="0"/>
                        </a:rPr>
                        <a:t> Mbps or 30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15142529"/>
                  </a:ext>
                </a:extLst>
              </a:tr>
            </a:tbl>
          </a:graphicData>
        </a:graphic>
      </p:graphicFrame>
    </p:spTree>
    <p:extLst>
      <p:ext uri="{BB962C8B-B14F-4D97-AF65-F5344CB8AC3E}">
        <p14:creationId xmlns:p14="http://schemas.microsoft.com/office/powerpoint/2010/main" val="1641342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17359</TotalTime>
  <Words>1711</Words>
  <Application>Microsoft Office PowerPoint</Application>
  <PresentationFormat>화면 슬라이드 쇼(4:3)</PresentationFormat>
  <Paragraphs>152</Paragraphs>
  <Slides>18</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18</vt:i4>
      </vt:variant>
    </vt:vector>
  </HeadingPairs>
  <TitlesOfParts>
    <vt:vector size="24" baseType="lpstr">
      <vt:lpstr>맑은 고딕</vt:lpstr>
      <vt:lpstr>Arial</vt:lpstr>
      <vt:lpstr>Calibri</vt:lpstr>
      <vt:lpstr>Times New Roman</vt:lpstr>
      <vt:lpstr>Wingdings</vt:lpstr>
      <vt:lpstr>Office Theme</vt:lpstr>
      <vt:lpstr>PowerPoint 프레젠테이션</vt:lpstr>
      <vt:lpstr>PowerPoint 프레젠테이션</vt:lpstr>
      <vt:lpstr>PAR document</vt:lpstr>
      <vt:lpstr>CSD document</vt:lpstr>
      <vt:lpstr>PowerPoint 프레젠테이션</vt:lpstr>
      <vt:lpstr>Reviewer 1</vt:lpstr>
      <vt:lpstr>Reviewer 1</vt:lpstr>
      <vt:lpstr>Reviewer 1</vt:lpstr>
      <vt:lpstr>Reviewer 1</vt:lpstr>
      <vt:lpstr>Reviewer 2</vt:lpstr>
      <vt:lpstr>Reviewer 2</vt:lpstr>
      <vt:lpstr>Reviewer 2</vt:lpstr>
      <vt:lpstr>Reviewer 2</vt:lpstr>
      <vt:lpstr>Reviewer 2</vt:lpstr>
      <vt:lpstr>Reviewer 2</vt:lpstr>
      <vt:lpstr>Reviewer 3</vt:lpstr>
      <vt:lpstr>PowerPoint 프레젠테이션</vt:lpstr>
      <vt:lpstr>PAR and CSD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676</cp:revision>
  <cp:lastPrinted>2020-05-19T14:41:38Z</cp:lastPrinted>
  <dcterms:created xsi:type="dcterms:W3CDTF">2010-05-15T17:50:32Z</dcterms:created>
  <dcterms:modified xsi:type="dcterms:W3CDTF">2020-05-20T13:05:04Z</dcterms:modified>
</cp:coreProperties>
</file>