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46" r:id="rId2"/>
    <p:sldId id="280" r:id="rId3"/>
    <p:sldId id="378" r:id="rId4"/>
    <p:sldId id="380" r:id="rId5"/>
    <p:sldId id="377" r:id="rId6"/>
    <p:sldId id="379" r:id="rId7"/>
    <p:sldId id="381" r:id="rId8"/>
    <p:sldId id="382" r:id="rId9"/>
    <p:sldId id="383" r:id="rId10"/>
    <p:sldId id="384" r:id="rId11"/>
    <p:sldId id="385" r:id="rId12"/>
    <p:sldId id="386" r:id="rId13"/>
    <p:sldId id="387" r:id="rId14"/>
    <p:sldId id="388"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5/20/2020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5/20/2020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31455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15-19-0136-01-0vat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15-19-0136-01-0vat</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5/20/2020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5/20/2020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5/20/2020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5/20/2020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ko-KR" sz="1600" dirty="0">
                <a:solidFill>
                  <a:prstClr val="black"/>
                </a:solidFill>
                <a:latin typeface="Times New Roman" panose="02020603050405020304" pitchFamily="18" charset="0"/>
              </a:rPr>
              <a:t>Comment Resolutions on IEEE 802.15.7a </a:t>
            </a:r>
            <a:r>
              <a:rPr lang="en-US" altLang="ko-KR" dirty="0"/>
              <a:t>PAR and CSD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18,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 </a:t>
            </a:r>
            <a:r>
              <a:rPr lang="fr-FR" altLang="en-US" sz="1600" b="1" dirty="0">
                <a:solidFill>
                  <a:prstClr val="black"/>
                </a:solidFill>
                <a:latin typeface="Times New Roman" panose="02020603050405020304" pitchFamily="18" charset="0"/>
              </a:rPr>
              <a:t>Comment Resolutions on IEEE 802.15.7a PAR and CSD</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fr-FR" altLang="en-US" sz="1600" b="1" dirty="0">
                <a:latin typeface="Times New Roman" panose="02020603050405020304" pitchFamily="18" charset="0"/>
              </a:rPr>
              <a:t>Comment Resolutions on IEEE 802.15.7a PAR and CSD</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1.2.1,b — While the response lists numerous physically possible potential users, it appears absent of any justification of multiple vendors (e.g., how many participants from how many affiliations have participated).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algn="just" defTabSz="396875"/>
            <a:r>
              <a:rPr lang="en-US" sz="2000" dirty="0">
                <a:latin typeface="Times New Roman" panose="02020603050405020304" pitchFamily="18" charset="0"/>
                <a:cs typeface="Times New Roman" panose="02020603050405020304" pitchFamily="18" charset="0"/>
              </a:rPr>
              <a:t>	We are expecting more than 20 participations from more than 10 affiliations, which can collaborate to complete this standard. </a:t>
            </a:r>
            <a:endParaRPr lang="en-US" sz="2000" dirty="0" smtClean="0">
              <a:latin typeface="Times New Roman" panose="02020603050405020304" pitchFamily="18" charset="0"/>
              <a:cs typeface="Times New Roman" panose="02020603050405020304" pitchFamily="18" charset="0"/>
            </a:endParaRP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developed </a:t>
            </a:r>
            <a:r>
              <a:rPr lang="en-US" sz="2000" dirty="0">
                <a:solidFill>
                  <a:srgbClr val="299BFF"/>
                </a:solidFill>
                <a:latin typeface="Times New Roman" panose="02020603050405020304" pitchFamily="18" charset="0"/>
                <a:cs typeface="Times New Roman" panose="02020603050405020304" pitchFamily="18" charset="0"/>
              </a:rPr>
              <a:t>by </a:t>
            </a:r>
            <a:r>
              <a:rPr lang="en-US" sz="2000" dirty="0" smtClean="0">
                <a:solidFill>
                  <a:srgbClr val="299BFF"/>
                </a:solidFill>
                <a:latin typeface="Times New Roman" panose="02020603050405020304" pitchFamily="18" charset="0"/>
                <a:cs typeface="Times New Roman" panose="02020603050405020304" pitchFamily="18" charset="0"/>
              </a:rPr>
              <a:t>Panasonic, </a:t>
            </a:r>
            <a:r>
              <a:rPr lang="en-US" sz="2000" dirty="0">
                <a:solidFill>
                  <a:srgbClr val="299BFF"/>
                </a:solidFill>
                <a:latin typeface="Times New Roman" panose="02020603050405020304" pitchFamily="18" charset="0"/>
                <a:cs typeface="Times New Roman" panose="02020603050405020304" pitchFamily="18" charset="0"/>
              </a:rPr>
              <a:t>delivers mobile </a:t>
            </a:r>
            <a:r>
              <a:rPr lang="en-US" sz="2000" dirty="0" smtClean="0">
                <a:solidFill>
                  <a:srgbClr val="299BFF"/>
                </a:solidFill>
                <a:latin typeface="Times New Roman" panose="02020603050405020304" pitchFamily="18" charset="0"/>
                <a:cs typeface="Times New Roman" panose="02020603050405020304" pitchFamily="18" charset="0"/>
              </a:rPr>
              <a:t>contents </a:t>
            </a:r>
            <a:r>
              <a:rPr lang="en-US" sz="2000" dirty="0">
                <a:solidFill>
                  <a:srgbClr val="299BFF"/>
                </a:solidFill>
                <a:latin typeface="Times New Roman" panose="02020603050405020304" pitchFamily="18" charset="0"/>
                <a:cs typeface="Times New Roman" panose="02020603050405020304" pitchFamily="18" charset="0"/>
              </a:rPr>
              <a:t>by enabling </a:t>
            </a:r>
            <a:r>
              <a:rPr lang="en-US" sz="2000" dirty="0" smtClean="0">
                <a:solidFill>
                  <a:srgbClr val="299BFF"/>
                </a:solidFill>
                <a:latin typeface="Times New Roman" panose="02020603050405020304" pitchFamily="18" charset="0"/>
                <a:cs typeface="Times New Roman" panose="02020603050405020304" pitchFamily="18" charset="0"/>
              </a:rPr>
              <a:t>smartphones </a:t>
            </a:r>
            <a:r>
              <a:rPr lang="en-US" sz="2000" dirty="0">
                <a:solidFill>
                  <a:srgbClr val="299BFF"/>
                </a:solidFill>
                <a:latin typeface="Times New Roman" panose="02020603050405020304" pitchFamily="18" charset="0"/>
                <a:cs typeface="Times New Roman" panose="02020603050405020304" pitchFamily="18" charset="0"/>
              </a:rPr>
              <a:t>to read IDs sent from LED </a:t>
            </a:r>
            <a:r>
              <a:rPr lang="en-US" sz="2000" dirty="0" smtClean="0">
                <a:solidFill>
                  <a:srgbClr val="299BFF"/>
                </a:solidFill>
                <a:latin typeface="Times New Roman" panose="02020603050405020304" pitchFamily="18" charset="0"/>
                <a:cs typeface="Times New Roman" panose="02020603050405020304" pitchFamily="18" charset="0"/>
              </a:rPr>
              <a:t>transmitters. These transmitters include displays</a:t>
            </a:r>
            <a:r>
              <a:rPr lang="en-US" sz="2000" dirty="0">
                <a:solidFill>
                  <a:srgbClr val="299BFF"/>
                </a:solidFill>
                <a:latin typeface="Times New Roman" panose="02020603050405020304" pitchFamily="18" charset="0"/>
                <a:cs typeface="Times New Roman" panose="02020603050405020304" pitchFamily="18" charset="0"/>
              </a:rPr>
              <a:t>, signboards, and </a:t>
            </a:r>
            <a:r>
              <a:rPr lang="en-US" sz="2000" dirty="0" smtClean="0">
                <a:solidFill>
                  <a:srgbClr val="299BFF"/>
                </a:solidFill>
                <a:latin typeface="Times New Roman" panose="02020603050405020304" pitchFamily="18" charset="0"/>
                <a:cs typeface="Times New Roman" panose="02020603050405020304" pitchFamily="18" charset="0"/>
              </a:rPr>
              <a:t>spotlights. Associated </a:t>
            </a:r>
            <a:r>
              <a:rPr lang="en-US" sz="2000" dirty="0">
                <a:solidFill>
                  <a:srgbClr val="299BFF"/>
                </a:solidFill>
                <a:latin typeface="Times New Roman" panose="02020603050405020304" pitchFamily="18" charset="0"/>
                <a:cs typeface="Times New Roman" panose="02020603050405020304" pitchFamily="18" charset="0"/>
              </a:rPr>
              <a:t>mobile </a:t>
            </a:r>
            <a:r>
              <a:rPr lang="en-US" sz="2000" dirty="0" smtClean="0">
                <a:solidFill>
                  <a:srgbClr val="299BFF"/>
                </a:solidFill>
                <a:latin typeface="Times New Roman" panose="02020603050405020304" pitchFamily="18" charset="0"/>
                <a:cs typeface="Times New Roman" panose="02020603050405020304" pitchFamily="18" charset="0"/>
              </a:rPr>
              <a:t>contents will be connected as well. </a:t>
            </a:r>
            <a:r>
              <a:rPr lang="en-US" sz="2000" dirty="0" err="1">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delivers </a:t>
            </a:r>
            <a:r>
              <a:rPr lang="en-US" sz="2000" dirty="0" smtClean="0">
                <a:solidFill>
                  <a:srgbClr val="299BFF"/>
                </a:solidFill>
                <a:latin typeface="Times New Roman" panose="02020603050405020304" pitchFamily="18" charset="0"/>
                <a:cs typeface="Times New Roman" panose="02020603050405020304" pitchFamily="18" charset="0"/>
              </a:rPr>
              <a:t>excellent </a:t>
            </a:r>
            <a:r>
              <a:rPr lang="en-US" sz="2000" dirty="0">
                <a:solidFill>
                  <a:srgbClr val="299BFF"/>
                </a:solidFill>
                <a:latin typeface="Times New Roman" panose="02020603050405020304" pitchFamily="18" charset="0"/>
                <a:cs typeface="Times New Roman" panose="02020603050405020304" pitchFamily="18" charset="0"/>
              </a:rPr>
              <a:t>end user experiences </a:t>
            </a:r>
            <a:r>
              <a:rPr lang="en-US" sz="2000" dirty="0" smtClean="0">
                <a:solidFill>
                  <a:srgbClr val="299BFF"/>
                </a:solidFill>
                <a:latin typeface="Times New Roman" panose="02020603050405020304" pitchFamily="18" charset="0"/>
                <a:cs typeface="Times New Roman" panose="02020603050405020304" pitchFamily="18" charset="0"/>
              </a:rPr>
              <a:t>intuitively </a:t>
            </a:r>
            <a:r>
              <a:rPr lang="en-US" sz="2000" dirty="0">
                <a:solidFill>
                  <a:srgbClr val="299BFF"/>
                </a:solidFill>
                <a:latin typeface="Times New Roman" panose="02020603050405020304" pitchFamily="18" charset="0"/>
                <a:cs typeface="Times New Roman" panose="02020603050405020304" pitchFamily="18" charset="0"/>
              </a:rPr>
              <a:t>and securely</a:t>
            </a:r>
            <a:r>
              <a:rPr lang="en-US" sz="2000" dirty="0" smtClean="0">
                <a:solidFill>
                  <a:srgbClr val="299BFF"/>
                </a:solidFill>
                <a:latin typeface="Times New Roman" panose="02020603050405020304" pitchFamily="18" charset="0"/>
                <a:cs typeface="Times New Roman" panose="02020603050405020304" pitchFamily="18" charset="0"/>
              </a:rPr>
              <a:t>.</a:t>
            </a: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Picalico</a:t>
            </a:r>
            <a:r>
              <a:rPr lang="en-US" sz="2000" dirty="0">
                <a:solidFill>
                  <a:srgbClr val="299BFF"/>
                </a:solidFill>
                <a:latin typeface="Times New Roman" panose="02020603050405020304" pitchFamily="18" charset="0"/>
                <a:cs typeface="Times New Roman" panose="02020603050405020304" pitchFamily="18" charset="0"/>
              </a:rPr>
              <a:t> is an indoor positioning system that uses Casio's unique </a:t>
            </a:r>
            <a:r>
              <a:rPr lang="en-US" sz="2000" dirty="0" smtClean="0">
                <a:solidFill>
                  <a:srgbClr val="299BFF"/>
                </a:solidFill>
                <a:latin typeface="Times New Roman" panose="02020603050405020304" pitchFamily="18" charset="0"/>
                <a:cs typeface="Times New Roman" panose="02020603050405020304" pitchFamily="18" charset="0"/>
              </a:rPr>
              <a:t>camera designed for </a:t>
            </a:r>
            <a:r>
              <a:rPr lang="en-US" sz="2000" dirty="0">
                <a:solidFill>
                  <a:srgbClr val="299BFF"/>
                </a:solidFill>
                <a:latin typeface="Times New Roman" panose="02020603050405020304" pitchFamily="18" charset="0"/>
                <a:cs typeface="Times New Roman" panose="02020603050405020304" pitchFamily="18" charset="0"/>
              </a:rPr>
              <a:t>visible light </a:t>
            </a:r>
            <a:r>
              <a:rPr lang="en-US" sz="2000" dirty="0" smtClean="0">
                <a:solidFill>
                  <a:srgbClr val="299BFF"/>
                </a:solidFill>
                <a:latin typeface="Times New Roman" panose="02020603050405020304" pitchFamily="18" charset="0"/>
                <a:cs typeface="Times New Roman" panose="02020603050405020304" pitchFamily="18" charset="0"/>
              </a:rPr>
              <a:t>communications. </a:t>
            </a:r>
            <a:r>
              <a:rPr lang="en-US" sz="2000" dirty="0">
                <a:solidFill>
                  <a:srgbClr val="299BFF"/>
                </a:solidFill>
                <a:latin typeface="Times New Roman" panose="02020603050405020304" pitchFamily="18" charset="0"/>
                <a:cs typeface="Times New Roman" panose="02020603050405020304" pitchFamily="18" charset="0"/>
              </a:rPr>
              <a:t>The LED </a:t>
            </a:r>
            <a:r>
              <a:rPr lang="en-US" sz="2000" dirty="0" smtClean="0">
                <a:solidFill>
                  <a:srgbClr val="299BFF"/>
                </a:solidFill>
                <a:latin typeface="Times New Roman" panose="02020603050405020304" pitchFamily="18" charset="0"/>
                <a:cs typeface="Times New Roman" panose="02020603050405020304" pitchFamily="18" charset="0"/>
              </a:rPr>
              <a:t>that represents the </a:t>
            </a:r>
            <a:r>
              <a:rPr lang="en-US" sz="2000" dirty="0">
                <a:solidFill>
                  <a:srgbClr val="299BFF"/>
                </a:solidFill>
                <a:latin typeface="Times New Roman" panose="02020603050405020304" pitchFamily="18" charset="0"/>
                <a:cs typeface="Times New Roman" panose="02020603050405020304" pitchFamily="18" charset="0"/>
              </a:rPr>
              <a:t>information in the </a:t>
            </a:r>
            <a:r>
              <a:rPr lang="en-US" sz="2000" dirty="0" smtClean="0">
                <a:solidFill>
                  <a:srgbClr val="299BFF"/>
                </a:solidFill>
                <a:latin typeface="Times New Roman" panose="02020603050405020304" pitchFamily="18" charset="0"/>
                <a:cs typeface="Times New Roman" panose="02020603050405020304" pitchFamily="18" charset="0"/>
              </a:rPr>
              <a:t>color-change </a:t>
            </a:r>
            <a:r>
              <a:rPr lang="en-US" sz="2000" dirty="0">
                <a:solidFill>
                  <a:srgbClr val="299BFF"/>
                </a:solidFill>
                <a:latin typeface="Times New Roman" panose="02020603050405020304" pitchFamily="18" charset="0"/>
                <a:cs typeface="Times New Roman" panose="02020603050405020304" pitchFamily="18" charset="0"/>
              </a:rPr>
              <a:t>pattern is used as the </a:t>
            </a:r>
            <a:r>
              <a:rPr lang="en-US" sz="2000" dirty="0" smtClean="0">
                <a:solidFill>
                  <a:srgbClr val="299BFF"/>
                </a:solidFill>
                <a:latin typeface="Times New Roman" panose="02020603050405020304" pitchFamily="18" charset="0"/>
                <a:cs typeface="Times New Roman" panose="02020603050405020304" pitchFamily="18" charset="0"/>
              </a:rPr>
              <a:t>transmitter. On the other hand, the </a:t>
            </a:r>
            <a:r>
              <a:rPr lang="en-US" sz="2000" dirty="0">
                <a:solidFill>
                  <a:srgbClr val="299BFF"/>
                </a:solidFill>
                <a:latin typeface="Times New Roman" panose="02020603050405020304" pitchFamily="18" charset="0"/>
                <a:cs typeface="Times New Roman" panose="02020603050405020304" pitchFamily="18" charset="0"/>
              </a:rPr>
              <a:t>camera is used as the receiver to </a:t>
            </a:r>
            <a:r>
              <a:rPr lang="en-US" sz="2000" dirty="0" smtClean="0">
                <a:solidFill>
                  <a:srgbClr val="299BFF"/>
                </a:solidFill>
                <a:latin typeface="Times New Roman" panose="02020603050405020304" pitchFamily="18" charset="0"/>
                <a:cs typeface="Times New Roman" panose="02020603050405020304" pitchFamily="18" charset="0"/>
              </a:rPr>
              <a:t>collect the </a:t>
            </a:r>
            <a:r>
              <a:rPr lang="en-US" sz="2000" dirty="0">
                <a:solidFill>
                  <a:srgbClr val="299BFF"/>
                </a:solidFill>
                <a:latin typeface="Times New Roman" panose="02020603050405020304" pitchFamily="18" charset="0"/>
                <a:cs typeface="Times New Roman" panose="02020603050405020304" pitchFamily="18" charset="0"/>
              </a:rPr>
              <a:t>ID </a:t>
            </a:r>
            <a:r>
              <a:rPr lang="en-US" sz="2000" dirty="0" smtClean="0">
                <a:solidFill>
                  <a:srgbClr val="299BFF"/>
                </a:solidFill>
                <a:latin typeface="Times New Roman" panose="02020603050405020304" pitchFamily="18" charset="0"/>
                <a:cs typeface="Times New Roman" panose="02020603050405020304" pitchFamily="18" charset="0"/>
              </a:rPr>
              <a:t>and </a:t>
            </a:r>
            <a:r>
              <a:rPr lang="en-US" sz="2000" dirty="0">
                <a:solidFill>
                  <a:srgbClr val="299BFF"/>
                </a:solidFill>
                <a:latin typeface="Times New Roman" panose="02020603050405020304" pitchFamily="18" charset="0"/>
                <a:cs typeface="Times New Roman" panose="02020603050405020304" pitchFamily="18" charset="0"/>
              </a:rPr>
              <a:t>position information.</a:t>
            </a:r>
          </a:p>
        </p:txBody>
      </p:sp>
    </p:spTree>
    <p:extLst>
      <p:ext uri="{BB962C8B-B14F-4D97-AF65-F5344CB8AC3E}">
        <p14:creationId xmlns:p14="http://schemas.microsoft.com/office/powerpoint/2010/main" val="313179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1.2.5.c - It is not likely that many devices can be upgraded to use an optical transmitter and receiver with only firmware upgrade. At a minimum, the device needs the hardware for an optical transmitter and receiver. If this is only true in many cases for simplex communication, that needs to be stated. Many of the devices cited in 1.2.1,b would be subject to extensive qualification of the new optical interface (e.g., automotive, biomedical, process control, etc.)  This has significant potential impact to the economic feasibility of the retrofit market.  Some of the devices cited in 1.2.1,b may not be upgradable, for example low cost drones likely do not have replaceable modules for the communication interface and may not be firmware upgradable.  Device physical design may also not support the differences in radio propagation from an antenna versus optical transmission from the optical transmitter (e.g., the device itself may provide minimal attenuation to a radio signal because of its materials but totally block optical transmission in certain directions, significantly changing the operational profile for the device.</a:t>
            </a:r>
          </a:p>
        </p:txBody>
      </p:sp>
    </p:spTree>
    <p:extLst>
      <p:ext uri="{BB962C8B-B14F-4D97-AF65-F5344CB8AC3E}">
        <p14:creationId xmlns:p14="http://schemas.microsoft.com/office/powerpoint/2010/main" val="4122757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As discussed in the response of CSD 1.2.1a, only a few modifications in the hardware and software are required to install OCC transmitter. Most of the existing devices have LED integrated into them. For example, car headlights and taillights, traffic lights, road lights, smartphone LED lights, etc. The newly added hardware will contain only a few Arduino boards, and switching circuits. Therefore, it will be easy to add these modifications in the transmitters. </a:t>
            </a:r>
          </a:p>
          <a:p>
            <a:pPr marL="0" indent="0" algn="just">
              <a:buNone/>
            </a:pPr>
            <a:r>
              <a:rPr lang="en-US" sz="2000" dirty="0">
                <a:latin typeface="Times New Roman" panose="02020603050405020304" pitchFamily="18" charset="0"/>
                <a:cs typeface="Times New Roman" panose="02020603050405020304" pitchFamily="18" charset="0"/>
              </a:rPr>
              <a:t>     On the other hand, smartphones have built in cameras, therefore, a few software installations are enough to implement OCC. For other devices, a processing unit is needed (e.g., computer, tablet, ARM processor,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to analyze and decode the OCC data. Most of the companies are now integrating cameras in the autonomous cars with processing unit. We just need to install OCC software there, which will be economic and efficient. </a:t>
            </a:r>
          </a:p>
          <a:p>
            <a:pPr marL="0" indent="0" algn="just">
              <a:buNone/>
            </a:pPr>
            <a:r>
              <a:rPr lang="en-US" sz="2000" dirty="0">
                <a:latin typeface="Times New Roman" panose="02020603050405020304" pitchFamily="18" charset="0"/>
                <a:cs typeface="Times New Roman" panose="02020603050405020304" pitchFamily="18" charset="0"/>
              </a:rPr>
              <a:t>      On the other hand, most of the drones also have their own processing unit and are firmware upgradable. OCC system can be installed there without any hardware modifications. The main limitation of OCC is that it is a strictly directional technology. However, it can show better performance than RF if the signal-blockage problem is mitigated. It is worth noting here that OCC should be implemented to the devices where only directional communication is required</a:t>
            </a:r>
            <a:r>
              <a:rPr lang="en-US" sz="2000" dirty="0" smtClean="0">
                <a:latin typeface="Times New Roman" panose="02020603050405020304" pitchFamily="18" charset="0"/>
                <a:cs typeface="Times New Roman" panose="02020603050405020304" pitchFamily="18" charset="0"/>
              </a:rPr>
              <a:t>.</a:t>
            </a:r>
          </a:p>
          <a:p>
            <a:pPr marL="0" indent="0" algn="just" defTabSz="344488">
              <a:buNone/>
            </a:pPr>
            <a:r>
              <a:rPr lang="en-US" sz="2000" dirty="0">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existing OCC technologies use the simplex-communication mode. If it is needed to implement the full </a:t>
            </a:r>
            <a:r>
              <a:rPr lang="en-US" sz="2000" dirty="0">
                <a:solidFill>
                  <a:srgbClr val="299BFF"/>
                </a:solidFill>
                <a:latin typeface="Times New Roman" panose="02020603050405020304" pitchFamily="18" charset="0"/>
                <a:cs typeface="Times New Roman" panose="02020603050405020304" pitchFamily="18" charset="0"/>
              </a:rPr>
              <a:t>d</a:t>
            </a:r>
            <a:r>
              <a:rPr lang="en-US" sz="2000" dirty="0" smtClean="0">
                <a:solidFill>
                  <a:srgbClr val="299BFF"/>
                </a:solidFill>
                <a:latin typeface="Times New Roman" panose="02020603050405020304" pitchFamily="18" charset="0"/>
                <a:cs typeface="Times New Roman" panose="02020603050405020304" pitchFamily="18" charset="0"/>
              </a:rPr>
              <a:t>uplex mode, it will be proposed for vehicular-communication systems.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018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4: </a:t>
            </a:r>
            <a:r>
              <a:rPr lang="en-US" sz="2000" dirty="0">
                <a:latin typeface="Times New Roman" panose="02020603050405020304" pitchFamily="18" charset="0"/>
                <a:cs typeface="Times New Roman" panose="02020603050405020304" pitchFamily="18" charset="0"/>
              </a:rPr>
              <a:t>1.2.5.b-The first sentence has little relevance to “known cost factors”, delete it.  This item should though address the known cost factors of qualifying new firmware for many of the cited application. For example, where extensive testing is required for a firmware upgrade.  Many cited application areas are secure, safety-related, e.g., process control in petrochemical and nuclear.</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cost factors are well known. The software that is to be installed for OCC is relatively small in size. Therefore, the prospective installations and testing will be </a:t>
            </a:r>
            <a:r>
              <a:rPr lang="en-US" sz="2000">
                <a:latin typeface="Times New Roman" panose="02020603050405020304" pitchFamily="18" charset="0"/>
                <a:cs typeface="Times New Roman" panose="02020603050405020304" pitchFamily="18" charset="0"/>
              </a:rPr>
              <a:t>cost-effective</a:t>
            </a:r>
            <a:r>
              <a:rPr lang="en-US" sz="200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635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Reviewer 3</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a:t>
            </a:r>
          </a:p>
          <a:p>
            <a:pPr marL="0" indent="0" algn="just">
              <a:buNone/>
              <a:tabLst>
                <a:tab pos="344488" algn="l"/>
              </a:tabLst>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Mr. Grow had one comment on 6.1.b.  Because this is RAC related and previous ad </a:t>
            </a:r>
            <a:r>
              <a:rPr lang="en-US" sz="2000" dirty="0" err="1">
                <a:latin typeface="Times New Roman" panose="02020603050405020304" pitchFamily="18" charset="0"/>
                <a:cs typeface="Times New Roman" panose="02020603050405020304" pitchFamily="18" charset="0"/>
              </a:rPr>
              <a:t>hocs</a:t>
            </a:r>
            <a:r>
              <a:rPr lang="en-US" sz="2000" dirty="0">
                <a:latin typeface="Times New Roman" panose="02020603050405020304" pitchFamily="18" charset="0"/>
                <a:cs typeface="Times New Roman" panose="02020603050405020304" pitchFamily="18" charset="0"/>
              </a:rPr>
              <a:t> have suggested such comments be directly submitted as the RAC Chair was already done in February.  This comment slide is simply a reminder of that comment from the RAC Chair. </a:t>
            </a:r>
          </a:p>
          <a:p>
            <a:pPr marL="0" indent="0" algn="just" defTabSz="344488">
              <a:buNone/>
            </a:pPr>
            <a:r>
              <a:rPr lang="en-US" sz="2000" dirty="0">
                <a:latin typeface="Times New Roman" panose="02020603050405020304" pitchFamily="18" charset="0"/>
                <a:cs typeface="Times New Roman" panose="02020603050405020304" pitchFamily="18" charset="0"/>
              </a:rPr>
              <a:t>	The RAC has the option to review any project and doesn’t need the box checked to give them permission in case they may want to review a draft.   The answer and explanation are not consistent with the PAR form instructions (quoted below) in that the explanation does not indicate a new registry or new use of an existing registry expected to be included in the project.  Either the explanation needs to be improved (see the P802.1ASdm draft PAR also submitted for March 802 consideration as an example), or the answer should be “No”.</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We didn’t create any new registry regarding the RAC, therefore, the answer is “No”. </a:t>
            </a:r>
          </a:p>
        </p:txBody>
      </p:sp>
    </p:spTree>
    <p:extLst>
      <p:ext uri="{BB962C8B-B14F-4D97-AF65-F5344CB8AC3E}">
        <p14:creationId xmlns:p14="http://schemas.microsoft.com/office/powerpoint/2010/main" val="42043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PAR document</a:t>
            </a:r>
          </a:p>
        </p:txBody>
      </p:sp>
      <p:sp>
        <p:nvSpPr>
          <p:cNvPr id="3" name="Content Placeholder 2"/>
          <p:cNvSpPr>
            <a:spLocks noGrp="1"/>
          </p:cNvSpPr>
          <p:nvPr>
            <p:ph idx="1"/>
          </p:nvPr>
        </p:nvSpPr>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2.1 Title: Change ‘defining’ in the title to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Definitions have a specific clause in the amendment. This amendment ‘specifies’ a standard not ‘defines’ it. Change ‘defines’ in first sentence to ‘specifies’.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 RF is used without definition until section 5.4. Spell out on first usage.</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MIMO and MIMO-OFDM are used without definition. Spell out on first usage or add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ADAS and V2X are used without definition. Spell out on first usage or add to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p:txBody>
      </p:sp>
    </p:spTree>
    <p:extLst>
      <p:ext uri="{BB962C8B-B14F-4D97-AF65-F5344CB8AC3E}">
        <p14:creationId xmlns:p14="http://schemas.microsoft.com/office/powerpoint/2010/main" val="380804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CSD document</a:t>
            </a:r>
          </a:p>
        </p:txBody>
      </p:sp>
      <p:sp>
        <p:nvSpPr>
          <p:cNvPr id="3" name="Content Placeholder 2"/>
          <p:cNvSpPr>
            <a:spLocks noGrp="1"/>
          </p:cNvSpPr>
          <p:nvPr>
            <p:ph idx="1"/>
          </p:nvPr>
        </p:nvSpPr>
        <p:spPr/>
        <p:txBody>
          <a:bodyPr>
            <a:normAutofit fontScale="62500" lnSpcReduction="20000"/>
          </a:bodyPr>
          <a:lstStyle/>
          <a:p>
            <a:pPr algn="just"/>
            <a:r>
              <a:rPr lang="en-US" b="1" dirty="0" smtClean="0">
                <a:latin typeface="Times New Roman" panose="02020603050405020304" pitchFamily="18" charset="0"/>
                <a:cs typeface="Times New Roman" panose="02020603050405020304" pitchFamily="18" charset="0"/>
              </a:rPr>
              <a:t>Question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not clear to 802.1 how this amendment is compatible with 802.1Q. How is it envisaged that cameras can be deployed in a network where backhaul of the video signal to a control center will be over 802.3? Please clarify how this amendment will interwork with an 802.3 and 802.1 TSN network.</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Response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implement OCC, we don’t need to add </a:t>
            </a:r>
            <a:r>
              <a:rPr lang="en-US" dirty="0" smtClean="0">
                <a:latin typeface="Times New Roman" panose="02020603050405020304" pitchFamily="18" charset="0"/>
                <a:cs typeface="Times New Roman" panose="02020603050405020304" pitchFamily="18" charset="0"/>
              </a:rPr>
              <a:t>any </a:t>
            </a:r>
            <a:r>
              <a:rPr lang="en-US" dirty="0" smtClean="0">
                <a:solidFill>
                  <a:srgbClr val="299BFF"/>
                </a:solidFill>
                <a:latin typeface="Times New Roman" panose="02020603050405020304" pitchFamily="18" charset="0"/>
                <a:cs typeface="Times New Roman" panose="02020603050405020304" pitchFamily="18" charset="0"/>
              </a:rPr>
              <a:t>new</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hardware or software in the camera. The existing cameras are used. However, we need to install new software in the processing unit.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in terms of CCTV, the camera and the processing unit </a:t>
            </a:r>
            <a:r>
              <a:rPr lang="en-US" dirty="0" smtClean="0">
                <a:latin typeface="Times New Roman" panose="02020603050405020304" pitchFamily="18" charset="0"/>
                <a:cs typeface="Times New Roman" panose="02020603050405020304" pitchFamily="18" charset="0"/>
              </a:rPr>
              <a:t>are </a:t>
            </a:r>
            <a:r>
              <a:rPr lang="en-US" dirty="0" smtClean="0">
                <a:solidFill>
                  <a:srgbClr val="299BFF"/>
                </a:solidFill>
                <a:latin typeface="Times New Roman" panose="02020603050405020304" pitchFamily="18" charset="0"/>
                <a:cs typeface="Times New Roman" panose="02020603050405020304" pitchFamily="18" charset="0"/>
              </a:rPr>
              <a:t>in</a:t>
            </a:r>
            <a:r>
              <a:rPr lang="en-US" dirty="0" smtClean="0">
                <a:solidFill>
                  <a:srgbClr val="00B050"/>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particular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two separate </a:t>
            </a:r>
            <a:r>
              <a:rPr lang="en-US" dirty="0" smtClean="0">
                <a:latin typeface="Times New Roman" panose="02020603050405020304" pitchFamily="18" charset="0"/>
                <a:cs typeface="Times New Roman" panose="02020603050405020304" pitchFamily="18" charset="0"/>
              </a:rPr>
              <a:t>parts </a:t>
            </a:r>
            <a:r>
              <a:rPr lang="en-US" dirty="0">
                <a:latin typeface="Times New Roman" panose="02020603050405020304" pitchFamily="18" charset="0"/>
                <a:cs typeface="Times New Roman" panose="02020603050405020304" pitchFamily="18" charset="0"/>
              </a:rPr>
              <a:t>that can be connected via 802.3. Additionally, the processing unit can use the 802.1Q or the 802.1 TSN to connect with the </a:t>
            </a:r>
            <a:r>
              <a:rPr lang="en-US" dirty="0" smtClean="0">
                <a:latin typeface="Times New Roman" panose="02020603050405020304" pitchFamily="18" charset="0"/>
                <a:cs typeface="Times New Roman" panose="02020603050405020304" pitchFamily="18" charset="0"/>
              </a:rPr>
              <a:t>server.</a:t>
            </a:r>
          </a:p>
          <a:p>
            <a:pPr algn="just">
              <a:buFontTx/>
              <a:buChar char="-"/>
            </a:pPr>
            <a:r>
              <a:rPr lang="en-US" dirty="0" smtClean="0">
                <a:solidFill>
                  <a:srgbClr val="299BFF"/>
                </a:solidFill>
                <a:latin typeface="Times New Roman" panose="02020603050405020304" pitchFamily="18" charset="0"/>
                <a:cs typeface="Times New Roman" panose="02020603050405020304" pitchFamily="18" charset="0"/>
              </a:rPr>
              <a:t>Furthermore, the OCC technology can be implemented with full-duplex or Simplex</a:t>
            </a:r>
            <a:r>
              <a:rPr lang="en-US" dirty="0">
                <a:solidFill>
                  <a:srgbClr val="299BFF"/>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communication mode. In </a:t>
            </a:r>
            <a:r>
              <a:rPr lang="en-US" dirty="0">
                <a:solidFill>
                  <a:srgbClr val="299BFF"/>
                </a:solidFill>
                <a:latin typeface="Times New Roman" panose="02020603050405020304" pitchFamily="18" charset="0"/>
                <a:cs typeface="Times New Roman" panose="02020603050405020304" pitchFamily="18" charset="0"/>
              </a:rPr>
              <a:t>recapitulation, the amendment is compatible with 802.1, 802.1Q, and 802.3.</a:t>
            </a:r>
          </a:p>
          <a:p>
            <a:pPr algn="just">
              <a:buFontTx/>
              <a:buChar char="-"/>
            </a:pPr>
            <a:endParaRPr lang="en-US"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03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802.3</a:t>
            </a:r>
          </a:p>
        </p:txBody>
      </p:sp>
    </p:spTree>
    <p:extLst>
      <p:ext uri="{BB962C8B-B14F-4D97-AF65-F5344CB8AC3E}">
        <p14:creationId xmlns:p14="http://schemas.microsoft.com/office/powerpoint/2010/main" val="124679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marL="0" indent="0" algn="just">
              <a:buNone/>
            </a:pPr>
            <a:r>
              <a:rPr lang="en-US" sz="2900" dirty="0">
                <a:latin typeface="Times New Roman" panose="02020603050405020304" pitchFamily="18" charset="0"/>
                <a:cs typeface="Times New Roman" panose="02020603050405020304" pitchFamily="18" charset="0"/>
              </a:rPr>
              <a:t>Question 1:</a:t>
            </a:r>
          </a:p>
          <a:p>
            <a:pPr marL="0" indent="0" algn="just">
              <a:buNone/>
            </a:pPr>
            <a:r>
              <a:rPr lang="en-US" sz="2900" dirty="0">
                <a:latin typeface="Times New Roman" panose="02020603050405020304" pitchFamily="18" charset="0"/>
                <a:cs typeface="Times New Roman" panose="02020603050405020304" pitchFamily="18" charset="0"/>
              </a:rPr>
              <a:t>General – There is a recurring assertion that this project will be applicable to “billions of existing devices” (PAR 5.5 Need,  CSD 1.2.1,a, 1.2.5,b).  Yet there is no hint as to how that is done. Substantiation that there are billions of existing presumably camera equipped, presumably firmware upgradable devices that can presumably be economically upgraded to implement the capabilities promised with this project is needed.</a:t>
            </a:r>
          </a:p>
          <a:p>
            <a:pPr marL="0" indent="0" algn="just">
              <a:buNone/>
            </a:pPr>
            <a:r>
              <a:rPr lang="en-US" sz="2900" dirty="0">
                <a:latin typeface="Times New Roman" panose="02020603050405020304" pitchFamily="18" charset="0"/>
                <a:cs typeface="Times New Roman" panose="02020603050405020304" pitchFamily="18" charset="0"/>
              </a:rPr>
              <a:t>While there are lists of possible devices and applications, there are not large numbers of some devices (e.g., autonomous vehicles), nor is it clear that all devices will be able to take advantage of the capabilities because of qualification challenges (ADAS, petrochemical, nuclear, medical).</a:t>
            </a:r>
          </a:p>
          <a:p>
            <a:pPr marL="0" indent="0" algn="just">
              <a:buNone/>
            </a:pPr>
            <a:r>
              <a:rPr lang="en-US" sz="2900" dirty="0">
                <a:latin typeface="Times New Roman" panose="02020603050405020304" pitchFamily="18" charset="0"/>
                <a:cs typeface="Times New Roman" panose="02020603050405020304" pitchFamily="18" charset="0"/>
              </a:rPr>
              <a:t>Please enhance justification for the project in these areas, and more clearly separate existing and future devices.  A start would be to add to PAR, 5.5 after “billions of existing devices” “(e.g., camera equipped programmable or firmware upgradable devices)”.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marL="0" indent="0">
              <a:buNone/>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billions of existing devices where the OCC system can be implemented include Smartphone, CCTV, and other autonomous cars. Most of the smartphone cameras support new programmable applications and their firmware is upgradable. It can be needed to collaborate with the manufacture companies to integrate the OCC protocol to the smartphones. Otherwise, we can develop OCC applications and users just need to install these applications to use OCC. </a:t>
            </a:r>
          </a:p>
          <a:p>
            <a:pPr marL="0" indent="0" algn="just">
              <a:buNone/>
            </a:pPr>
            <a:r>
              <a:rPr lang="en-US" sz="2000" dirty="0" smtClean="0">
                <a:latin typeface="Times New Roman" panose="02020603050405020304" pitchFamily="18" charset="0"/>
                <a:cs typeface="Times New Roman" panose="02020603050405020304" pitchFamily="18" charset="0"/>
              </a:rPr>
              <a:t>- OCC </a:t>
            </a:r>
            <a:r>
              <a:rPr lang="en-US" sz="2000" dirty="0">
                <a:latin typeface="Times New Roman" panose="02020603050405020304" pitchFamily="18" charset="0"/>
                <a:cs typeface="Times New Roman" panose="02020603050405020304" pitchFamily="18" charset="0"/>
              </a:rPr>
              <a:t>is incredibly potential in the intelligent transport services. Different types of communications using camera are possible in vehicular environments, e.g., vehicle-to-vehicle, vehicle-to-infrastructure, and vehicle-to-pedestrian and vice versa. Different applications, for example vehicle localization, can be </a:t>
            </a:r>
            <a:r>
              <a:rPr lang="en-US" sz="2000" dirty="0" smtClean="0">
                <a:latin typeface="Times New Roman" panose="02020603050405020304" pitchFamily="18" charset="0"/>
                <a:cs typeface="Times New Roman" panose="02020603050405020304" pitchFamily="18" charset="0"/>
              </a:rPr>
              <a:t>implemented </a:t>
            </a:r>
            <a:r>
              <a:rPr lang="en-US" sz="2000" dirty="0">
                <a:latin typeface="Times New Roman" panose="02020603050405020304" pitchFamily="18" charset="0"/>
                <a:cs typeface="Times New Roman" panose="02020603050405020304" pitchFamily="18" charset="0"/>
              </a:rPr>
              <a:t>using OCC </a:t>
            </a:r>
            <a:r>
              <a:rPr lang="en-US" sz="2000" dirty="0" smtClean="0">
                <a:latin typeface="Times New Roman" panose="02020603050405020304" pitchFamily="18" charset="0"/>
                <a:cs typeface="Times New Roman" panose="02020603050405020304" pitchFamily="18" charset="0"/>
              </a:rPr>
              <a:t>which </a:t>
            </a:r>
            <a:r>
              <a:rPr lang="en-US" sz="2000" dirty="0">
                <a:latin typeface="Times New Roman" panose="02020603050405020304" pitchFamily="18" charset="0"/>
                <a:cs typeface="Times New Roman" panose="02020603050405020304" pitchFamily="18" charset="0"/>
              </a:rPr>
              <a:t>will be a great addition to the ADAS. Here, the OCC protocol is needed to be installed in the transmitter and receiver. It is also possible to design the autonomous cars and other infrastructures with the integration of OCC protocol by proper collaboration with them</a:t>
            </a:r>
            <a:r>
              <a:rPr lang="en-US" sz="2000" dirty="0" smtClean="0">
                <a:latin typeface="Times New Roman" panose="02020603050405020304" pitchFamily="18" charset="0"/>
                <a:cs typeface="Times New Roman" panose="02020603050405020304" pitchFamily="18" charset="0"/>
              </a:rPr>
              <a:t>.</a:t>
            </a:r>
          </a:p>
          <a:p>
            <a:pPr marL="0" indent="0" algn="just">
              <a:buNone/>
            </a:pP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hardware </a:t>
            </a:r>
            <a:r>
              <a:rPr lang="en-US" sz="2000" dirty="0">
                <a:solidFill>
                  <a:srgbClr val="299BFF"/>
                </a:solidFill>
                <a:latin typeface="Times New Roman" panose="02020603050405020304" pitchFamily="18" charset="0"/>
                <a:cs typeface="Times New Roman" panose="02020603050405020304" pitchFamily="18" charset="0"/>
              </a:rPr>
              <a:t>and </a:t>
            </a:r>
            <a:r>
              <a:rPr lang="en-US" sz="2000" dirty="0" smtClean="0">
                <a:solidFill>
                  <a:srgbClr val="299BFF"/>
                </a:solidFill>
                <a:latin typeface="Times New Roman" panose="02020603050405020304" pitchFamily="18" charset="0"/>
                <a:cs typeface="Times New Roman" panose="02020603050405020304" pitchFamily="18" charset="0"/>
              </a:rPr>
              <a:t>software of the future </a:t>
            </a:r>
            <a:r>
              <a:rPr lang="en-US" sz="2000" dirty="0">
                <a:solidFill>
                  <a:srgbClr val="299BFF"/>
                </a:solidFill>
                <a:latin typeface="Times New Roman" panose="02020603050405020304" pitchFamily="18" charset="0"/>
                <a:cs typeface="Times New Roman" panose="02020603050405020304" pitchFamily="18" charset="0"/>
              </a:rPr>
              <a:t>cameras will be upgraded </a:t>
            </a:r>
            <a:r>
              <a:rPr lang="en-US" sz="2000" dirty="0" smtClean="0">
                <a:solidFill>
                  <a:srgbClr val="299BFF"/>
                </a:solidFill>
                <a:latin typeface="Times New Roman" panose="02020603050405020304" pitchFamily="18" charset="0"/>
                <a:cs typeface="Times New Roman" panose="02020603050405020304" pitchFamily="18" charset="0"/>
              </a:rPr>
              <a:t>to increase </a:t>
            </a:r>
            <a:r>
              <a:rPr lang="en-US" sz="2000" dirty="0">
                <a:solidFill>
                  <a:srgbClr val="299BFF"/>
                </a:solidFill>
                <a:latin typeface="Times New Roman" panose="02020603050405020304" pitchFamily="18" charset="0"/>
                <a:cs typeface="Times New Roman" panose="02020603050405020304" pitchFamily="18" charset="0"/>
              </a:rPr>
              <a:t>the </a:t>
            </a:r>
            <a:r>
              <a:rPr lang="en-US" sz="2000" dirty="0" smtClean="0">
                <a:solidFill>
                  <a:srgbClr val="299BFF"/>
                </a:solidFill>
                <a:latin typeface="Times New Roman" panose="02020603050405020304" pitchFamily="18" charset="0"/>
                <a:cs typeface="Times New Roman" panose="02020603050405020304" pitchFamily="18" charset="0"/>
              </a:rPr>
              <a:t>quality </a:t>
            </a:r>
            <a:r>
              <a:rPr lang="en-US" sz="2000" dirty="0">
                <a:solidFill>
                  <a:srgbClr val="299BFF"/>
                </a:solidFill>
                <a:latin typeface="Times New Roman" panose="02020603050405020304" pitchFamily="18" charset="0"/>
                <a:cs typeface="Times New Roman" panose="02020603050405020304" pitchFamily="18" charset="0"/>
              </a:rPr>
              <a:t>of </a:t>
            </a:r>
            <a:r>
              <a:rPr lang="en-US" sz="2000" dirty="0" smtClean="0">
                <a:solidFill>
                  <a:srgbClr val="299BFF"/>
                </a:solidFill>
                <a:latin typeface="Times New Roman" panose="02020603050405020304" pitchFamily="18" charset="0"/>
                <a:cs typeface="Times New Roman" panose="02020603050405020304" pitchFamily="18" charset="0"/>
              </a:rPr>
              <a:t>images. Also, the image sensor, GPU, and CPU will be upgraded and new AI algorithms will be utilized. Consequently, it will be more </a:t>
            </a:r>
            <a:r>
              <a:rPr lang="en-US" sz="2000" dirty="0">
                <a:solidFill>
                  <a:srgbClr val="299BFF"/>
                </a:solidFill>
                <a:latin typeface="Times New Roman" panose="02020603050405020304" pitchFamily="18" charset="0"/>
                <a:cs typeface="Times New Roman" panose="02020603050405020304" pitchFamily="18" charset="0"/>
              </a:rPr>
              <a:t>convenient to </a:t>
            </a:r>
            <a:r>
              <a:rPr lang="en-US" sz="2000" dirty="0" smtClean="0">
                <a:solidFill>
                  <a:srgbClr val="299BFF"/>
                </a:solidFill>
                <a:latin typeface="Times New Roman" panose="02020603050405020304" pitchFamily="18" charset="0"/>
                <a:cs typeface="Times New Roman" panose="02020603050405020304" pitchFamily="18" charset="0"/>
              </a:rPr>
              <a:t>implement the </a:t>
            </a:r>
            <a:r>
              <a:rPr lang="en-US" sz="2000" dirty="0">
                <a:solidFill>
                  <a:srgbClr val="299BFF"/>
                </a:solidFill>
                <a:latin typeface="Times New Roman" panose="02020603050405020304" pitchFamily="18" charset="0"/>
                <a:cs typeface="Times New Roman" panose="02020603050405020304" pitchFamily="18" charset="0"/>
              </a:rPr>
              <a:t>OCC </a:t>
            </a:r>
            <a:r>
              <a:rPr lang="en-US" sz="2000" dirty="0" smtClean="0">
                <a:solidFill>
                  <a:srgbClr val="299BFF"/>
                </a:solidFill>
                <a:latin typeface="Times New Roman" panose="02020603050405020304" pitchFamily="18" charset="0"/>
                <a:cs typeface="Times New Roman" panose="02020603050405020304" pitchFamily="18" charset="0"/>
              </a:rPr>
              <a:t>system in </a:t>
            </a:r>
            <a:r>
              <a:rPr lang="en-US" sz="2000" dirty="0">
                <a:solidFill>
                  <a:srgbClr val="299BFF"/>
                </a:solidFill>
                <a:latin typeface="Times New Roman" panose="02020603050405020304" pitchFamily="18" charset="0"/>
                <a:cs typeface="Times New Roman" panose="02020603050405020304" pitchFamily="18" charset="0"/>
              </a:rPr>
              <a:t>the future </a:t>
            </a:r>
            <a:r>
              <a:rPr lang="en-US" sz="2000" dirty="0" smtClean="0">
                <a:solidFill>
                  <a:srgbClr val="299BFF"/>
                </a:solidFill>
                <a:latin typeface="Times New Roman" panose="02020603050405020304" pitchFamily="18" charset="0"/>
                <a:cs typeface="Times New Roman" panose="02020603050405020304" pitchFamily="18" charset="0"/>
              </a:rPr>
              <a:t>cameras. Therefore, OCC is not </a:t>
            </a:r>
            <a:r>
              <a:rPr lang="en-US" sz="2000" dirty="0">
                <a:solidFill>
                  <a:srgbClr val="299BFF"/>
                </a:solidFill>
                <a:latin typeface="Times New Roman" panose="02020603050405020304" pitchFamily="18" charset="0"/>
                <a:cs typeface="Times New Roman" panose="02020603050405020304" pitchFamily="18" charset="0"/>
              </a:rPr>
              <a:t>compatible </a:t>
            </a:r>
            <a:r>
              <a:rPr lang="en-US" sz="2000" dirty="0" smtClean="0">
                <a:solidFill>
                  <a:srgbClr val="299BFF"/>
                </a:solidFill>
                <a:latin typeface="Times New Roman" panose="02020603050405020304" pitchFamily="18" charset="0"/>
                <a:cs typeface="Times New Roman" panose="02020603050405020304" pitchFamily="18" charset="0"/>
              </a:rPr>
              <a:t>only with the existing cameras, but also with the future cameras.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64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1: </a:t>
            </a:r>
            <a:r>
              <a:rPr lang="en-US" sz="2000" dirty="0">
                <a:latin typeface="Times New Roman" panose="02020603050405020304" pitchFamily="18" charset="0"/>
                <a:cs typeface="Times New Roman" panose="02020603050405020304" pitchFamily="18" charset="0"/>
              </a:rPr>
              <a:t>General –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conventions require expansion of acronyms.  There are multiple unexpanded acronyms, some acronyms not expanded on first use (but expanded later). Acronyms should be properly expanded to avoid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rejection.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Question 2: </a:t>
            </a:r>
            <a:r>
              <a:rPr lang="en-US" sz="2000" dirty="0">
                <a:latin typeface="Times New Roman" panose="02020603050405020304" pitchFamily="18" charset="0"/>
                <a:cs typeface="Times New Roman" panose="02020603050405020304" pitchFamily="18" charset="0"/>
              </a:rPr>
              <a:t>1.2.1.a-The response has unexpanded acronyms:  MIMO, OCC (only expanded in title but convention typically is to also expand on first text usage), please expand.</a:t>
            </a: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5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1.2.1.a —While the promise of OCC is easier to see for future systems, perhaps using existing optical components, it is unsubstantiated for many existing devices. Recommend specific examples be added where OCC has been added and used.</a:t>
            </a:r>
          </a:p>
          <a:p>
            <a:pPr algn="just" defTabSz="344488">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Currently, almost all types of smartphones have built-in cameras. OCC programmable applications can be installed in the smartphones to use it as a receiver. Also, the LED flash light can transmit visible light or near infrared (NIR). OCC data can be integrated in them for the prospective uplink communication.</a:t>
            </a:r>
          </a:p>
          <a:p>
            <a:pPr marL="0" indent="0" algn="just" defTabSz="396875">
              <a:buNone/>
            </a:pPr>
            <a:r>
              <a:rPr lang="en-US" sz="2000" dirty="0">
                <a:latin typeface="Times New Roman" panose="02020603050405020304" pitchFamily="18" charset="0"/>
                <a:cs typeface="Times New Roman" panose="02020603050405020304" pitchFamily="18" charset="0"/>
              </a:rPr>
              <a:t>	CCTV cameras can be used as receivers. Here, the OCC data processing can be done in the processing unit (e.g., computer, tablet,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only without adding new hardware and software in the CCTV. Only the OCC-based software is needed to be installed in the processing unit. </a:t>
            </a:r>
          </a:p>
          <a:p>
            <a:pPr marL="0" indent="0" algn="just" defTabSz="396875">
              <a:buNone/>
            </a:pPr>
            <a:r>
              <a:rPr lang="en-US" sz="2000" dirty="0">
                <a:latin typeface="Times New Roman" panose="02020603050405020304" pitchFamily="18" charset="0"/>
                <a:cs typeface="Times New Roman" panose="02020603050405020304" pitchFamily="18" charset="0"/>
              </a:rPr>
              <a:t>	The LED headlights or taillights can be used as transmitters. Also, the camera installed in the car can be used as receivers. Here, only few hardware modifications are needed to install OCC. </a:t>
            </a:r>
            <a:r>
              <a:rPr lang="en-US" sz="2000" dirty="0" smtClean="0">
                <a:solidFill>
                  <a:srgbClr val="299BFF"/>
                </a:solidFill>
                <a:latin typeface="Times New Roman" panose="02020603050405020304" pitchFamily="18" charset="0"/>
                <a:cs typeface="Times New Roman" panose="02020603050405020304" pitchFamily="18" charset="0"/>
              </a:rPr>
              <a:t>ISO TC 204 </a:t>
            </a:r>
            <a:r>
              <a:rPr lang="en-US" sz="2000" dirty="0" smtClean="0">
                <a:solidFill>
                  <a:srgbClr val="299BFF"/>
                </a:solidFill>
                <a:latin typeface="Times New Roman" panose="02020603050405020304" pitchFamily="18" charset="0"/>
                <a:cs typeface="Times New Roman" panose="02020603050405020304" pitchFamily="18" charset="0"/>
              </a:rPr>
              <a:t>Plenary </a:t>
            </a:r>
            <a:r>
              <a:rPr lang="en-US" sz="2000" dirty="0" smtClean="0">
                <a:solidFill>
                  <a:srgbClr val="299BFF"/>
                </a:solidFill>
                <a:latin typeface="Times New Roman" panose="02020603050405020304" pitchFamily="18" charset="0"/>
                <a:cs typeface="Times New Roman" panose="02020603050405020304" pitchFamily="18" charset="0"/>
              </a:rPr>
              <a:t>Meeting approved OCC as one of International Standards in V2X applications in April, 2020.</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defTabSz="396875">
              <a:buNone/>
            </a:pPr>
            <a:r>
              <a:rPr lang="en-US" sz="2000" dirty="0">
                <a:latin typeface="Times New Roman" panose="02020603050405020304" pitchFamily="18" charset="0"/>
                <a:cs typeface="Times New Roman" panose="02020603050405020304" pitchFamily="18" charset="0"/>
              </a:rPr>
              <a:t>	Similarly, OCC can be applied in tablet, mobile robot and other devices by adding few updates in the hardware and software regarding the transmitter, and few software in the device where the received signal will be processed.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071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17295</TotalTime>
  <Words>1539</Words>
  <Application>Microsoft Office PowerPoint</Application>
  <PresentationFormat>화면 슬라이드 쇼(4:3)</PresentationFormat>
  <Paragraphs>89</Paragraphs>
  <Slides>14</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맑은 고딕</vt:lpstr>
      <vt:lpstr>Arial</vt:lpstr>
      <vt:lpstr>Calibri</vt:lpstr>
      <vt:lpstr>Times New Roman</vt:lpstr>
      <vt:lpstr>Wingdings</vt:lpstr>
      <vt:lpstr>Office Theme</vt:lpstr>
      <vt:lpstr>PowerPoint 프레젠테이션</vt:lpstr>
      <vt:lpstr>PowerPoint 프레젠테이션</vt:lpstr>
      <vt:lpstr>PAR document</vt:lpstr>
      <vt:lpstr>CSD document</vt:lpstr>
      <vt:lpstr>PowerPoint 프레젠테이션</vt:lpstr>
      <vt:lpstr>Reviewer 1</vt:lpstr>
      <vt:lpstr>Reviewer 1</vt:lpstr>
      <vt:lpstr>Reviewer 2</vt:lpstr>
      <vt:lpstr>Reviewer 2</vt:lpstr>
      <vt:lpstr>Reviewer 2</vt:lpstr>
      <vt:lpstr>Reviewer 2</vt:lpstr>
      <vt:lpstr>Reviewer 2</vt:lpstr>
      <vt:lpstr>Reviewer 2</vt:lpstr>
      <vt:lpstr>Reviewer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665</cp:revision>
  <cp:lastPrinted>2020-05-19T14:41:38Z</cp:lastPrinted>
  <dcterms:created xsi:type="dcterms:W3CDTF">2010-05-15T17:50:32Z</dcterms:created>
  <dcterms:modified xsi:type="dcterms:W3CDTF">2020-05-19T15:07:46Z</dcterms:modified>
</cp:coreProperties>
</file>