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46" r:id="rId2"/>
    <p:sldId id="280" r:id="rId3"/>
    <p:sldId id="378" r:id="rId4"/>
    <p:sldId id="380" r:id="rId5"/>
    <p:sldId id="377" r:id="rId6"/>
    <p:sldId id="379" r:id="rId7"/>
    <p:sldId id="381" r:id="rId8"/>
    <p:sldId id="382" r:id="rId9"/>
    <p:sldId id="383" r:id="rId10"/>
    <p:sldId id="384" r:id="rId11"/>
    <p:sldId id="385" r:id="rId12"/>
    <p:sldId id="386" r:id="rId13"/>
    <p:sldId id="387" r:id="rId14"/>
    <p:sldId id="388"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85" d="100"/>
          <a:sy n="85" d="100"/>
        </p:scale>
        <p:origin x="1267" y="67"/>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531455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15-19-0136-00-0vat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15-19-0136-00-0vat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5/18/2020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5/18/2020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5/18/2020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5/18/2020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5/18/2020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5/18/2020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5/18/2020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ko-KR" sz="1600" dirty="0">
                <a:solidFill>
                  <a:prstClr val="black"/>
                </a:solidFill>
                <a:latin typeface="Times New Roman" panose="02020603050405020304" pitchFamily="18" charset="0"/>
              </a:rPr>
              <a:t>Comment Resolutions on IEEE 802.15.7a </a:t>
            </a:r>
            <a:r>
              <a:rPr lang="en-US" altLang="ko-KR" dirty="0"/>
              <a:t>PAR and CSD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May 18, 2020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 </a:t>
            </a:r>
            <a:r>
              <a:rPr lang="fr-FR" altLang="en-US" sz="1600" b="1" dirty="0">
                <a:solidFill>
                  <a:prstClr val="black"/>
                </a:solidFill>
                <a:latin typeface="Times New Roman" panose="02020603050405020304" pitchFamily="18" charset="0"/>
              </a:rPr>
              <a:t>Comment Resolutions on IEEE 802.15.7a PAR and CSD</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a:t>
            </a:r>
          </a:p>
          <a:p>
            <a:pPr algn="just" eaLnBrk="0" fontAlgn="base" hangingPunct="0">
              <a:spcBef>
                <a:spcPts val="600"/>
              </a:spcBef>
              <a:spcAft>
                <a:spcPts val="600"/>
              </a:spcAft>
            </a:pPr>
            <a:r>
              <a:rPr lang="en-US" altLang="en-US" sz="1600" b="1" dirty="0">
                <a:latin typeface="Times New Roman" panose="02020603050405020304" pitchFamily="18" charset="0"/>
              </a:rPr>
              <a:t>Purpose: </a:t>
            </a:r>
            <a:r>
              <a:rPr lang="fr-FR" altLang="en-US" sz="1600" b="1" dirty="0">
                <a:latin typeface="Times New Roman" panose="02020603050405020304" pitchFamily="18" charset="0"/>
              </a:rPr>
              <a:t>Comment Resolutions on IEEE 802.15.7a PAR and CSD</a:t>
            </a: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1.2.1,b — While the response lists numerous physically possible potential users, it appears absent of any justification of multiple vendors (e.g., how many participants from how many affiliations have participated).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defTabSz="396875">
              <a:buNone/>
            </a:pPr>
            <a:r>
              <a:rPr lang="en-US" sz="2000" dirty="0">
                <a:latin typeface="Times New Roman" panose="02020603050405020304" pitchFamily="18" charset="0"/>
                <a:cs typeface="Times New Roman" panose="02020603050405020304" pitchFamily="18" charset="0"/>
              </a:rPr>
              <a:t>	We are expecting more than 20 participations from more than 10 affiliations, which can collaborate to complete this standard. </a:t>
            </a:r>
          </a:p>
        </p:txBody>
      </p:sp>
    </p:spTree>
    <p:extLst>
      <p:ext uri="{BB962C8B-B14F-4D97-AF65-F5344CB8AC3E}">
        <p14:creationId xmlns:p14="http://schemas.microsoft.com/office/powerpoint/2010/main" val="3131797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1.2.5.c - It is not likely that many devices can be upgraded to use an optical transmitter and receiver with only firmware upgrade. At a minimum, the device needs the hardware for an optical transmitter and receiver. If this is only true in many cases for simplex communication, that needs to be stated. Many of the devices cited in 1.2.1,b would be subject to extensive qualification of the new optical interface (e.g., automotive, biomedical, process control, etc.)  This has significant potential impact to the economic feasibility of the retrofit market.  Some of the devices cited in 1.2.1,b may not be upgradable, for example low cost drones likely do not have replaceable modules for the communication interface and may not be firmware upgradable.  Device physical design may also not support the differences in radio propagation from an antenna versus optical transmission from the optical transmitter (e.g., the device itself may provide minimal attenuation to a radio signal because of its materials but totally block optical transmission in certain directions, significantly changing the operational profile for the device.</a:t>
            </a:r>
          </a:p>
        </p:txBody>
      </p:sp>
    </p:spTree>
    <p:extLst>
      <p:ext uri="{BB962C8B-B14F-4D97-AF65-F5344CB8AC3E}">
        <p14:creationId xmlns:p14="http://schemas.microsoft.com/office/powerpoint/2010/main" val="4122757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As discussed in the response of CSD 1.2.1a, only a few modifications in the hardware and software are required to install OCC transmitter. Most of the existing devices have LED integrated into them. For example, car headlights and taillights, traffic lights, road lights, smartphone LED lights, etc. The newly added hardware will contain only a few Arduino boards, and switching circuits. Therefore, it will be easy to add these modifications in the transmitters. </a:t>
            </a:r>
          </a:p>
          <a:p>
            <a:pPr marL="0" indent="0" algn="just">
              <a:buNone/>
            </a:pPr>
            <a:r>
              <a:rPr lang="en-US" sz="2000" dirty="0">
                <a:latin typeface="Times New Roman" panose="02020603050405020304" pitchFamily="18" charset="0"/>
                <a:cs typeface="Times New Roman" panose="02020603050405020304" pitchFamily="18" charset="0"/>
              </a:rPr>
              <a:t>     On the other hand, smartphones have built in cameras, therefore, a few software installations are enough to implement OCC. For other devices, a processing unit is needed (e.g., computer, tablet, ARM processor,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to analyze and decode the OCC data. Most of the companies are now integrating cameras in the autonomous cars with processing unit. We just need to install OCC software there, which will be economic and efficient. </a:t>
            </a:r>
          </a:p>
          <a:p>
            <a:pPr marL="0" indent="0" algn="just">
              <a:buNone/>
            </a:pPr>
            <a:r>
              <a:rPr lang="en-US" sz="2000" dirty="0">
                <a:latin typeface="Times New Roman" panose="02020603050405020304" pitchFamily="18" charset="0"/>
                <a:cs typeface="Times New Roman" panose="02020603050405020304" pitchFamily="18" charset="0"/>
              </a:rPr>
              <a:t>      On the other hand, most of the drones also have their own processing unit and are firmware upgradable. OCC system can be installed there without any hardware modifications. The main limitation of OCC is that it is a strictly directional technology. However, it can show better performance than RF if the signal-blockage problem is mitigated. It is worth noting here that OCC should be implemented to the devices where only directional communication is required.</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4018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4: </a:t>
            </a:r>
            <a:r>
              <a:rPr lang="en-US" sz="2000" dirty="0">
                <a:latin typeface="Times New Roman" panose="02020603050405020304" pitchFamily="18" charset="0"/>
                <a:cs typeface="Times New Roman" panose="02020603050405020304" pitchFamily="18" charset="0"/>
              </a:rPr>
              <a:t>1.2.5.b-The first sentence has little relevance to “known cost factors”, delete it.  This item should though address the known cost factors of qualifying new firmware for many of the cited application. For example, where extensive testing is required for a firmware upgrade.  Many cited application areas are secure, safety-related, e.g., process control in petrochemical and nuclear.</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cost factors are well known. The software that is to be installed for OCC is relatively small in size. Therefore, the prospective installations and testing will be cost-effective.</a:t>
            </a:r>
          </a:p>
        </p:txBody>
      </p:sp>
    </p:spTree>
    <p:extLst>
      <p:ext uri="{BB962C8B-B14F-4D97-AF65-F5344CB8AC3E}">
        <p14:creationId xmlns:p14="http://schemas.microsoft.com/office/powerpoint/2010/main" val="3239635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Reviewer 3</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a:t>
            </a:r>
          </a:p>
          <a:p>
            <a:pPr marL="0" indent="0" algn="just">
              <a:buNone/>
              <a:tabLst>
                <a:tab pos="344488" algn="l"/>
              </a:tabLst>
            </a:pP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Mr. Grow had one comment on 6.1.b.  Because this is RAC related and previous ad </a:t>
            </a:r>
            <a:r>
              <a:rPr lang="en-US" sz="2000" dirty="0" err="1">
                <a:latin typeface="Times New Roman" panose="02020603050405020304" pitchFamily="18" charset="0"/>
                <a:cs typeface="Times New Roman" panose="02020603050405020304" pitchFamily="18" charset="0"/>
              </a:rPr>
              <a:t>hocs</a:t>
            </a:r>
            <a:r>
              <a:rPr lang="en-US" sz="2000" dirty="0">
                <a:latin typeface="Times New Roman" panose="02020603050405020304" pitchFamily="18" charset="0"/>
                <a:cs typeface="Times New Roman" panose="02020603050405020304" pitchFamily="18" charset="0"/>
              </a:rPr>
              <a:t> have suggested such comments be directly submitted as the RAC Chair was already done in February.  This comment slide is simply a reminder of that comment from the RAC Chair. </a:t>
            </a:r>
          </a:p>
          <a:p>
            <a:pPr marL="0" indent="0" algn="just" defTabSz="344488">
              <a:buNone/>
            </a:pPr>
            <a:r>
              <a:rPr lang="en-US" sz="2000" dirty="0">
                <a:latin typeface="Times New Roman" panose="02020603050405020304" pitchFamily="18" charset="0"/>
                <a:cs typeface="Times New Roman" panose="02020603050405020304" pitchFamily="18" charset="0"/>
              </a:rPr>
              <a:t>	The RAC has the option to review any project and doesn’t need the box checked to give them permission in case they may want to review a draft.   The answer and explanation are not consistent with the PAR form instructions (quoted below) in that the explanation does not indicate a new registry or new use of an existing registry expected to be included in the project.  Either the explanation needs to be improved (see the P802.1ASdm draft PAR also submitted for March 802 consideration as an example), or the answer should be “No”.</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We didn’t create any new registry regarding the RAC, therefore, the answer is “No”. </a:t>
            </a:r>
          </a:p>
        </p:txBody>
      </p:sp>
    </p:spTree>
    <p:extLst>
      <p:ext uri="{BB962C8B-B14F-4D97-AF65-F5344CB8AC3E}">
        <p14:creationId xmlns:p14="http://schemas.microsoft.com/office/powerpoint/2010/main" val="42043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PAR document</a:t>
            </a:r>
          </a:p>
        </p:txBody>
      </p:sp>
      <p:sp>
        <p:nvSpPr>
          <p:cNvPr id="3" name="Content Placeholder 2"/>
          <p:cNvSpPr>
            <a:spLocks noGrp="1"/>
          </p:cNvSpPr>
          <p:nvPr>
            <p:ph idx="1"/>
          </p:nvPr>
        </p:nvSpPr>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2.1 Title: Change ‘defining’ in the title to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 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Definitions have a specific clause in the amendment. This amendment ‘specifies’ a standard not ‘defines’ it. Change ‘defines’ in first sentence to ‘specifies’.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 RF is used without definition until section 5.4. Spell out on first usage.</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MIMO and MIMO-OFDM are used without definition. Spell out on first usage or add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ADAS and V2X are used without definition. Spell out on first usage or add to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p:txBody>
      </p:sp>
    </p:spTree>
    <p:extLst>
      <p:ext uri="{BB962C8B-B14F-4D97-AF65-F5344CB8AC3E}">
        <p14:creationId xmlns:p14="http://schemas.microsoft.com/office/powerpoint/2010/main" val="380804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CSD document</a:t>
            </a:r>
          </a:p>
        </p:txBody>
      </p:sp>
      <p:sp>
        <p:nvSpPr>
          <p:cNvPr id="3" name="Content Placeholder 2"/>
          <p:cNvSpPr>
            <a:spLocks noGrp="1"/>
          </p:cNvSpPr>
          <p:nvPr>
            <p:ph idx="1"/>
          </p:nvPr>
        </p:nvSpPr>
        <p:spPr/>
        <p:txBody>
          <a:bodyPr>
            <a:normAutofit/>
          </a:bodyPr>
          <a:lstStyle/>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It is not clear to 802.1 how this amendment is compatible with 802.1Q. How is it envisaged that cameras can be deployed in a network where backhaul of the video signal to a control center will be over 802.3? Please clarify how this amendment will interwork with an 802.3 and 802.1 TSN network.</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 Response: </a:t>
            </a:r>
            <a:r>
              <a:rPr lang="en-US" sz="2000" dirty="0">
                <a:latin typeface="Times New Roman" panose="02020603050405020304" pitchFamily="18" charset="0"/>
                <a:cs typeface="Times New Roman" panose="02020603050405020304" pitchFamily="18" charset="0"/>
              </a:rPr>
              <a:t>To implement OCC, we don’t need to add any hardware or software in the camera. The existing cameras are used. However, we need to install new software in the processing unit. For example, in terms of CCTV, the camera and the processing unit are two separate parts, that can be connected via 802.3. Additionally, the processing unit can use the 802.1Q or the 802.1 TSN to connect with the server. In recapitulation, the amendment is compatible with 802.1, 802.1Q, and 802.3.</a:t>
            </a: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903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802.3</a:t>
            </a:r>
          </a:p>
        </p:txBody>
      </p:sp>
    </p:spTree>
    <p:extLst>
      <p:ext uri="{BB962C8B-B14F-4D97-AF65-F5344CB8AC3E}">
        <p14:creationId xmlns:p14="http://schemas.microsoft.com/office/powerpoint/2010/main" val="124679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Question 1:</a:t>
            </a:r>
          </a:p>
          <a:p>
            <a:pPr marL="0" indent="0">
              <a:buNone/>
            </a:pPr>
            <a:r>
              <a:rPr lang="en-US" sz="2000" dirty="0">
                <a:latin typeface="Times New Roman" panose="02020603050405020304" pitchFamily="18" charset="0"/>
                <a:cs typeface="Times New Roman" panose="02020603050405020304" pitchFamily="18" charset="0"/>
              </a:rPr>
              <a:t>General – There is a recurring assertion that this project will be applicable to “billions of existing devices” (PAR 5.5 Need,  CSD 1.2.1,a, 1.2.5,b).  Yet there is no hint as to how that is done. Substantiation that there are billions of existing presumably camera equipped, presumably firmware upgradable devices that can presumably be economically upgraded to implement the capabilities promised with this project is needed.</a:t>
            </a:r>
          </a:p>
          <a:p>
            <a:pPr marL="0" indent="0">
              <a:buNone/>
            </a:pPr>
            <a:r>
              <a:rPr lang="en-US" sz="2000" dirty="0">
                <a:latin typeface="Times New Roman" panose="02020603050405020304" pitchFamily="18" charset="0"/>
                <a:cs typeface="Times New Roman" panose="02020603050405020304" pitchFamily="18" charset="0"/>
              </a:rPr>
              <a:t>While there are lists of possible devices and applications, there are not large numbers of some devices (e.g., autonomous vehicles), nor is it clear that all devices will be able to take advantage of the capabilities because of qualification challenges (ADAS, petrochemical, nuclear, medical).</a:t>
            </a:r>
          </a:p>
          <a:p>
            <a:pPr marL="0" indent="0">
              <a:buNone/>
            </a:pPr>
            <a:r>
              <a:rPr lang="en-US" sz="2000" dirty="0">
                <a:latin typeface="Times New Roman" panose="02020603050405020304" pitchFamily="18" charset="0"/>
                <a:cs typeface="Times New Roman" panose="02020603050405020304" pitchFamily="18" charset="0"/>
              </a:rPr>
              <a:t>Please enhance justification for the project in these areas, and more clearly separate existing and future devices.  A start would be to add to PAR, 5.5 after “billions of existing devices” “(e.g., camera equipped programmable or firmware upgradable devices)”.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3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lnSpcReduction="10000"/>
          </a:bodyPr>
          <a:lstStyle/>
          <a:p>
            <a:pPr marL="0" indent="0">
              <a:buNone/>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billions of existing devices where the OCC system can be implemented include Smartphone, CCTV, and other autonomous cars. Most of the smartphone cameras support new programmable applications and their firmware is upgradable. It can be needed to collaborate with the manufacture companies to integrate the OCC protocol to the smartphones. Otherwise, we can develop OCC applications and users just need to install these applications to use OCC. </a:t>
            </a:r>
          </a:p>
          <a:p>
            <a:pPr marL="0" indent="0" algn="just">
              <a:buNone/>
            </a:pPr>
            <a:r>
              <a:rPr lang="en-US" sz="2000" dirty="0">
                <a:latin typeface="Times New Roman" panose="02020603050405020304" pitchFamily="18" charset="0"/>
                <a:cs typeface="Times New Roman" panose="02020603050405020304" pitchFamily="18" charset="0"/>
              </a:rPr>
              <a:t>- OCC is incredibly potential in the intelligent transport services. Different types of communications using camera are possible in vehicular environments, e.g., vehicle-to-vehicle, vehicle-to-infrastructure, and vehicle-to-pedestrian and vice versa. Different applications, for example vehicle localization, can be performed using OCC which will be a great addition to the ADAS. Here, the OCC protocol is needed to be installed in the transmitter and receiver. It is also possible to design the autonomous cars and other infrastructures with the integration of OCC protocol by proper collaboration with them.</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2641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1: </a:t>
            </a:r>
            <a:r>
              <a:rPr lang="en-US" sz="2000" dirty="0">
                <a:latin typeface="Times New Roman" panose="02020603050405020304" pitchFamily="18" charset="0"/>
                <a:cs typeface="Times New Roman" panose="02020603050405020304" pitchFamily="18" charset="0"/>
              </a:rPr>
              <a:t>General –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conventions require expansion of acronyms.  There are multiple unexpanded acronyms, some acronyms not expanded on first use (but expanded later). Acronyms should be properly expanded to avoid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rejection.</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Question 2: </a:t>
            </a:r>
            <a:r>
              <a:rPr lang="en-US" sz="2000" dirty="0">
                <a:latin typeface="Times New Roman" panose="02020603050405020304" pitchFamily="18" charset="0"/>
                <a:cs typeface="Times New Roman" panose="02020603050405020304" pitchFamily="18" charset="0"/>
              </a:rPr>
              <a:t>1.2.1.a-The response has unexpanded acronyms:  MIMO, OCC (only expanded in title but convention typically is to also expand on first text usage), please expand.</a:t>
            </a:r>
          </a:p>
          <a:p>
            <a:pPr>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35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1.2.1.a —While the promise of OCC is easier to see for future systems, perhaps using existing optical components, it is unsubstantiated for many existing devices. Recommend specific examples be added where OCC has been added and used.</a:t>
            </a:r>
          </a:p>
          <a:p>
            <a:pPr algn="just" defTabSz="344488">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defTabSz="396875">
              <a:buNone/>
            </a:pPr>
            <a:r>
              <a:rPr lang="en-US" sz="2000" dirty="0">
                <a:latin typeface="Times New Roman" panose="02020603050405020304" pitchFamily="18" charset="0"/>
                <a:cs typeface="Times New Roman" panose="02020603050405020304" pitchFamily="18" charset="0"/>
              </a:rPr>
              <a:t>	Currently, almost all types of smartphones have built-in cameras. OCC programmable applications can be installed in the smartphones to use it as a receiver. Also, the LED flash light can transmit visible light or near infrared (NIR). OCC data can be integrated in them for the prospective uplink communication.</a:t>
            </a:r>
          </a:p>
          <a:p>
            <a:pPr marL="0" indent="0" algn="just" defTabSz="396875">
              <a:buNone/>
            </a:pPr>
            <a:r>
              <a:rPr lang="en-US" sz="2000" dirty="0">
                <a:latin typeface="Times New Roman" panose="02020603050405020304" pitchFamily="18" charset="0"/>
                <a:cs typeface="Times New Roman" panose="02020603050405020304" pitchFamily="18" charset="0"/>
              </a:rPr>
              <a:t>	CCTV cameras can be used as receivers. Here, the OCC data processing can be done in the processing unit (e.g., computer, tablet,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only without adding new hardware and software in the CCTV. Only the OCC-based software is needed to be installed in the processing unit. </a:t>
            </a:r>
          </a:p>
          <a:p>
            <a:pPr marL="0" indent="0" algn="just" defTabSz="396875">
              <a:buNone/>
            </a:pPr>
            <a:r>
              <a:rPr lang="en-US" sz="2000" dirty="0">
                <a:latin typeface="Times New Roman" panose="02020603050405020304" pitchFamily="18" charset="0"/>
                <a:cs typeface="Times New Roman" panose="02020603050405020304" pitchFamily="18" charset="0"/>
              </a:rPr>
              <a:t>	The LED headlights or taillights can be used as transmitters. Also, the camera installed in the car can be used as receivers. Here, only few hardware modifications are needed to install OCC. </a:t>
            </a:r>
          </a:p>
          <a:p>
            <a:pPr marL="0" indent="0" algn="just" defTabSz="396875">
              <a:buNone/>
            </a:pPr>
            <a:r>
              <a:rPr lang="en-US" sz="2000" dirty="0">
                <a:latin typeface="Times New Roman" panose="02020603050405020304" pitchFamily="18" charset="0"/>
                <a:cs typeface="Times New Roman" panose="02020603050405020304" pitchFamily="18" charset="0"/>
              </a:rPr>
              <a:t>	Similarly, OCC can be applied in tablet, mobile robot and other devices by adding few updates in the hardware and software regarding the transmitter, and few software in the device where the received signal will be processed.</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071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16908</TotalTime>
  <Words>2021</Words>
  <Application>Microsoft Office PowerPoint</Application>
  <PresentationFormat>화면 슬라이드 쇼(4:3)</PresentationFormat>
  <Paragraphs>81</Paragraphs>
  <Slides>14</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14</vt:i4>
      </vt:variant>
    </vt:vector>
  </HeadingPairs>
  <TitlesOfParts>
    <vt:vector size="19" baseType="lpstr">
      <vt:lpstr>Arial</vt:lpstr>
      <vt:lpstr>Calibri</vt:lpstr>
      <vt:lpstr>Times New Roman</vt:lpstr>
      <vt:lpstr>Wingdings</vt:lpstr>
      <vt:lpstr>Office Theme</vt:lpstr>
      <vt:lpstr>PowerPoint 프레젠테이션</vt:lpstr>
      <vt:lpstr>PowerPoint 프레젠테이션</vt:lpstr>
      <vt:lpstr>PAR document</vt:lpstr>
      <vt:lpstr>CSD document</vt:lpstr>
      <vt:lpstr>PowerPoint 프레젠테이션</vt:lpstr>
      <vt:lpstr>Reviewer 1</vt:lpstr>
      <vt:lpstr>Reviewer 1</vt:lpstr>
      <vt:lpstr>Reviewer 2</vt:lpstr>
      <vt:lpstr>Reviewer 2</vt:lpstr>
      <vt:lpstr>Reviewer 2</vt:lpstr>
      <vt:lpstr>Reviewer 2</vt:lpstr>
      <vt:lpstr>Reviewer 2</vt:lpstr>
      <vt:lpstr>Reviewer 2</vt:lpstr>
      <vt:lpstr>Reviewer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cp:lastModifiedBy>
  <cp:revision>644</cp:revision>
  <cp:lastPrinted>2017-05-07T15:48:38Z</cp:lastPrinted>
  <dcterms:created xsi:type="dcterms:W3CDTF">2010-05-15T17:50:32Z</dcterms:created>
  <dcterms:modified xsi:type="dcterms:W3CDTF">2020-05-18T12:49:06Z</dcterms:modified>
</cp:coreProperties>
</file>