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34"/>
  </p:notesMasterIdLst>
  <p:handoutMasterIdLst>
    <p:handoutMasterId r:id="rId35"/>
  </p:handoutMasterIdLst>
  <p:sldIdLst>
    <p:sldId id="259" r:id="rId2"/>
    <p:sldId id="938" r:id="rId3"/>
    <p:sldId id="963" r:id="rId4"/>
    <p:sldId id="964" r:id="rId5"/>
    <p:sldId id="260" r:id="rId6"/>
    <p:sldId id="261" r:id="rId7"/>
    <p:sldId id="262" r:id="rId8"/>
    <p:sldId id="263" r:id="rId9"/>
    <p:sldId id="283" r:id="rId10"/>
    <p:sldId id="284" r:id="rId11"/>
    <p:sldId id="287" r:id="rId12"/>
    <p:sldId id="944" r:id="rId13"/>
    <p:sldId id="289" r:id="rId14"/>
    <p:sldId id="950" r:id="rId15"/>
    <p:sldId id="958" r:id="rId16"/>
    <p:sldId id="258" r:id="rId17"/>
    <p:sldId id="966" r:id="rId18"/>
    <p:sldId id="967" r:id="rId19"/>
    <p:sldId id="968" r:id="rId20"/>
    <p:sldId id="979" r:id="rId21"/>
    <p:sldId id="969" r:id="rId22"/>
    <p:sldId id="970" r:id="rId23"/>
    <p:sldId id="971" r:id="rId24"/>
    <p:sldId id="972" r:id="rId25"/>
    <p:sldId id="973" r:id="rId26"/>
    <p:sldId id="974" r:id="rId27"/>
    <p:sldId id="976" r:id="rId28"/>
    <p:sldId id="977" r:id="rId29"/>
    <p:sldId id="975" r:id="rId30"/>
    <p:sldId id="978" r:id="rId31"/>
    <p:sldId id="965" r:id="rId32"/>
    <p:sldId id="314" r:id="rId33"/>
  </p:sldIdLst>
  <p:sldSz cx="12192000" cy="6858000"/>
  <p:notesSz cx="6934200" cy="9280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27" autoAdjust="0"/>
    <p:restoredTop sz="96869" autoAdjust="0"/>
  </p:normalViewPr>
  <p:slideViewPr>
    <p:cSldViewPr>
      <p:cViewPr varScale="1">
        <p:scale>
          <a:sx n="117" d="100"/>
          <a:sy n="117" d="100"/>
        </p:scale>
        <p:origin x="110" y="19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5928BCF-2AFA-4C96-B9B3-61CD3F9444E2}"/>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a:extLst>
              <a:ext uri="{FF2B5EF4-FFF2-40B4-BE49-F238E27FC236}">
                <a16:creationId xmlns:a16="http://schemas.microsoft.com/office/drawing/2014/main" id="{DEF691EB-F493-4BFC-BA9E-3804951B8A37}"/>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232F04D8-6A01-4CE6-A9C2-6C120CEDC44A}"/>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B4CD7DB4-6C86-4F93-B031-A53510EABFA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5AAE0BD8-2335-40DF-9498-A6F5F5948586}" type="slidenum">
              <a:rPr lang="en-US" altLang="en-US"/>
              <a:pPr/>
              <a:t>‹#›</a:t>
            </a:fld>
            <a:endParaRPr lang="en-US" altLang="en-US"/>
          </a:p>
        </p:txBody>
      </p:sp>
      <p:sp>
        <p:nvSpPr>
          <p:cNvPr id="3078" name="Line 6">
            <a:extLst>
              <a:ext uri="{FF2B5EF4-FFF2-40B4-BE49-F238E27FC236}">
                <a16:creationId xmlns:a16="http://schemas.microsoft.com/office/drawing/2014/main" id="{AD189D1B-483F-40B4-96ED-E26E84F78A63}"/>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D71EEEC5-D10E-4666-9412-D03AC31B469D}"/>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a:extLst>
              <a:ext uri="{FF2B5EF4-FFF2-40B4-BE49-F238E27FC236}">
                <a16:creationId xmlns:a16="http://schemas.microsoft.com/office/drawing/2014/main" id="{2C8F3342-9321-4B99-B429-C517113CCA72}"/>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243AA9-4B2E-43FD-AABB-87B7E512A5ED}"/>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a:extLst>
              <a:ext uri="{FF2B5EF4-FFF2-40B4-BE49-F238E27FC236}">
                <a16:creationId xmlns:a16="http://schemas.microsoft.com/office/drawing/2014/main" id="{B09104E7-A174-4C94-BFDB-4A3AA4AE627D}"/>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6A4426A3-3499-40E9-B689-31D2D0C4D535}"/>
              </a:ext>
            </a:extLst>
          </p:cNvPr>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B42F2D2C-0C5E-41E5-B6D3-0AF9D69A99F5}"/>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B2153063-818B-4690-A098-18057C1D3A99}"/>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717088A5-A9E1-4A78-B24A-87B8E5F23532}"/>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288914EB-C816-47C1-9ECC-820C733E652F}" type="slidenum">
              <a:rPr lang="en-US" altLang="en-US"/>
              <a:pPr/>
              <a:t>‹#›</a:t>
            </a:fld>
            <a:endParaRPr lang="en-US" altLang="en-US"/>
          </a:p>
        </p:txBody>
      </p:sp>
      <p:sp>
        <p:nvSpPr>
          <p:cNvPr id="2056" name="Rectangle 8">
            <a:extLst>
              <a:ext uri="{FF2B5EF4-FFF2-40B4-BE49-F238E27FC236}">
                <a16:creationId xmlns:a16="http://schemas.microsoft.com/office/drawing/2014/main" id="{FB1F6655-D839-4B13-9639-009B30FBB540}"/>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84365D5C-13DD-4238-847E-B85309BCCAB4}"/>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379176-2AB9-4008-9787-60375EB17C64}"/>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6ABF37-7216-45CB-BD9C-7F0A7BB04421}" type="slidenum">
              <a:rPr lang="en-US" altLang="en-US" sz="1300"/>
              <a:pPr>
                <a:spcBef>
                  <a:spcPct val="0"/>
                </a:spcBef>
              </a:pPr>
              <a:t>8</a:t>
            </a:fld>
            <a:endParaRPr lang="en-US" alt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409103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40BF-5F8E-4D0D-A5E0-5A0A6D7C83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053BFB-49A4-49D0-92A4-0B6BAD3B76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D40FC0-BB8D-47F7-81C9-998ABA62B4E3}"/>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4EA778FC-785C-4BC9-BC40-B3D49D6FAD97}"/>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18A494C4-704D-4121-880C-BADA06E989CE}"/>
              </a:ext>
            </a:extLst>
          </p:cNvPr>
          <p:cNvSpPr>
            <a:spLocks noGrp="1"/>
          </p:cNvSpPr>
          <p:nvPr>
            <p:ph type="sldNum" sz="quarter" idx="12"/>
          </p:nvPr>
        </p:nvSpPr>
        <p:spPr/>
        <p:txBody>
          <a:bodyPr/>
          <a:lstStyle/>
          <a:p>
            <a:fld id="{07EF11DD-EAC9-418C-AFCF-9D5EFABD0DDC}" type="slidenum">
              <a:rPr lang="en-US" smtClean="0"/>
              <a:t>‹#›</a:t>
            </a:fld>
            <a:endParaRPr lang="en-US" dirty="0"/>
          </a:p>
        </p:txBody>
      </p:sp>
    </p:spTree>
    <p:extLst>
      <p:ext uri="{BB962C8B-B14F-4D97-AF65-F5344CB8AC3E}">
        <p14:creationId xmlns:p14="http://schemas.microsoft.com/office/powerpoint/2010/main" val="97736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73BA-DFE5-4C44-954A-E15992A850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955512-4FEA-46E7-B28E-27C557F9AC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77E85-B68D-4DD8-8830-221F4F4C0486}"/>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0A98E974-41EA-49D3-9C7D-BF95D02862FC}"/>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11364F44-03F0-42B4-87C8-857D5C6B63A7}"/>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5770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D77BA-4D2B-4B3E-B7FE-5D96FB9666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E9592F-7187-4CF9-AC1A-E0C988BD63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D91A8-90F8-4773-A9B5-E3CCA95B9B86}"/>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784AD52A-0731-4E67-8DB5-CF6FBF150E3C}"/>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AE3ABBE5-9CB9-4B4A-A05F-DAB895D53990}"/>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4254940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April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Tim Godfrey, EPRI</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77800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350B-D256-44E7-8DD3-38060DAAD0E8}"/>
              </a:ext>
            </a:extLst>
          </p:cNvPr>
          <p:cNvSpPr>
            <a:spLocks noGrp="1"/>
          </p:cNvSpPr>
          <p:nvPr>
            <p:ph type="title"/>
          </p:nvPr>
        </p:nvSpPr>
        <p:spPr>
          <a:xfrm>
            <a:off x="838200" y="365125"/>
            <a:ext cx="10515600" cy="9302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D421C6-9CB3-41CD-8227-890B3D0449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AE263-6C89-4205-A97D-779C2B39E565}"/>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78DA6447-DA94-425E-BDE1-D21A72CCDAE4}"/>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68D5D4A3-7633-4E8D-842A-4F45BFB25D6E}"/>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120492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7142-C481-40BB-8C62-2589565C5B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F42F0D-64F5-4F57-809B-361119C942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31211-A1FB-4E00-80BA-F24A0313469F}"/>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E8F1227C-1827-4C02-8ED1-FA33BA291579}"/>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D851D1B6-7A65-422B-A56F-025734ED9681}"/>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180199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6E73-F79A-4294-AB49-DB8A23551354}"/>
              </a:ext>
            </a:extLst>
          </p:cNvPr>
          <p:cNvSpPr>
            <a:spLocks noGrp="1"/>
          </p:cNvSpPr>
          <p:nvPr>
            <p:ph type="title"/>
          </p:nvPr>
        </p:nvSpPr>
        <p:spPr>
          <a:xfrm>
            <a:off x="838200" y="365125"/>
            <a:ext cx="10515600" cy="9302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E892829-C4B6-40F9-8536-F4E7C661EE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814764-BA73-4A2C-B415-2A1020208B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0381AB-3390-48B3-938D-5C8861315694}"/>
              </a:ext>
            </a:extLst>
          </p:cNvPr>
          <p:cNvSpPr>
            <a:spLocks noGrp="1"/>
          </p:cNvSpPr>
          <p:nvPr>
            <p:ph type="dt" sz="half" idx="10"/>
          </p:nvPr>
        </p:nvSpPr>
        <p:spPr/>
        <p:txBody>
          <a:bodyPr/>
          <a:lstStyle/>
          <a:p>
            <a:r>
              <a:rPr lang="en-US" dirty="0"/>
              <a:t>April 2020</a:t>
            </a:r>
          </a:p>
        </p:txBody>
      </p:sp>
      <p:sp>
        <p:nvSpPr>
          <p:cNvPr id="6" name="Footer Placeholder 5">
            <a:extLst>
              <a:ext uri="{FF2B5EF4-FFF2-40B4-BE49-F238E27FC236}">
                <a16:creationId xmlns:a16="http://schemas.microsoft.com/office/drawing/2014/main" id="{AE6E336D-F23D-4CA2-AA0E-C78141335070}"/>
              </a:ext>
            </a:extLst>
          </p:cNvPr>
          <p:cNvSpPr>
            <a:spLocks noGrp="1"/>
          </p:cNvSpPr>
          <p:nvPr>
            <p:ph type="ftr" sz="quarter" idx="11"/>
          </p:nvPr>
        </p:nvSpPr>
        <p:spPr/>
        <p:txBody>
          <a:bodyPr/>
          <a:lstStyle/>
          <a:p>
            <a:r>
              <a:rPr lang="en-US"/>
              <a:t>Tim Godfrey, EPRI</a:t>
            </a:r>
          </a:p>
        </p:txBody>
      </p:sp>
      <p:sp>
        <p:nvSpPr>
          <p:cNvPr id="7" name="Slide Number Placeholder 6">
            <a:extLst>
              <a:ext uri="{FF2B5EF4-FFF2-40B4-BE49-F238E27FC236}">
                <a16:creationId xmlns:a16="http://schemas.microsoft.com/office/drawing/2014/main" id="{2BABFD56-369C-463C-84E4-88F20A312188}"/>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23570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4CBD-1CC6-4FF3-8562-A467F6E7DC8E}"/>
              </a:ext>
            </a:extLst>
          </p:cNvPr>
          <p:cNvSpPr>
            <a:spLocks noGrp="1"/>
          </p:cNvSpPr>
          <p:nvPr>
            <p:ph type="title"/>
          </p:nvPr>
        </p:nvSpPr>
        <p:spPr>
          <a:xfrm>
            <a:off x="839788" y="365125"/>
            <a:ext cx="10515600" cy="82391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68EC7E5-4FD1-4F6C-A00D-EBD1AEE983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0AAB7E-4161-45BC-B6A2-502784EAB8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C577CD-7926-450F-BA89-6047CE1E4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FB9390-E2E2-4EB8-BBFD-A88A78505D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A03ED4-0F41-46B9-99AE-718842CFBB98}"/>
              </a:ext>
            </a:extLst>
          </p:cNvPr>
          <p:cNvSpPr>
            <a:spLocks noGrp="1"/>
          </p:cNvSpPr>
          <p:nvPr>
            <p:ph type="dt" sz="half" idx="10"/>
          </p:nvPr>
        </p:nvSpPr>
        <p:spPr/>
        <p:txBody>
          <a:bodyPr/>
          <a:lstStyle/>
          <a:p>
            <a:r>
              <a:rPr lang="en-US" dirty="0"/>
              <a:t>April 2020</a:t>
            </a:r>
          </a:p>
        </p:txBody>
      </p:sp>
      <p:sp>
        <p:nvSpPr>
          <p:cNvPr id="8" name="Footer Placeholder 7">
            <a:extLst>
              <a:ext uri="{FF2B5EF4-FFF2-40B4-BE49-F238E27FC236}">
                <a16:creationId xmlns:a16="http://schemas.microsoft.com/office/drawing/2014/main" id="{A48AADB4-F065-4243-BC32-C53D77F12E3A}"/>
              </a:ext>
            </a:extLst>
          </p:cNvPr>
          <p:cNvSpPr>
            <a:spLocks noGrp="1"/>
          </p:cNvSpPr>
          <p:nvPr>
            <p:ph type="ftr" sz="quarter" idx="11"/>
          </p:nvPr>
        </p:nvSpPr>
        <p:spPr/>
        <p:txBody>
          <a:bodyPr/>
          <a:lstStyle/>
          <a:p>
            <a:r>
              <a:rPr lang="en-US"/>
              <a:t>Tim Godfrey, EPRI</a:t>
            </a:r>
          </a:p>
        </p:txBody>
      </p:sp>
      <p:sp>
        <p:nvSpPr>
          <p:cNvPr id="9" name="Slide Number Placeholder 8">
            <a:extLst>
              <a:ext uri="{FF2B5EF4-FFF2-40B4-BE49-F238E27FC236}">
                <a16:creationId xmlns:a16="http://schemas.microsoft.com/office/drawing/2014/main" id="{73A90B6F-4CA1-4484-84E6-75247FA5405C}"/>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3759944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6945-D244-4ACF-A404-655E61D9F2B6}"/>
              </a:ext>
            </a:extLst>
          </p:cNvPr>
          <p:cNvSpPr>
            <a:spLocks noGrp="1"/>
          </p:cNvSpPr>
          <p:nvPr>
            <p:ph type="title"/>
          </p:nvPr>
        </p:nvSpPr>
        <p:spPr>
          <a:xfrm>
            <a:off x="838200" y="365125"/>
            <a:ext cx="10515600" cy="8540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F483AAC-4D4A-41EC-86D4-7FDD1CA77A77}"/>
              </a:ext>
            </a:extLst>
          </p:cNvPr>
          <p:cNvSpPr>
            <a:spLocks noGrp="1"/>
          </p:cNvSpPr>
          <p:nvPr>
            <p:ph type="dt" sz="half" idx="10"/>
          </p:nvPr>
        </p:nvSpPr>
        <p:spPr/>
        <p:txBody>
          <a:bodyPr/>
          <a:lstStyle/>
          <a:p>
            <a:r>
              <a:rPr lang="en-US" dirty="0"/>
              <a:t>April 2020</a:t>
            </a:r>
          </a:p>
        </p:txBody>
      </p:sp>
      <p:sp>
        <p:nvSpPr>
          <p:cNvPr id="4" name="Footer Placeholder 3">
            <a:extLst>
              <a:ext uri="{FF2B5EF4-FFF2-40B4-BE49-F238E27FC236}">
                <a16:creationId xmlns:a16="http://schemas.microsoft.com/office/drawing/2014/main" id="{68D4BF79-07B4-4955-B85E-4405A1F860BD}"/>
              </a:ext>
            </a:extLst>
          </p:cNvPr>
          <p:cNvSpPr>
            <a:spLocks noGrp="1"/>
          </p:cNvSpPr>
          <p:nvPr>
            <p:ph type="ftr" sz="quarter" idx="11"/>
          </p:nvPr>
        </p:nvSpPr>
        <p:spPr/>
        <p:txBody>
          <a:bodyPr/>
          <a:lstStyle/>
          <a:p>
            <a:r>
              <a:rPr lang="en-US"/>
              <a:t>Tim Godfrey, EPRI</a:t>
            </a:r>
          </a:p>
        </p:txBody>
      </p:sp>
      <p:sp>
        <p:nvSpPr>
          <p:cNvPr id="5" name="Slide Number Placeholder 4">
            <a:extLst>
              <a:ext uri="{FF2B5EF4-FFF2-40B4-BE49-F238E27FC236}">
                <a16:creationId xmlns:a16="http://schemas.microsoft.com/office/drawing/2014/main" id="{B8AD029C-D020-47D5-BB22-7E9C3ECD6ED2}"/>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167571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A02BC-FC8B-4DB1-B232-2B6CE5E3B40C}"/>
              </a:ext>
            </a:extLst>
          </p:cNvPr>
          <p:cNvSpPr>
            <a:spLocks noGrp="1"/>
          </p:cNvSpPr>
          <p:nvPr>
            <p:ph type="dt" sz="half" idx="10"/>
          </p:nvPr>
        </p:nvSpPr>
        <p:spPr/>
        <p:txBody>
          <a:bodyPr/>
          <a:lstStyle/>
          <a:p>
            <a:r>
              <a:rPr lang="en-US" dirty="0"/>
              <a:t>April 2020</a:t>
            </a:r>
          </a:p>
        </p:txBody>
      </p:sp>
      <p:sp>
        <p:nvSpPr>
          <p:cNvPr id="3" name="Footer Placeholder 2">
            <a:extLst>
              <a:ext uri="{FF2B5EF4-FFF2-40B4-BE49-F238E27FC236}">
                <a16:creationId xmlns:a16="http://schemas.microsoft.com/office/drawing/2014/main" id="{2365A174-56AE-48D1-AEA8-B9023FC3FC5F}"/>
              </a:ext>
            </a:extLst>
          </p:cNvPr>
          <p:cNvSpPr>
            <a:spLocks noGrp="1"/>
          </p:cNvSpPr>
          <p:nvPr>
            <p:ph type="ftr" sz="quarter" idx="11"/>
          </p:nvPr>
        </p:nvSpPr>
        <p:spPr/>
        <p:txBody>
          <a:bodyPr/>
          <a:lstStyle/>
          <a:p>
            <a:r>
              <a:rPr lang="en-US"/>
              <a:t>Tim Godfrey, EPRI</a:t>
            </a:r>
          </a:p>
        </p:txBody>
      </p:sp>
      <p:sp>
        <p:nvSpPr>
          <p:cNvPr id="4" name="Slide Number Placeholder 3">
            <a:extLst>
              <a:ext uri="{FF2B5EF4-FFF2-40B4-BE49-F238E27FC236}">
                <a16:creationId xmlns:a16="http://schemas.microsoft.com/office/drawing/2014/main" id="{359ADC39-63CB-4FFF-9A4E-E9D8BC55143D}"/>
              </a:ext>
            </a:extLst>
          </p:cNvPr>
          <p:cNvSpPr>
            <a:spLocks noGrp="1"/>
          </p:cNvSpPr>
          <p:nvPr>
            <p:ph type="sldNum" sz="quarter" idx="12"/>
          </p:nvPr>
        </p:nvSpPr>
        <p:spPr>
          <a:xfrm>
            <a:off x="8763000" y="6324600"/>
            <a:ext cx="2971800" cy="365125"/>
          </a:xfrm>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259671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6261-5664-4BA1-AD8D-3C2951254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E03710-801E-48A3-88E4-273215BF7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25BE92-F09A-40B2-91D2-966B9CECC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02403-EC61-4326-B507-8640F970103B}"/>
              </a:ext>
            </a:extLst>
          </p:cNvPr>
          <p:cNvSpPr>
            <a:spLocks noGrp="1"/>
          </p:cNvSpPr>
          <p:nvPr>
            <p:ph type="dt" sz="half" idx="10"/>
          </p:nvPr>
        </p:nvSpPr>
        <p:spPr/>
        <p:txBody>
          <a:bodyPr/>
          <a:lstStyle/>
          <a:p>
            <a:r>
              <a:rPr lang="en-US" dirty="0"/>
              <a:t>April 2020</a:t>
            </a:r>
          </a:p>
        </p:txBody>
      </p:sp>
      <p:sp>
        <p:nvSpPr>
          <p:cNvPr id="6" name="Footer Placeholder 5">
            <a:extLst>
              <a:ext uri="{FF2B5EF4-FFF2-40B4-BE49-F238E27FC236}">
                <a16:creationId xmlns:a16="http://schemas.microsoft.com/office/drawing/2014/main" id="{25075EBD-42C1-4C96-A5AC-4EFD298D6DEC}"/>
              </a:ext>
            </a:extLst>
          </p:cNvPr>
          <p:cNvSpPr>
            <a:spLocks noGrp="1"/>
          </p:cNvSpPr>
          <p:nvPr>
            <p:ph type="ftr" sz="quarter" idx="11"/>
          </p:nvPr>
        </p:nvSpPr>
        <p:spPr/>
        <p:txBody>
          <a:bodyPr/>
          <a:lstStyle/>
          <a:p>
            <a:r>
              <a:rPr lang="en-US"/>
              <a:t>Tim Godfrey, EPRI</a:t>
            </a:r>
          </a:p>
        </p:txBody>
      </p:sp>
      <p:sp>
        <p:nvSpPr>
          <p:cNvPr id="7" name="Slide Number Placeholder 6">
            <a:extLst>
              <a:ext uri="{FF2B5EF4-FFF2-40B4-BE49-F238E27FC236}">
                <a16:creationId xmlns:a16="http://schemas.microsoft.com/office/drawing/2014/main" id="{2DB7ACE0-D531-441A-8943-C5CCE77839B8}"/>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82583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6A7D-2472-4CDF-ABB8-66DC7ABFF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B1465E-A98A-478B-9060-52E165B45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C3CB6B-9C7B-4B3D-9A69-A2E172F61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5381D-4E56-47DB-B547-674A4025B89B}"/>
              </a:ext>
            </a:extLst>
          </p:cNvPr>
          <p:cNvSpPr>
            <a:spLocks noGrp="1"/>
          </p:cNvSpPr>
          <p:nvPr>
            <p:ph type="dt" sz="half" idx="10"/>
          </p:nvPr>
        </p:nvSpPr>
        <p:spPr/>
        <p:txBody>
          <a:bodyPr/>
          <a:lstStyle/>
          <a:p>
            <a:r>
              <a:rPr lang="en-US" dirty="0"/>
              <a:t>April 2020</a:t>
            </a:r>
          </a:p>
        </p:txBody>
      </p:sp>
      <p:sp>
        <p:nvSpPr>
          <p:cNvPr id="6" name="Footer Placeholder 5">
            <a:extLst>
              <a:ext uri="{FF2B5EF4-FFF2-40B4-BE49-F238E27FC236}">
                <a16:creationId xmlns:a16="http://schemas.microsoft.com/office/drawing/2014/main" id="{5E7DC09F-8F0C-4098-9491-389FBE232850}"/>
              </a:ext>
            </a:extLst>
          </p:cNvPr>
          <p:cNvSpPr>
            <a:spLocks noGrp="1"/>
          </p:cNvSpPr>
          <p:nvPr>
            <p:ph type="ftr" sz="quarter" idx="11"/>
          </p:nvPr>
        </p:nvSpPr>
        <p:spPr/>
        <p:txBody>
          <a:bodyPr/>
          <a:lstStyle/>
          <a:p>
            <a:r>
              <a:rPr lang="en-US"/>
              <a:t>Tim Godfrey, EPRI</a:t>
            </a:r>
          </a:p>
        </p:txBody>
      </p:sp>
      <p:sp>
        <p:nvSpPr>
          <p:cNvPr id="7" name="Slide Number Placeholder 6">
            <a:extLst>
              <a:ext uri="{FF2B5EF4-FFF2-40B4-BE49-F238E27FC236}">
                <a16:creationId xmlns:a16="http://schemas.microsoft.com/office/drawing/2014/main" id="{70B0D7CC-DB8E-4140-BA08-577D0AD11663}"/>
              </a:ext>
            </a:extLst>
          </p:cNvPr>
          <p:cNvSpPr>
            <a:spLocks noGrp="1"/>
          </p:cNvSpPr>
          <p:nvPr>
            <p:ph type="sldNum" sz="quarter" idx="12"/>
          </p:nvPr>
        </p:nvSpPr>
        <p:spPr/>
        <p:txBody>
          <a:bodyPr/>
          <a:lstStyle/>
          <a:p>
            <a:fld id="{07EF11DD-EAC9-418C-AFCF-9D5EFABD0DDC}" type="slidenum">
              <a:rPr lang="en-US" smtClean="0"/>
              <a:t>‹#›</a:t>
            </a:fld>
            <a:endParaRPr lang="en-US"/>
          </a:p>
        </p:txBody>
      </p:sp>
    </p:spTree>
    <p:extLst>
      <p:ext uri="{BB962C8B-B14F-4D97-AF65-F5344CB8AC3E}">
        <p14:creationId xmlns:p14="http://schemas.microsoft.com/office/powerpoint/2010/main" val="299230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AB3816-5C3B-4480-A3BA-9E26AB749B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4C7785-415E-4D48-8CF9-C23EA7D30E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46D66-C183-4B27-AD35-6FEBAD97D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April 2020</a:t>
            </a:r>
          </a:p>
        </p:txBody>
      </p:sp>
      <p:sp>
        <p:nvSpPr>
          <p:cNvPr id="5" name="Footer Placeholder 4">
            <a:extLst>
              <a:ext uri="{FF2B5EF4-FFF2-40B4-BE49-F238E27FC236}">
                <a16:creationId xmlns:a16="http://schemas.microsoft.com/office/drawing/2014/main" id="{DD4F7FCF-5385-49E4-8DA1-C7DBB0F96C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Tim Godfrey, EPRI</a:t>
            </a:r>
          </a:p>
        </p:txBody>
      </p:sp>
      <p:sp>
        <p:nvSpPr>
          <p:cNvPr id="6" name="Slide Number Placeholder 5">
            <a:extLst>
              <a:ext uri="{FF2B5EF4-FFF2-40B4-BE49-F238E27FC236}">
                <a16:creationId xmlns:a16="http://schemas.microsoft.com/office/drawing/2014/main" id="{44346B63-CD11-439F-A72D-80BE47519D7F}"/>
              </a:ext>
            </a:extLst>
          </p:cNvPr>
          <p:cNvSpPr>
            <a:spLocks noGrp="1"/>
          </p:cNvSpPr>
          <p:nvPr>
            <p:ph type="sldNum" sz="quarter" idx="4"/>
          </p:nvPr>
        </p:nvSpPr>
        <p:spPr>
          <a:xfrm>
            <a:off x="8915400" y="6356350"/>
            <a:ext cx="2971800" cy="365125"/>
          </a:xfrm>
          <a:prstGeom prst="rect">
            <a:avLst/>
          </a:prstGeom>
        </p:spPr>
        <p:txBody>
          <a:bodyPr vert="horz" lIns="91440" tIns="45720" rIns="91440" bIns="45720" rtlCol="0" anchor="ctr"/>
          <a:lstStyle>
            <a:lvl1pPr algn="r">
              <a:defRPr sz="1400" b="1">
                <a:solidFill>
                  <a:schemeClr val="tx1"/>
                </a:solidFill>
              </a:defRPr>
            </a:lvl1pPr>
          </a:lstStyle>
          <a:p>
            <a:r>
              <a:rPr lang="en-US" dirty="0"/>
              <a:t>&lt;#&gt;</a:t>
            </a:r>
          </a:p>
        </p:txBody>
      </p:sp>
      <p:sp>
        <p:nvSpPr>
          <p:cNvPr id="7" name="TextBox 6">
            <a:extLst>
              <a:ext uri="{FF2B5EF4-FFF2-40B4-BE49-F238E27FC236}">
                <a16:creationId xmlns:a16="http://schemas.microsoft.com/office/drawing/2014/main" id="{8DF26BF1-2382-417D-B3C8-4E7D1A89DD76}"/>
              </a:ext>
            </a:extLst>
          </p:cNvPr>
          <p:cNvSpPr txBox="1"/>
          <p:nvPr userDrawn="1"/>
        </p:nvSpPr>
        <p:spPr>
          <a:xfrm>
            <a:off x="8153400" y="-17905"/>
            <a:ext cx="272382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doc.:IEEE802.15-20-0129r2</a:t>
            </a:r>
          </a:p>
        </p:txBody>
      </p:sp>
    </p:spTree>
    <p:extLst>
      <p:ext uri="{BB962C8B-B14F-4D97-AF65-F5344CB8AC3E}">
        <p14:creationId xmlns:p14="http://schemas.microsoft.com/office/powerpoint/2010/main" val="1178663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eee802.org/16/aoe.html" TargetMode="External"/><Relationship Id="rId7" Type="http://schemas.openxmlformats.org/officeDocument/2006/relationships/hyperlink" Target="https://mentor.ieee.org/802.15/dcn/20/15-20-0079-00-016t-task-group-16t-call-for-contributions.docx" TargetMode="External"/><Relationship Id="rId2" Type="http://schemas.openxmlformats.org/officeDocument/2006/relationships/hyperlink" Target="https://mentor.ieee.org/802.15/dcn/20/15-20-0071-00-016t-802-16t-use-case-spreadsheet.xlsx" TargetMode="External"/><Relationship Id="rId1" Type="http://schemas.openxmlformats.org/officeDocument/2006/relationships/slideLayout" Target="../slideLayouts/slideLayout2.xml"/><Relationship Id="rId6" Type="http://schemas.openxmlformats.org/officeDocument/2006/relationships/hyperlink" Target="https://mentor.ieee.org/802.15/dcn/20/15-20-0067-00-016t-minutes-802-16t-task-group-january-2020.docx" TargetMode="External"/><Relationship Id="rId5" Type="http://schemas.openxmlformats.org/officeDocument/2006/relationships/hyperlink" Target="mailto:tim.godfrey@ieee.org" TargetMode="External"/><Relationship Id="rId4" Type="http://schemas.openxmlformats.org/officeDocument/2006/relationships/hyperlink" Target="https://mentor.ieee.org/802.1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ntor.ieee.org/802.15/docume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grouper.ieee.org/groups/802/15/pub/Download.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5/dcn/20/15-20-0069-01-016t-march-2020-tg16t-meeting-presentation.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DE7E795-F202-4917-99A0-673B57CFE9E3}"/>
              </a:ext>
            </a:extLst>
          </p:cNvPr>
          <p:cNvSpPr>
            <a:spLocks noGrp="1"/>
          </p:cNvSpPr>
          <p:nvPr>
            <p:ph type="dt" sz="half" idx="10"/>
          </p:nvPr>
        </p:nvSpPr>
        <p:spPr/>
        <p:txBody>
          <a:bodyPr/>
          <a:lstStyle/>
          <a:p>
            <a:r>
              <a:rPr lang="en-US" altLang="en-US" dirty="0"/>
              <a:t>April 2020</a:t>
            </a:r>
          </a:p>
        </p:txBody>
      </p:sp>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en-US" altLang="en-US"/>
              <a:t>Tim Godfrey, EPRI</a:t>
            </a:r>
            <a:endParaRPr lang="en-US" altLang="en-US" dirty="0"/>
          </a:p>
        </p:txBody>
      </p:sp>
      <p:sp>
        <p:nvSpPr>
          <p:cNvPr id="6" name="Slide Number Placeholder 3">
            <a:extLst>
              <a:ext uri="{FF2B5EF4-FFF2-40B4-BE49-F238E27FC236}">
                <a16:creationId xmlns:a16="http://schemas.microsoft.com/office/drawing/2014/main" id="{CB0E719E-DD36-40FA-8351-E33DEAA0C7E6}"/>
              </a:ext>
            </a:extLst>
          </p:cNvPr>
          <p:cNvSpPr>
            <a:spLocks noGrp="1"/>
          </p:cNvSpPr>
          <p:nvPr>
            <p:ph type="sldNum" sz="quarter" idx="12"/>
          </p:nvPr>
        </p:nvSpPr>
        <p:spPr/>
        <p:txBody>
          <a:bodyPr/>
          <a:lstStyle/>
          <a:p>
            <a:r>
              <a:rPr lang="en-US" altLang="en-US"/>
              <a:t>Slide </a:t>
            </a:r>
            <a:fld id="{C6213B5F-16EA-4E6C-B391-0D0EC6DE41A6}" type="slidenum">
              <a:rPr lang="en-US" altLang="en-US"/>
              <a:pPr/>
              <a:t>1</a:t>
            </a:fld>
            <a:endParaRPr lang="en-US" altLang="en-US"/>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b="1" dirty="0">
              <a:solidFill>
                <a:schemeClr val="tx2"/>
              </a:solidFill>
            </a:endParaRPr>
          </a:p>
          <a:p>
            <a:endParaRPr lang="en-US" altLang="en-US" dirty="0">
              <a:solidFill>
                <a:schemeClr val="tx2"/>
              </a:solidFill>
            </a:endParaRPr>
          </a:p>
          <a:p>
            <a:endParaRPr lang="en-US" altLang="en-US" b="1" dirty="0">
              <a:solidFill>
                <a:schemeClr val="tx2"/>
              </a:solidFill>
            </a:endParaRPr>
          </a:p>
          <a:p>
            <a:r>
              <a:rPr lang="en-US" altLang="en-US" b="1" dirty="0">
                <a:solidFill>
                  <a:schemeClr val="tx2"/>
                </a:solidFill>
              </a:rPr>
              <a:t>Submission Title:</a:t>
            </a:r>
            <a:r>
              <a:rPr lang="en-US" altLang="en-US" dirty="0">
                <a:solidFill>
                  <a:schemeClr val="tx2"/>
                </a:solidFill>
              </a:rPr>
              <a:t> Licensed Narrowband 16t Teleconference – April 30, 2020	</a:t>
            </a:r>
          </a:p>
          <a:p>
            <a:endParaRPr lang="en-US" altLang="en-US" dirty="0">
              <a:solidFill>
                <a:schemeClr val="tx2"/>
              </a:solidFill>
            </a:endParaRPr>
          </a:p>
          <a:p>
            <a:r>
              <a:rPr lang="en-US" altLang="en-US" b="1" dirty="0">
                <a:solidFill>
                  <a:schemeClr val="tx2"/>
                </a:solidFill>
              </a:rPr>
              <a:t>Date Submitted: </a:t>
            </a:r>
            <a:r>
              <a:rPr lang="en-US" altLang="en-US" dirty="0">
                <a:solidFill>
                  <a:schemeClr val="tx2"/>
                </a:solidFill>
              </a:rPr>
              <a:t>2020-04-30	</a:t>
            </a:r>
          </a:p>
          <a:p>
            <a:endParaRPr lang="en-US" altLang="en-US" dirty="0">
              <a:solidFill>
                <a:schemeClr val="tx2"/>
              </a:solidFill>
            </a:endParaRPr>
          </a:p>
          <a:p>
            <a:r>
              <a:rPr lang="en-US" altLang="en-US" b="1" dirty="0">
                <a:solidFill>
                  <a:schemeClr val="tx2"/>
                </a:solidFill>
              </a:rPr>
              <a:t>Source:</a:t>
            </a:r>
            <a:r>
              <a:rPr lang="en-US" altLang="en-US" dirty="0">
                <a:solidFill>
                  <a:schemeClr val="tx2"/>
                </a:solidFill>
              </a:rPr>
              <a:t> Tim Godfrey, EPRI</a:t>
            </a:r>
          </a:p>
          <a:p>
            <a:endParaRPr lang="en-US" altLang="en-US" dirty="0">
              <a:solidFill>
                <a:schemeClr val="tx2"/>
              </a:solidFill>
            </a:endParaRPr>
          </a:p>
          <a:p>
            <a:pPr>
              <a:spcBef>
                <a:spcPts val="600"/>
              </a:spcBef>
              <a:spcAft>
                <a:spcPts val="600"/>
              </a:spcAft>
            </a:pPr>
            <a:r>
              <a:rPr lang="en-US" altLang="en-US" b="1" dirty="0">
                <a:solidFill>
                  <a:schemeClr val="tx2"/>
                </a:solidFill>
              </a:rPr>
              <a:t>Abstract:</a:t>
            </a:r>
            <a:r>
              <a:rPr lang="en-US" altLang="en-US" dirty="0">
                <a:solidFill>
                  <a:schemeClr val="tx2"/>
                </a:solidFill>
              </a:rPr>
              <a:t>	Meeting Agenda and Presentation</a:t>
            </a:r>
          </a:p>
          <a:p>
            <a:pPr>
              <a:spcBef>
                <a:spcPts val="600"/>
              </a:spcBef>
              <a:spcAft>
                <a:spcPts val="600"/>
              </a:spcAft>
            </a:pPr>
            <a:r>
              <a:rPr lang="en-US" altLang="en-US" b="1" dirty="0">
                <a:solidFill>
                  <a:schemeClr val="tx2"/>
                </a:solidFill>
              </a:rPr>
              <a:t>Purpose:</a:t>
            </a:r>
            <a:r>
              <a:rPr lang="en-US" altLang="en-US" dirty="0">
                <a:solidFill>
                  <a:schemeClr val="tx2"/>
                </a:solidFill>
              </a:rPr>
              <a:t>	Chair’s presentation for task group meeting</a:t>
            </a:r>
          </a:p>
          <a:p>
            <a:r>
              <a:rPr lang="en-US" altLang="en-US" b="1" dirty="0">
                <a:solidFill>
                  <a:schemeClr val="tx2"/>
                </a:solidFill>
              </a:rPr>
              <a:t>Notice:</a:t>
            </a:r>
            <a:r>
              <a:rPr lang="en-US" altLang="en-US"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b="1" dirty="0">
                <a:solidFill>
                  <a:schemeClr val="tx2"/>
                </a:solidFill>
              </a:rPr>
              <a:t>Release:</a:t>
            </a:r>
            <a:r>
              <a:rPr lang="en-US" altLang="en-US"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304800" y="1344612"/>
            <a:ext cx="11582400" cy="4351338"/>
          </a:xfrm>
        </p:spPr>
        <p:txBody>
          <a:bodyPr>
            <a:noAutofit/>
          </a:bodyPr>
          <a:lstStyle/>
          <a:p>
            <a:pPr marL="1200150" lvl="2" indent="-285750">
              <a:buSzPct val="150000"/>
              <a:buFont typeface="Arial" panose="020B0604020202020204" pitchFamily="34" charset="0"/>
              <a:buChar char="•"/>
            </a:pPr>
            <a:r>
              <a:rPr lang="en-US" dirty="0"/>
              <a:t>The IEEE SA Copyright Policy is described in the IEEE SA Standards Board Bylaws and IEEE SA Standards Board Operations Manual</a:t>
            </a:r>
          </a:p>
          <a:p>
            <a:pPr marL="1657350" lvl="3" indent="-285750">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dirty="0">
                <a:hlinkClick r:id="rId2"/>
              </a:rPr>
              <a:t>https://standards.ieee.org/about/policies/bylaws/sect6-7.html#7</a:t>
            </a:r>
            <a:br>
              <a:rPr lang="en-US" dirty="0"/>
            </a:br>
            <a:r>
              <a:rPr lang="en-US" sz="1800" dirty="0"/>
              <a:t>	Clause 6.1 of the IEEE SA Standards Board Operations Manual</a:t>
            </a:r>
            <a:br>
              <a:rPr lang="en-US" sz="1800" dirty="0"/>
            </a:br>
            <a:r>
              <a:rPr lang="en-US" sz="1800" dirty="0"/>
              <a:t>	</a:t>
            </a:r>
            <a:r>
              <a:rPr lang="en-US" dirty="0">
                <a:hlinkClick r:id="rId3"/>
              </a:rPr>
              <a:t>https://standards.ieee.org/about/policies/opman/sect6.html</a:t>
            </a:r>
            <a:endParaRPr lang="en-US" dirty="0"/>
          </a:p>
          <a:p>
            <a:pPr marL="1200150" lvl="2" indent="-285750">
              <a:buSzPct val="150000"/>
              <a:buFont typeface="Arial" panose="020B0604020202020204" pitchFamily="34" charset="0"/>
              <a:buChar char="•"/>
            </a:pPr>
            <a:r>
              <a:rPr lang="en-US" dirty="0"/>
              <a:t>IEEE SA Copyright Permission</a:t>
            </a:r>
          </a:p>
          <a:p>
            <a:pPr marL="1657350" lvl="3" indent="-285750">
              <a:buSzPct val="150000"/>
              <a:buFont typeface="Arial" panose="020B0604020202020204" pitchFamily="34" charset="0"/>
              <a:buChar char="•"/>
            </a:pPr>
            <a:r>
              <a:rPr lang="en-US" dirty="0">
                <a:hlinkClick r:id="rId4"/>
              </a:rPr>
              <a:t>https://standards.ieee.org/content/dam/ieee-standards/standards/web/documents/other/permissionltrs.zip</a:t>
            </a:r>
            <a:endParaRPr lang="en-US" dirty="0"/>
          </a:p>
          <a:p>
            <a:pPr marL="1200150" lvl="2" indent="-285750">
              <a:buSzPct val="150000"/>
              <a:buFont typeface="Arial" panose="020B0604020202020204" pitchFamily="34" charset="0"/>
              <a:buChar char="•"/>
            </a:pPr>
            <a:r>
              <a:rPr lang="en-US" dirty="0"/>
              <a:t>IEEE SA Copyright FAQs</a:t>
            </a:r>
          </a:p>
          <a:p>
            <a:pPr marL="1657350" lvl="3" indent="-285750">
              <a:buSzPct val="150000"/>
              <a:buFont typeface="Arial" panose="020B0604020202020204" pitchFamily="34" charset="0"/>
              <a:buChar char="•"/>
            </a:pPr>
            <a:r>
              <a:rPr lang="en-US" dirty="0">
                <a:hlinkClick r:id="rId5"/>
              </a:rPr>
              <a:t>http://standards.ieee.org/faqs/copyrights.html/</a:t>
            </a:r>
            <a:endParaRPr lang="en-US" dirty="0"/>
          </a:p>
          <a:p>
            <a:pPr marL="1200150" lvl="2" indent="-285750">
              <a:buSzPct val="150000"/>
              <a:buFont typeface="Arial" panose="020B0604020202020204" pitchFamily="34" charset="0"/>
              <a:buChar char="•"/>
            </a:pPr>
            <a:r>
              <a:rPr lang="en-US" dirty="0"/>
              <a:t>IEEE SA Best Practices for IEEE Standards Development </a:t>
            </a:r>
          </a:p>
          <a:p>
            <a:pPr marL="1657350" lvl="3" indent="-285750">
              <a:buSzPct val="150000"/>
              <a:buFont typeface="Arial" panose="020B0604020202020204" pitchFamily="34" charset="0"/>
              <a:buChar char="•"/>
            </a:pPr>
            <a:r>
              <a:rPr lang="en-US" dirty="0">
                <a:hlinkClick r:id="rId6"/>
              </a:rPr>
              <a:t>http://standards.ieee.org/develop/policies/best_practices_for_ieee_standards_development_051215.pdf</a:t>
            </a:r>
            <a:endParaRPr lang="en-US" dirty="0"/>
          </a:p>
          <a:p>
            <a:pPr marL="1200150" lvl="2" indent="-285750">
              <a:buSzPct val="150000"/>
              <a:buFont typeface="Arial" panose="020B0604020202020204" pitchFamily="34" charset="0"/>
              <a:buChar char="•"/>
            </a:pPr>
            <a:r>
              <a:rPr lang="en-US" dirty="0"/>
              <a:t>Distribution of Draft Standards (see 6.1.3 of the SASB Operations Manual)</a:t>
            </a:r>
          </a:p>
          <a:p>
            <a:pPr marL="1657350" lvl="3" indent="-285750">
              <a:buSzPct val="150000"/>
              <a:buFont typeface="Arial" panose="020B0604020202020204" pitchFamily="34" charset="0"/>
              <a:buChar char="•"/>
            </a:pPr>
            <a:r>
              <a:rPr lang="en-US" dirty="0">
                <a:hlinkClick r:id="rId3"/>
              </a:rPr>
              <a:t>https://standards.ieee.org/about/policies/opman/sect6.html</a:t>
            </a:r>
            <a:endParaRPr lang="en-US" dirty="0"/>
          </a:p>
          <a:p>
            <a:pPr marL="1200150" lvl="2" indent="-285750">
              <a:buSzPct val="150000"/>
              <a:buFont typeface="Arial" panose="020B0604020202020204" pitchFamily="34" charset="0"/>
              <a:buChar char="•"/>
            </a:pPr>
            <a:endParaRPr lang="en-US" altLang="en-US" sz="1600"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10</a:t>
            </a:fld>
            <a:endParaRPr lang="en-US" altLang="en-US"/>
          </a:p>
        </p:txBody>
      </p:sp>
      <p:sp>
        <p:nvSpPr>
          <p:cNvPr id="6" name="Footer Placeholder 5"/>
          <p:cNvSpPr>
            <a:spLocks noGrp="1"/>
          </p:cNvSpPr>
          <p:nvPr>
            <p:ph type="ftr" idx="4294967295"/>
          </p:nvPr>
        </p:nvSpPr>
        <p:spPr bwMode="auto">
          <a:xfrm>
            <a:off x="0" y="6540500"/>
            <a:ext cx="424656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Tim Godfrey, EPRI</a:t>
            </a:r>
          </a:p>
        </p:txBody>
      </p:sp>
      <p:sp>
        <p:nvSpPr>
          <p:cNvPr id="5" name="Date Placeholder 4"/>
          <p:cNvSpPr>
            <a:spLocks noGrp="1"/>
          </p:cNvSpPr>
          <p:nvPr>
            <p:ph type="dt" idx="4294967295"/>
          </p:nvPr>
        </p:nvSpPr>
        <p:spPr bwMode="auto">
          <a:xfrm>
            <a:off x="0" y="6491288"/>
            <a:ext cx="250031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r>
              <a:rPr lang="en-US" dirty="0"/>
              <a:t>April 2020</a:t>
            </a:r>
            <a:endParaRPr lang="en-GB" dirty="0"/>
          </a:p>
        </p:txBody>
      </p:sp>
    </p:spTree>
    <p:extLst>
      <p:ext uri="{BB962C8B-B14F-4D97-AF65-F5344CB8AC3E}">
        <p14:creationId xmlns:p14="http://schemas.microsoft.com/office/powerpoint/2010/main" val="1311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normAutofit fontScale="92500" lnSpcReduction="20000"/>
          </a:bodyPr>
          <a:lstStyle/>
          <a:p>
            <a:r>
              <a:rPr lang="en-US" dirty="0"/>
              <a:t>All participants in IEEE-SA activities are expected to adhere to the core principles underlying the:</a:t>
            </a:r>
          </a:p>
          <a:p>
            <a:pPr lvl="1"/>
            <a:r>
              <a:rPr lang="en-US" dirty="0">
                <a:hlinkClick r:id="rId2"/>
              </a:rPr>
              <a:t>IEEE Code of Ethics</a:t>
            </a:r>
            <a:endParaRPr lang="en-US" dirty="0"/>
          </a:p>
          <a:p>
            <a:pPr lvl="1"/>
            <a:r>
              <a:rPr lang="en-US" dirty="0">
                <a:hlinkClick r:id="rId3"/>
              </a:rPr>
              <a:t>IEEE Code of Conduct</a:t>
            </a:r>
            <a:endParaRPr lang="en-US" dirty="0"/>
          </a:p>
          <a:p>
            <a:r>
              <a:rPr lang="en-US" dirty="0"/>
              <a:t>The core principles of the IEEE Codes of Ethics &amp; Conduct are to:</a:t>
            </a:r>
          </a:p>
          <a:p>
            <a:pPr lvl="1"/>
            <a:r>
              <a:rPr lang="en-US" dirty="0"/>
              <a:t>Uphold the highest standards of integrity, responsible behavior, and ethical and professional conduct</a:t>
            </a:r>
          </a:p>
          <a:p>
            <a:pPr lvl="1"/>
            <a:r>
              <a:rPr lang="en-US" dirty="0"/>
              <a:t>Treat people fairly and with respect, to not engage in harassment, discrimination, or retaliation, and to protect people's privacy.</a:t>
            </a:r>
          </a:p>
          <a:p>
            <a:pPr lvl="1"/>
            <a:r>
              <a:rPr lang="en-US" dirty="0"/>
              <a:t>Avoid injuring others, their property, reputation, or employment by false or malicious action</a:t>
            </a:r>
          </a:p>
          <a:p>
            <a:r>
              <a:rPr lang="en-US" dirty="0"/>
              <a:t>The most recent versions of these Codes are available at</a:t>
            </a:r>
          </a:p>
          <a:p>
            <a:pPr lvl="1"/>
            <a:r>
              <a:rPr lang="en-US" dirty="0">
                <a:hlinkClick r:id="rId4"/>
              </a:rPr>
              <a:t>http://www.ieee.org/about/corporate/governance</a:t>
            </a:r>
            <a:endParaRPr lang="en-US" dirty="0"/>
          </a:p>
        </p:txBody>
      </p:sp>
      <p:sp>
        <p:nvSpPr>
          <p:cNvPr id="6" name="Date Placeholder 5"/>
          <p:cNvSpPr>
            <a:spLocks noGrp="1"/>
          </p:cNvSpPr>
          <p:nvPr>
            <p:ph type="dt" sz="half" idx="10"/>
          </p:nvPr>
        </p:nvSpPr>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April 2020</a:t>
            </a:r>
            <a:endParaRPr lang="en-GB" dirty="0"/>
          </a:p>
        </p:txBody>
      </p:sp>
      <p:sp>
        <p:nvSpPr>
          <p:cNvPr id="5" name="Footer Placeholder 4"/>
          <p:cNvSpPr>
            <a:spLocks noGrp="1"/>
          </p:cNvSpPr>
          <p:nvPr>
            <p:ph type="ftr" sz="quarter" idx="11"/>
          </p:nvPr>
        </p:nvSpPr>
        <p:spPr/>
        <p:txBody>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Tim Godfrey, EPRI</a:t>
            </a:r>
            <a:endParaRPr lang="en-GB" dirty="0"/>
          </a:p>
        </p:txBody>
      </p:sp>
      <p:sp>
        <p:nvSpPr>
          <p:cNvPr id="4" name="Slide Number Placeholder 3"/>
          <p:cNvSpPr>
            <a:spLocks noGrp="1"/>
          </p:cNvSpPr>
          <p:nvPr>
            <p:ph type="sldNum" sz="quarter"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19330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Participants in the IEEE-SA “individual process” shall</a:t>
            </a:r>
            <a:br>
              <a:rPr lang="en-US" sz="3600" dirty="0"/>
            </a:br>
            <a:r>
              <a:rPr lang="en-US" sz="3600" dirty="0"/>
              <a:t>act independently of others, including employers</a:t>
            </a:r>
          </a:p>
        </p:txBody>
      </p:sp>
      <p:sp>
        <p:nvSpPr>
          <p:cNvPr id="3" name="Content Placeholder 2"/>
          <p:cNvSpPr>
            <a:spLocks noGrp="1"/>
          </p:cNvSpPr>
          <p:nvPr>
            <p:ph idx="1"/>
          </p:nvPr>
        </p:nvSpPr>
        <p:spPr/>
        <p:txBody>
          <a:bodyPr>
            <a:normAutofit fontScale="85000" lnSpcReduction="20000"/>
          </a:bodyPr>
          <a:lstStyle/>
          <a:p>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r>
              <a:rPr lang="en-US" dirty="0"/>
              <a:t>This means participants:</a:t>
            </a:r>
          </a:p>
          <a:p>
            <a:pPr lvl="1"/>
            <a:r>
              <a:rPr lang="en-US" dirty="0"/>
              <a:t>Shall act &amp; vote based on their personal &amp; independent opinions derived from their expertise, knowledge, and qualifications</a:t>
            </a:r>
          </a:p>
          <a:p>
            <a:pPr lvl="1"/>
            <a:r>
              <a:rPr lang="en-US" dirty="0"/>
              <a:t>Shall not act or vote based on any obligation to or any direction from any other person or organization, including an employer or client, regardless of any external commitments, agreements, contracts, or orders</a:t>
            </a:r>
          </a:p>
          <a:p>
            <a:pPr lvl="1"/>
            <a:r>
              <a:rPr lang="en-US" dirty="0"/>
              <a:t>Shall not direct the actions or votes of other participants or retaliate against other participants for fulfilling their responsibility to act &amp; vote based on their personal &amp; independently developed opinions</a:t>
            </a:r>
          </a:p>
          <a:p>
            <a:r>
              <a:rPr lang="en-US" dirty="0"/>
              <a:t>By participating in standards activities using the “individual process”, you are deemed to accept these requirements; if you are unable to satisfy these requirements then you shall immediately cease any participation</a:t>
            </a:r>
          </a:p>
        </p:txBody>
      </p:sp>
      <p:sp>
        <p:nvSpPr>
          <p:cNvPr id="6" name="Date Placeholder 5"/>
          <p:cNvSpPr>
            <a:spLocks noGrp="1"/>
          </p:cNvSpPr>
          <p:nvPr>
            <p:ph type="dt" sz="half" idx="10"/>
          </p:nvPr>
        </p:nvSpPr>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April 2020</a:t>
            </a:r>
            <a:endParaRPr lang="en-GB" dirty="0"/>
          </a:p>
        </p:txBody>
      </p:sp>
      <p:sp>
        <p:nvSpPr>
          <p:cNvPr id="5" name="Footer Placeholder 4"/>
          <p:cNvSpPr>
            <a:spLocks noGrp="1"/>
          </p:cNvSpPr>
          <p:nvPr>
            <p:ph type="ftr" sz="quarter" idx="11"/>
          </p:nvPr>
        </p:nvSpPr>
        <p:spPr/>
        <p:txBody>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Tim Godfrey, EPRI</a:t>
            </a:r>
            <a:endParaRPr lang="en-GB" dirty="0"/>
          </a:p>
        </p:txBody>
      </p:sp>
      <p:sp>
        <p:nvSpPr>
          <p:cNvPr id="4" name="Slide Number Placeholder 3"/>
          <p:cNvSpPr>
            <a:spLocks noGrp="1"/>
          </p:cNvSpPr>
          <p:nvPr>
            <p:ph type="sldNum" sz="quarter"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134370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normAutofit fontScale="92500" lnSpcReduction="10000"/>
          </a:bodyPr>
          <a:lstStyle/>
          <a:p>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1"/>
            <a:r>
              <a:rPr lang="en-US" dirty="0"/>
              <a:t>This means no participant may exercise “authority, leadership, or influence by reason of superior leverage, strength, or representation to the exclusion of fair and equitable consideration of other viewpoints” or “to hinder the progress of the standards development activity”</a:t>
            </a:r>
          </a:p>
          <a:p>
            <a:r>
              <a:rPr lang="en-US" dirty="0"/>
              <a:t>This rule applies equally to those participating in a standards development project and to that project’s leadership group</a:t>
            </a:r>
          </a:p>
          <a:p>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6" name="Date Placeholder 5"/>
          <p:cNvSpPr>
            <a:spLocks noGrp="1"/>
          </p:cNvSpPr>
          <p:nvPr>
            <p:ph type="dt" sz="half" idx="10"/>
          </p:nvPr>
        </p:nvSpPr>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April 2020</a:t>
            </a:r>
            <a:endParaRPr lang="en-GB" dirty="0"/>
          </a:p>
        </p:txBody>
      </p:sp>
      <p:sp>
        <p:nvSpPr>
          <p:cNvPr id="5" name="Footer Placeholder 4"/>
          <p:cNvSpPr>
            <a:spLocks noGrp="1"/>
          </p:cNvSpPr>
          <p:nvPr>
            <p:ph type="ftr" sz="quarter" idx="11"/>
          </p:nvPr>
        </p:nvSpPr>
        <p:spPr/>
        <p:txBody>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Tim Godfrey, EPRI</a:t>
            </a:r>
            <a:endParaRPr lang="en-GB" dirty="0"/>
          </a:p>
        </p:txBody>
      </p:sp>
      <p:sp>
        <p:nvSpPr>
          <p:cNvPr id="4" name="Slide Number Placeholder 3"/>
          <p:cNvSpPr>
            <a:spLocks noGrp="1"/>
          </p:cNvSpPr>
          <p:nvPr>
            <p:ph type="sldNum" sz="quarter" idx="12"/>
          </p:nvPr>
        </p:nvSpPr>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96954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AA7E-1EF0-456E-A72F-7E9184D64D6C}"/>
              </a:ext>
            </a:extLst>
          </p:cNvPr>
          <p:cNvSpPr>
            <a:spLocks noGrp="1"/>
          </p:cNvSpPr>
          <p:nvPr>
            <p:ph type="title"/>
          </p:nvPr>
        </p:nvSpPr>
        <p:spPr/>
        <p:txBody>
          <a:bodyPr/>
          <a:lstStyle/>
          <a:p>
            <a:r>
              <a:rPr lang="en-US" dirty="0"/>
              <a:t>Call for Contributions – issued Feb 14, 2020</a:t>
            </a:r>
          </a:p>
        </p:txBody>
      </p:sp>
      <p:sp>
        <p:nvSpPr>
          <p:cNvPr id="3" name="Content Placeholder 2">
            <a:extLst>
              <a:ext uri="{FF2B5EF4-FFF2-40B4-BE49-F238E27FC236}">
                <a16:creationId xmlns:a16="http://schemas.microsoft.com/office/drawing/2014/main" id="{1D851329-FEB5-441F-9E6A-5F2F2D93A531}"/>
              </a:ext>
            </a:extLst>
          </p:cNvPr>
          <p:cNvSpPr>
            <a:spLocks noGrp="1"/>
          </p:cNvSpPr>
          <p:nvPr>
            <p:ph idx="1"/>
          </p:nvPr>
        </p:nvSpPr>
        <p:spPr>
          <a:xfrm>
            <a:off x="381000" y="1143000"/>
            <a:ext cx="11277600" cy="5410200"/>
          </a:xfrm>
        </p:spPr>
        <p:txBody>
          <a:bodyPr>
            <a:normAutofit fontScale="62500" lnSpcReduction="20000"/>
          </a:bodyPr>
          <a:lstStyle/>
          <a:p>
            <a:r>
              <a:rPr lang="en-US" dirty="0"/>
              <a:t>The IEEE 802.15.16t Task Group is developing an amendment to 802.16-2017. Project 802.16t “Amendment - Fixed and Mobile Wireless Access in Narrowband Channels” </a:t>
            </a:r>
          </a:p>
          <a:p>
            <a:r>
              <a:rPr lang="en-US" dirty="0"/>
              <a:t>This project specifies operation in licensed spectrum with channel bandwidths greater than or equal to 5 kHz and less than 100 kHz. A new PHY will be specified, with changes to the MAC as necessary. The amendment is frequency independent but focuses on spectrum less than 2 GHz. Aggregated operation in adjacent and non-adjacent channels will be supported.</a:t>
            </a:r>
          </a:p>
          <a:p>
            <a:endParaRPr lang="en-US" dirty="0"/>
          </a:p>
          <a:p>
            <a:r>
              <a:rPr lang="en-US" dirty="0"/>
              <a:t>This Call for Contributions solicits input documentation toward the development the amendment. </a:t>
            </a:r>
          </a:p>
          <a:p>
            <a:r>
              <a:rPr lang="en-US" dirty="0"/>
              <a:t>Contributions are sought on the following topics;</a:t>
            </a:r>
          </a:p>
          <a:p>
            <a:pPr lvl="1"/>
            <a:r>
              <a:rPr lang="en-US" dirty="0"/>
              <a:t>Presentations on use cases, scenarios, and applications   </a:t>
            </a:r>
          </a:p>
          <a:p>
            <a:pPr lvl="1"/>
            <a:r>
              <a:rPr lang="en-US" dirty="0"/>
              <a:t>Contributions toward the System Requirements Document</a:t>
            </a:r>
          </a:p>
          <a:p>
            <a:r>
              <a:rPr lang="en-US" dirty="0"/>
              <a:t>Please use document </a:t>
            </a:r>
            <a:r>
              <a:rPr lang="en-US" dirty="0">
                <a:hlinkClick r:id="rId2"/>
              </a:rPr>
              <a:t>IEEE 802.15-20-0070r0 </a:t>
            </a:r>
            <a:r>
              <a:rPr lang="en-US" dirty="0"/>
              <a:t>as a template to describe your use cases.</a:t>
            </a:r>
          </a:p>
          <a:p>
            <a:r>
              <a:rPr lang="en-US" dirty="0"/>
              <a:t>The next meeting of P802.16t is March 15-20, 2020, Hilton Atlanta, Atlanta Georgia, USA, </a:t>
            </a:r>
            <a:r>
              <a:rPr lang="en-US" i="1" dirty="0"/>
              <a:t>802 Plenary Session. </a:t>
            </a:r>
            <a:r>
              <a:rPr lang="en-US" dirty="0"/>
              <a:t>The 802.16t task group will meet on Tuesday through Thursday.</a:t>
            </a:r>
          </a:p>
          <a:p>
            <a:r>
              <a:rPr lang="en-US" dirty="0"/>
              <a:t>The deadline for contributions to be considered the April 2020 plenary meeting is Friday, 13 April 2020, AOE (</a:t>
            </a:r>
            <a:r>
              <a:rPr lang="en-US" u="sng" dirty="0">
                <a:hlinkClick r:id="rId3"/>
              </a:rPr>
              <a:t>Anywhere On Earth</a:t>
            </a:r>
            <a:r>
              <a:rPr lang="en-US" dirty="0"/>
              <a:t>)</a:t>
            </a:r>
          </a:p>
          <a:p>
            <a:r>
              <a:rPr lang="en-US" dirty="0"/>
              <a:t>Documents should be uploaded to </a:t>
            </a:r>
            <a:r>
              <a:rPr lang="en-US" dirty="0">
                <a:hlinkClick r:id="rId4"/>
              </a:rPr>
              <a:t>https://mentor.ieee.org/802.15</a:t>
            </a:r>
            <a:r>
              <a:rPr lang="en-US" dirty="0"/>
              <a:t>, to the </a:t>
            </a:r>
            <a:r>
              <a:rPr lang="en-US" b="1" dirty="0"/>
              <a:t>TG16t</a:t>
            </a:r>
            <a:r>
              <a:rPr lang="en-US" dirty="0"/>
              <a:t> task group.</a:t>
            </a:r>
          </a:p>
          <a:p>
            <a:r>
              <a:rPr lang="en-US" dirty="0"/>
              <a:t>For more information contact the TG16t chair Tim Godfrey </a:t>
            </a:r>
            <a:r>
              <a:rPr lang="en-US" dirty="0">
                <a:hlinkClick r:id="rId5"/>
              </a:rPr>
              <a:t>tim.godfrey@ieee.org</a:t>
            </a:r>
            <a:endParaRPr lang="en-US" dirty="0"/>
          </a:p>
          <a:p>
            <a:r>
              <a:rPr lang="en-US" dirty="0"/>
              <a:t>The minutes of the January 2020 session are available in document </a:t>
            </a:r>
            <a:r>
              <a:rPr lang="en-US" dirty="0">
                <a:hlinkClick r:id="rId6"/>
              </a:rPr>
              <a:t>IEEE 802.15-20-0067r0</a:t>
            </a:r>
            <a:endParaRPr lang="en-US" dirty="0"/>
          </a:p>
          <a:p>
            <a:r>
              <a:rPr lang="en-US" dirty="0"/>
              <a:t>This Call for Contributions is available as document </a:t>
            </a:r>
            <a:r>
              <a:rPr lang="en-US" dirty="0">
                <a:hlinkClick r:id="rId7"/>
              </a:rPr>
              <a:t>IEEE 802.15-20-0079r0</a:t>
            </a:r>
            <a:endParaRPr lang="en-US" dirty="0"/>
          </a:p>
          <a:p>
            <a:endParaRPr lang="en-US" dirty="0"/>
          </a:p>
        </p:txBody>
      </p:sp>
      <p:sp>
        <p:nvSpPr>
          <p:cNvPr id="4" name="Date Placeholder 3">
            <a:extLst>
              <a:ext uri="{FF2B5EF4-FFF2-40B4-BE49-F238E27FC236}">
                <a16:creationId xmlns:a16="http://schemas.microsoft.com/office/drawing/2014/main" id="{D2F6F39F-1CE2-47E6-94C3-C4DB16D0946E}"/>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47D0E491-DACA-4407-8E80-C0F5A49267BB}"/>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676D66EC-4AB5-4560-A355-BF061CB78939}"/>
              </a:ext>
            </a:extLst>
          </p:cNvPr>
          <p:cNvSpPr>
            <a:spLocks noGrp="1"/>
          </p:cNvSpPr>
          <p:nvPr>
            <p:ph type="sldNum" sz="quarter" idx="12"/>
          </p:nvPr>
        </p:nvSpPr>
        <p:spPr/>
        <p:txBody>
          <a:bodyPr/>
          <a:lstStyle/>
          <a:p>
            <a:fld id="{07EF11DD-EAC9-418C-AFCF-9D5EFABD0DDC}" type="slidenum">
              <a:rPr lang="en-US" smtClean="0"/>
              <a:t>14</a:t>
            </a:fld>
            <a:endParaRPr lang="en-US"/>
          </a:p>
        </p:txBody>
      </p:sp>
    </p:spTree>
    <p:extLst>
      <p:ext uri="{BB962C8B-B14F-4D97-AF65-F5344CB8AC3E}">
        <p14:creationId xmlns:p14="http://schemas.microsoft.com/office/powerpoint/2010/main" val="414244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5ED9-F8E8-40CB-9CFC-3FAE50E3F476}"/>
              </a:ext>
            </a:extLst>
          </p:cNvPr>
          <p:cNvSpPr>
            <a:spLocks noGrp="1"/>
          </p:cNvSpPr>
          <p:nvPr>
            <p:ph type="title"/>
          </p:nvPr>
        </p:nvSpPr>
        <p:spPr/>
        <p:txBody>
          <a:bodyPr/>
          <a:lstStyle/>
          <a:p>
            <a:r>
              <a:rPr lang="en-US" dirty="0"/>
              <a:t>Scheduling of Presentations</a:t>
            </a:r>
          </a:p>
        </p:txBody>
      </p:sp>
      <p:sp>
        <p:nvSpPr>
          <p:cNvPr id="3" name="Content Placeholder 2">
            <a:extLst>
              <a:ext uri="{FF2B5EF4-FFF2-40B4-BE49-F238E27FC236}">
                <a16:creationId xmlns:a16="http://schemas.microsoft.com/office/drawing/2014/main" id="{24E667BE-B2EF-4A38-8217-712F666ABFA7}"/>
              </a:ext>
            </a:extLst>
          </p:cNvPr>
          <p:cNvSpPr>
            <a:spLocks noGrp="1"/>
          </p:cNvSpPr>
          <p:nvPr>
            <p:ph idx="1"/>
          </p:nvPr>
        </p:nvSpPr>
        <p:spPr/>
        <p:txBody>
          <a:bodyPr>
            <a:normAutofit/>
          </a:bodyPr>
          <a:lstStyle/>
          <a:p>
            <a:endParaRPr lang="en-US" sz="2000" dirty="0"/>
          </a:p>
          <a:p>
            <a:r>
              <a:rPr lang="en-US" sz="2000" dirty="0"/>
              <a:t>802.15-20-0xxxr0 	802.16t Use Case Spreadsheet	Derek Ellingsworth (GE)</a:t>
            </a:r>
          </a:p>
          <a:p>
            <a:endParaRPr lang="en-US" sz="2000" dirty="0"/>
          </a:p>
          <a:p>
            <a:endParaRPr lang="en-US" sz="2000" dirty="0"/>
          </a:p>
          <a:p>
            <a:endParaRPr lang="en-US" sz="2000" dirty="0"/>
          </a:p>
        </p:txBody>
      </p:sp>
      <p:sp>
        <p:nvSpPr>
          <p:cNvPr id="4" name="Date Placeholder 3">
            <a:extLst>
              <a:ext uri="{FF2B5EF4-FFF2-40B4-BE49-F238E27FC236}">
                <a16:creationId xmlns:a16="http://schemas.microsoft.com/office/drawing/2014/main" id="{9488F5DD-E615-434A-BBC2-F8E8D8573D44}"/>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58160F2B-9610-4257-97D1-C91CE0EC7C72}"/>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0CE97FBF-E095-473A-B299-A54BEE727804}"/>
              </a:ext>
            </a:extLst>
          </p:cNvPr>
          <p:cNvSpPr>
            <a:spLocks noGrp="1"/>
          </p:cNvSpPr>
          <p:nvPr>
            <p:ph type="sldNum" sz="quarter" idx="12"/>
          </p:nvPr>
        </p:nvSpPr>
        <p:spPr/>
        <p:txBody>
          <a:bodyPr/>
          <a:lstStyle/>
          <a:p>
            <a:fld id="{07EF11DD-EAC9-418C-AFCF-9D5EFABD0DDC}" type="slidenum">
              <a:rPr lang="en-US" smtClean="0"/>
              <a:t>15</a:t>
            </a:fld>
            <a:endParaRPr lang="en-US"/>
          </a:p>
        </p:txBody>
      </p:sp>
    </p:spTree>
    <p:extLst>
      <p:ext uri="{BB962C8B-B14F-4D97-AF65-F5344CB8AC3E}">
        <p14:creationId xmlns:p14="http://schemas.microsoft.com/office/powerpoint/2010/main" val="116140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A3D7E2-3938-4461-BDE0-C954F926E746}"/>
              </a:ext>
            </a:extLst>
          </p:cNvPr>
          <p:cNvSpPr>
            <a:spLocks noGrp="1"/>
          </p:cNvSpPr>
          <p:nvPr>
            <p:ph type="ctrTitle"/>
          </p:nvPr>
        </p:nvSpPr>
        <p:spPr/>
        <p:txBody>
          <a:bodyPr/>
          <a:lstStyle/>
          <a:p>
            <a:r>
              <a:rPr lang="en-US" dirty="0"/>
              <a:t>Presentations</a:t>
            </a:r>
          </a:p>
        </p:txBody>
      </p:sp>
      <p:sp>
        <p:nvSpPr>
          <p:cNvPr id="9" name="Subtitle 8">
            <a:extLst>
              <a:ext uri="{FF2B5EF4-FFF2-40B4-BE49-F238E27FC236}">
                <a16:creationId xmlns:a16="http://schemas.microsoft.com/office/drawing/2014/main" id="{E22259C0-7E59-43BB-9991-E60455DEA1E5}"/>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7D042F5B-408A-45AF-BEA9-6538FEB3A23C}"/>
              </a:ext>
            </a:extLst>
          </p:cNvPr>
          <p:cNvSpPr>
            <a:spLocks noGrp="1"/>
          </p:cNvSpPr>
          <p:nvPr>
            <p:ph type="dt" sz="half" idx="10"/>
          </p:nvPr>
        </p:nvSpPr>
        <p:spPr/>
        <p:txBody>
          <a:bodyPr/>
          <a:lstStyle/>
          <a:p>
            <a:r>
              <a:rPr lang="en-US" altLang="en-US" dirty="0"/>
              <a:t>April 2020</a:t>
            </a:r>
          </a:p>
        </p:txBody>
      </p:sp>
      <p:sp>
        <p:nvSpPr>
          <p:cNvPr id="5" name="Footer Placeholder 4">
            <a:extLst>
              <a:ext uri="{FF2B5EF4-FFF2-40B4-BE49-F238E27FC236}">
                <a16:creationId xmlns:a16="http://schemas.microsoft.com/office/drawing/2014/main" id="{0AAC1185-E7CB-45B0-B4B7-91638A395E15}"/>
              </a:ext>
            </a:extLst>
          </p:cNvPr>
          <p:cNvSpPr>
            <a:spLocks noGrp="1"/>
          </p:cNvSpPr>
          <p:nvPr>
            <p:ph type="ftr" sz="quarter" idx="11"/>
          </p:nvPr>
        </p:nvSpPr>
        <p:spPr/>
        <p:txBody>
          <a:bodyPr/>
          <a:lstStyle/>
          <a:p>
            <a:r>
              <a:rPr lang="en-US" altLang="en-US"/>
              <a:t>Tim Godfrey, EPRI</a:t>
            </a:r>
          </a:p>
        </p:txBody>
      </p:sp>
      <p:sp>
        <p:nvSpPr>
          <p:cNvPr id="6" name="Slide Number Placeholder 5">
            <a:extLst>
              <a:ext uri="{FF2B5EF4-FFF2-40B4-BE49-F238E27FC236}">
                <a16:creationId xmlns:a16="http://schemas.microsoft.com/office/drawing/2014/main" id="{389EDD39-1172-45E9-BA22-0093BE4978EF}"/>
              </a:ext>
            </a:extLst>
          </p:cNvPr>
          <p:cNvSpPr>
            <a:spLocks noGrp="1"/>
          </p:cNvSpPr>
          <p:nvPr>
            <p:ph type="sldNum" sz="quarter" idx="12"/>
          </p:nvPr>
        </p:nvSpPr>
        <p:spPr/>
        <p:txBody>
          <a:bodyPr/>
          <a:lstStyle/>
          <a:p>
            <a:r>
              <a:rPr lang="en-US" altLang="en-US"/>
              <a:t>Slide </a:t>
            </a:r>
            <a:fld id="{2B687277-1108-434F-8D99-8D4FEAC8F2EF}" type="slidenum">
              <a:rPr lang="en-US" altLang="en-US"/>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49BE-F0CD-458A-9FB1-400D2D65FE67}"/>
              </a:ext>
            </a:extLst>
          </p:cNvPr>
          <p:cNvSpPr>
            <a:spLocks noGrp="1"/>
          </p:cNvSpPr>
          <p:nvPr>
            <p:ph type="title"/>
          </p:nvPr>
        </p:nvSpPr>
        <p:spPr/>
        <p:txBody>
          <a:bodyPr/>
          <a:lstStyle/>
          <a:p>
            <a:r>
              <a:rPr lang="en-US" dirty="0"/>
              <a:t>Discussion Notes and Action Items 4/9</a:t>
            </a:r>
          </a:p>
        </p:txBody>
      </p:sp>
      <p:sp>
        <p:nvSpPr>
          <p:cNvPr id="3" name="Content Placeholder 2">
            <a:extLst>
              <a:ext uri="{FF2B5EF4-FFF2-40B4-BE49-F238E27FC236}">
                <a16:creationId xmlns:a16="http://schemas.microsoft.com/office/drawing/2014/main" id="{BC82EAE5-7D9F-434B-884E-5111970D734F}"/>
              </a:ext>
            </a:extLst>
          </p:cNvPr>
          <p:cNvSpPr>
            <a:spLocks noGrp="1"/>
          </p:cNvSpPr>
          <p:nvPr>
            <p:ph idx="1"/>
          </p:nvPr>
        </p:nvSpPr>
        <p:spPr/>
        <p:txBody>
          <a:bodyPr>
            <a:normAutofit fontScale="92500" lnSpcReduction="20000"/>
          </a:bodyPr>
          <a:lstStyle/>
          <a:p>
            <a:r>
              <a:rPr lang="en-US" dirty="0"/>
              <a:t>Henk – is there a link to regulatory requirements for use case; Wireless FCC requirements.</a:t>
            </a:r>
          </a:p>
          <a:p>
            <a:pPr lvl="1"/>
            <a:r>
              <a:rPr lang="en-US" dirty="0"/>
              <a:t>Need to document existing rules for each band. </a:t>
            </a:r>
          </a:p>
          <a:p>
            <a:pPr lvl="1"/>
            <a:r>
              <a:rPr lang="en-US" dirty="0"/>
              <a:t>Plan to include in a different section on SRD.</a:t>
            </a:r>
          </a:p>
          <a:p>
            <a:endParaRPr lang="en-US" dirty="0"/>
          </a:p>
          <a:p>
            <a:r>
              <a:rPr lang="en-US" dirty="0"/>
              <a:t>Use cases:</a:t>
            </a:r>
          </a:p>
          <a:p>
            <a:pPr lvl="1"/>
            <a:r>
              <a:rPr lang="en-US" dirty="0"/>
              <a:t>Action: Kathy will work with Nathan and </a:t>
            </a:r>
            <a:r>
              <a:rPr lang="en-US" dirty="0" err="1"/>
              <a:t>Juha</a:t>
            </a:r>
            <a:r>
              <a:rPr lang="en-US" dirty="0"/>
              <a:t> to merge rail use cases into Document 108 as the master use case spreadsheet. </a:t>
            </a:r>
          </a:p>
          <a:p>
            <a:pPr lvl="1"/>
            <a:r>
              <a:rPr lang="en-US" dirty="0"/>
              <a:t>Rick Smith – need to include use case of transitioning leased lines (copper or otherwise) for utility. </a:t>
            </a:r>
          </a:p>
          <a:p>
            <a:r>
              <a:rPr lang="en-US" dirty="0"/>
              <a:t>Frequency bands: 952-953, and 928-929 MHz  is Part 101</a:t>
            </a:r>
          </a:p>
          <a:p>
            <a:pPr lvl="1"/>
            <a:r>
              <a:rPr lang="en-US" dirty="0"/>
              <a:t>Include 1.4 GHz band – there is 5 MHz available there</a:t>
            </a:r>
          </a:p>
          <a:p>
            <a:pPr lvl="1"/>
            <a:r>
              <a:rPr lang="en-US" dirty="0"/>
              <a:t>Need document any restrictions on TDD operation. </a:t>
            </a:r>
          </a:p>
          <a:p>
            <a:endParaRPr lang="en-US" dirty="0"/>
          </a:p>
        </p:txBody>
      </p:sp>
      <p:sp>
        <p:nvSpPr>
          <p:cNvPr id="4" name="Date Placeholder 3">
            <a:extLst>
              <a:ext uri="{FF2B5EF4-FFF2-40B4-BE49-F238E27FC236}">
                <a16:creationId xmlns:a16="http://schemas.microsoft.com/office/drawing/2014/main" id="{94A6F31D-3143-4A62-B799-9F623EDEFA88}"/>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580378AB-F344-463C-8407-064C33BD3921}"/>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26D7F20F-1A0E-4B5A-BFF9-D8D7A6389683}"/>
              </a:ext>
            </a:extLst>
          </p:cNvPr>
          <p:cNvSpPr>
            <a:spLocks noGrp="1"/>
          </p:cNvSpPr>
          <p:nvPr>
            <p:ph type="sldNum" sz="quarter" idx="12"/>
          </p:nvPr>
        </p:nvSpPr>
        <p:spPr/>
        <p:txBody>
          <a:bodyPr/>
          <a:lstStyle/>
          <a:p>
            <a:fld id="{07EF11DD-EAC9-418C-AFCF-9D5EFABD0DDC}" type="slidenum">
              <a:rPr lang="en-US" smtClean="0"/>
              <a:t>17</a:t>
            </a:fld>
            <a:endParaRPr lang="en-US"/>
          </a:p>
        </p:txBody>
      </p:sp>
    </p:spTree>
    <p:extLst>
      <p:ext uri="{BB962C8B-B14F-4D97-AF65-F5344CB8AC3E}">
        <p14:creationId xmlns:p14="http://schemas.microsoft.com/office/powerpoint/2010/main" val="2905245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6C79-E22F-47B3-A372-5CF662B6B326}"/>
              </a:ext>
            </a:extLst>
          </p:cNvPr>
          <p:cNvSpPr>
            <a:spLocks noGrp="1"/>
          </p:cNvSpPr>
          <p:nvPr>
            <p:ph type="title"/>
          </p:nvPr>
        </p:nvSpPr>
        <p:spPr/>
        <p:txBody>
          <a:bodyPr/>
          <a:lstStyle/>
          <a:p>
            <a:r>
              <a:rPr lang="en-US" dirty="0"/>
              <a:t>Notes and actions 4/30</a:t>
            </a:r>
          </a:p>
        </p:txBody>
      </p:sp>
      <p:sp>
        <p:nvSpPr>
          <p:cNvPr id="3" name="Content Placeholder 2">
            <a:extLst>
              <a:ext uri="{FF2B5EF4-FFF2-40B4-BE49-F238E27FC236}">
                <a16:creationId xmlns:a16="http://schemas.microsoft.com/office/drawing/2014/main" id="{E03538D0-ECFC-434E-BE32-55AA07A4FB50}"/>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82CB9BC-03EE-46DB-B1C3-07B9A888FBC2}"/>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D795ADC8-29FF-484B-AA92-B682776509D1}"/>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5B8B75E2-EEDF-476A-8C5B-7B616A8E7504}"/>
              </a:ext>
            </a:extLst>
          </p:cNvPr>
          <p:cNvSpPr>
            <a:spLocks noGrp="1"/>
          </p:cNvSpPr>
          <p:nvPr>
            <p:ph type="sldNum" sz="quarter" idx="12"/>
          </p:nvPr>
        </p:nvSpPr>
        <p:spPr/>
        <p:txBody>
          <a:bodyPr/>
          <a:lstStyle/>
          <a:p>
            <a:fld id="{07EF11DD-EAC9-418C-AFCF-9D5EFABD0DDC}" type="slidenum">
              <a:rPr lang="en-US" smtClean="0"/>
              <a:t>18</a:t>
            </a:fld>
            <a:endParaRPr lang="en-US"/>
          </a:p>
        </p:txBody>
      </p:sp>
    </p:spTree>
    <p:extLst>
      <p:ext uri="{BB962C8B-B14F-4D97-AF65-F5344CB8AC3E}">
        <p14:creationId xmlns:p14="http://schemas.microsoft.com/office/powerpoint/2010/main" val="3448328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D525-1E7D-4635-A9EC-3AB22B7B0B1A}"/>
              </a:ext>
            </a:extLst>
          </p:cNvPr>
          <p:cNvSpPr>
            <a:spLocks noGrp="1"/>
          </p:cNvSpPr>
          <p:nvPr>
            <p:ph type="title"/>
          </p:nvPr>
        </p:nvSpPr>
        <p:spPr/>
        <p:txBody>
          <a:bodyPr/>
          <a:lstStyle/>
          <a:p>
            <a:r>
              <a:rPr lang="en-US" dirty="0"/>
              <a:t>Mentor Document Upload Tutorial</a:t>
            </a:r>
          </a:p>
        </p:txBody>
      </p:sp>
      <p:sp>
        <p:nvSpPr>
          <p:cNvPr id="3" name="Content Placeholder 2">
            <a:extLst>
              <a:ext uri="{FF2B5EF4-FFF2-40B4-BE49-F238E27FC236}">
                <a16:creationId xmlns:a16="http://schemas.microsoft.com/office/drawing/2014/main" id="{93554A13-8A03-4FF4-ADC8-CBCD34FE1D28}"/>
              </a:ext>
            </a:extLst>
          </p:cNvPr>
          <p:cNvSpPr>
            <a:spLocks noGrp="1"/>
          </p:cNvSpPr>
          <p:nvPr>
            <p:ph idx="1"/>
          </p:nvPr>
        </p:nvSpPr>
        <p:spPr/>
        <p:txBody>
          <a:bodyPr/>
          <a:lstStyle/>
          <a:p>
            <a:r>
              <a:rPr lang="en-US" dirty="0"/>
              <a:t>Start here    </a:t>
            </a:r>
            <a:r>
              <a:rPr lang="en-US" u="sng" dirty="0">
                <a:hlinkClick r:id="rId2"/>
              </a:rPr>
              <a:t>https://mentor.ieee.org/802.15/documents</a:t>
            </a:r>
            <a:endParaRPr lang="en-US" dirty="0"/>
          </a:p>
          <a:p>
            <a:r>
              <a:rPr lang="en-US" dirty="0"/>
              <a:t>Sign In with your IEEE credentials:</a:t>
            </a:r>
          </a:p>
        </p:txBody>
      </p:sp>
      <p:sp>
        <p:nvSpPr>
          <p:cNvPr id="4" name="Date Placeholder 3">
            <a:extLst>
              <a:ext uri="{FF2B5EF4-FFF2-40B4-BE49-F238E27FC236}">
                <a16:creationId xmlns:a16="http://schemas.microsoft.com/office/drawing/2014/main" id="{EEFC48EF-88F0-4D60-8A29-0BD1DF09C15F}"/>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7C4DD6B6-E01D-4437-8F76-83CFE5EB64BE}"/>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2E089D71-978A-4416-BEA0-BFF6D5740AA1}"/>
              </a:ext>
            </a:extLst>
          </p:cNvPr>
          <p:cNvSpPr>
            <a:spLocks noGrp="1"/>
          </p:cNvSpPr>
          <p:nvPr>
            <p:ph type="sldNum" sz="quarter" idx="12"/>
          </p:nvPr>
        </p:nvSpPr>
        <p:spPr/>
        <p:txBody>
          <a:bodyPr/>
          <a:lstStyle/>
          <a:p>
            <a:fld id="{07EF11DD-EAC9-418C-AFCF-9D5EFABD0DDC}" type="slidenum">
              <a:rPr lang="en-US" smtClean="0"/>
              <a:t>19</a:t>
            </a:fld>
            <a:endParaRPr lang="en-US"/>
          </a:p>
        </p:txBody>
      </p:sp>
      <p:pic>
        <p:nvPicPr>
          <p:cNvPr id="7" name="Picture 6">
            <a:extLst>
              <a:ext uri="{FF2B5EF4-FFF2-40B4-BE49-F238E27FC236}">
                <a16:creationId xmlns:a16="http://schemas.microsoft.com/office/drawing/2014/main" id="{211AC9E0-1D85-47A8-B50C-85FD6C7D5BEE}"/>
              </a:ext>
            </a:extLst>
          </p:cNvPr>
          <p:cNvPicPr>
            <a:picLocks noChangeAspect="1"/>
          </p:cNvPicPr>
          <p:nvPr/>
        </p:nvPicPr>
        <p:blipFill>
          <a:blip r:embed="rId3"/>
          <a:stretch>
            <a:fillRect/>
          </a:stretch>
        </p:blipFill>
        <p:spPr>
          <a:xfrm>
            <a:off x="-6306" y="3039363"/>
            <a:ext cx="12192000" cy="2151529"/>
          </a:xfrm>
          <a:prstGeom prst="rect">
            <a:avLst/>
          </a:prstGeom>
        </p:spPr>
      </p:pic>
      <p:sp>
        <p:nvSpPr>
          <p:cNvPr id="8" name="Arrow: Down 7">
            <a:extLst>
              <a:ext uri="{FF2B5EF4-FFF2-40B4-BE49-F238E27FC236}">
                <a16:creationId xmlns:a16="http://schemas.microsoft.com/office/drawing/2014/main" id="{3C305023-6060-4094-9067-280B92DD12A2}"/>
              </a:ext>
            </a:extLst>
          </p:cNvPr>
          <p:cNvSpPr/>
          <p:nvPr/>
        </p:nvSpPr>
        <p:spPr>
          <a:xfrm>
            <a:off x="11553234" y="2187670"/>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66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4475C-A9EB-483F-98AF-B14E5D270153}"/>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C058C766-5081-4EC1-AA46-AB8069E3A9CC}"/>
              </a:ext>
            </a:extLst>
          </p:cNvPr>
          <p:cNvSpPr>
            <a:spLocks noGrp="1"/>
          </p:cNvSpPr>
          <p:nvPr>
            <p:ph idx="1"/>
          </p:nvPr>
        </p:nvSpPr>
        <p:spPr/>
        <p:txBody>
          <a:bodyPr>
            <a:normAutofit/>
          </a:bodyPr>
          <a:lstStyle/>
          <a:p>
            <a:r>
              <a:rPr lang="en-US" dirty="0"/>
              <a:t>Introductions, Secretary, Review and Approve Agenda</a:t>
            </a:r>
          </a:p>
          <a:p>
            <a:r>
              <a:rPr lang="en-US" dirty="0"/>
              <a:t>Policy Review</a:t>
            </a:r>
          </a:p>
          <a:p>
            <a:r>
              <a:rPr lang="en-US" dirty="0"/>
              <a:t>Presentations</a:t>
            </a:r>
          </a:p>
          <a:p>
            <a:r>
              <a:rPr lang="en-US" dirty="0"/>
              <a:t>Discussion</a:t>
            </a:r>
          </a:p>
          <a:p>
            <a:r>
              <a:rPr lang="en-US" dirty="0"/>
              <a:t>Tutorial on Mentor and Document Upload process</a:t>
            </a:r>
          </a:p>
          <a:p>
            <a:r>
              <a:rPr lang="en-US" dirty="0"/>
              <a:t>Scheduling Next Teleconference</a:t>
            </a:r>
          </a:p>
          <a:p>
            <a:endParaRPr lang="en-US" dirty="0"/>
          </a:p>
        </p:txBody>
      </p:sp>
      <p:sp>
        <p:nvSpPr>
          <p:cNvPr id="2" name="Date Placeholder 1">
            <a:extLst>
              <a:ext uri="{FF2B5EF4-FFF2-40B4-BE49-F238E27FC236}">
                <a16:creationId xmlns:a16="http://schemas.microsoft.com/office/drawing/2014/main" id="{18E60F81-A535-4535-B380-36349C6C0953}"/>
              </a:ext>
            </a:extLst>
          </p:cNvPr>
          <p:cNvSpPr>
            <a:spLocks noGrp="1"/>
          </p:cNvSpPr>
          <p:nvPr>
            <p:ph type="dt" sz="half" idx="10"/>
          </p:nvPr>
        </p:nvSpPr>
        <p:spPr/>
        <p:txBody>
          <a:bodyPr/>
          <a:lstStyle/>
          <a:p>
            <a:r>
              <a:rPr lang="en-US" dirty="0"/>
              <a:t>April 2020</a:t>
            </a:r>
          </a:p>
        </p:txBody>
      </p:sp>
      <p:sp>
        <p:nvSpPr>
          <p:cNvPr id="3" name="Footer Placeholder 2">
            <a:extLst>
              <a:ext uri="{FF2B5EF4-FFF2-40B4-BE49-F238E27FC236}">
                <a16:creationId xmlns:a16="http://schemas.microsoft.com/office/drawing/2014/main" id="{F458B843-2D7B-491F-9765-8FB389289A60}"/>
              </a:ext>
            </a:extLst>
          </p:cNvPr>
          <p:cNvSpPr>
            <a:spLocks noGrp="1"/>
          </p:cNvSpPr>
          <p:nvPr>
            <p:ph type="ftr" sz="quarter" idx="11"/>
          </p:nvPr>
        </p:nvSpPr>
        <p:spPr/>
        <p:txBody>
          <a:bodyPr/>
          <a:lstStyle/>
          <a:p>
            <a:r>
              <a:rPr lang="en-US"/>
              <a:t>Tim Godfrey, EPRI</a:t>
            </a:r>
          </a:p>
        </p:txBody>
      </p:sp>
      <p:sp>
        <p:nvSpPr>
          <p:cNvPr id="4" name="Slide Number Placeholder 3">
            <a:extLst>
              <a:ext uri="{FF2B5EF4-FFF2-40B4-BE49-F238E27FC236}">
                <a16:creationId xmlns:a16="http://schemas.microsoft.com/office/drawing/2014/main" id="{7A912C23-63F8-450A-AA58-80D7A7B4FCA4}"/>
              </a:ext>
            </a:extLst>
          </p:cNvPr>
          <p:cNvSpPr>
            <a:spLocks noGrp="1"/>
          </p:cNvSpPr>
          <p:nvPr>
            <p:ph type="sldNum" sz="quarter" idx="12"/>
          </p:nvPr>
        </p:nvSpPr>
        <p:spPr/>
        <p:txBody>
          <a:bodyPr/>
          <a:lstStyle/>
          <a:p>
            <a:fld id="{07EF11DD-EAC9-418C-AFCF-9D5EFABD0DDC}" type="slidenum">
              <a:rPr lang="en-US" smtClean="0"/>
              <a:t>2</a:t>
            </a:fld>
            <a:endParaRPr lang="en-US"/>
          </a:p>
        </p:txBody>
      </p:sp>
    </p:spTree>
    <p:extLst>
      <p:ext uri="{BB962C8B-B14F-4D97-AF65-F5344CB8AC3E}">
        <p14:creationId xmlns:p14="http://schemas.microsoft.com/office/powerpoint/2010/main" val="2006485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D996-88DD-403D-B269-DEB13C8B7BF0}"/>
              </a:ext>
            </a:extLst>
          </p:cNvPr>
          <p:cNvSpPr>
            <a:spLocks noGrp="1"/>
          </p:cNvSpPr>
          <p:nvPr>
            <p:ph type="title"/>
          </p:nvPr>
        </p:nvSpPr>
        <p:spPr/>
        <p:txBody>
          <a:bodyPr/>
          <a:lstStyle/>
          <a:p>
            <a:r>
              <a:rPr lang="en-US" dirty="0"/>
              <a:t>Templates</a:t>
            </a:r>
          </a:p>
        </p:txBody>
      </p:sp>
      <p:sp>
        <p:nvSpPr>
          <p:cNvPr id="3" name="Content Placeholder 2">
            <a:extLst>
              <a:ext uri="{FF2B5EF4-FFF2-40B4-BE49-F238E27FC236}">
                <a16:creationId xmlns:a16="http://schemas.microsoft.com/office/drawing/2014/main" id="{C8FF78DD-AD06-478A-9E61-82E2F14CCF44}"/>
              </a:ext>
            </a:extLst>
          </p:cNvPr>
          <p:cNvSpPr>
            <a:spLocks noGrp="1"/>
          </p:cNvSpPr>
          <p:nvPr>
            <p:ph idx="1"/>
          </p:nvPr>
        </p:nvSpPr>
        <p:spPr>
          <a:xfrm>
            <a:off x="838200" y="1371600"/>
            <a:ext cx="10515600" cy="4805363"/>
          </a:xfrm>
        </p:spPr>
        <p:txBody>
          <a:bodyPr/>
          <a:lstStyle/>
          <a:p>
            <a:r>
              <a:rPr lang="en-US" dirty="0"/>
              <a:t>See the 802.15 home page for templates for Word and </a:t>
            </a:r>
            <a:r>
              <a:rPr lang="en-US" dirty="0" err="1"/>
              <a:t>Powerpoint</a:t>
            </a:r>
            <a:endParaRPr lang="en-US" dirty="0"/>
          </a:p>
          <a:p>
            <a:pPr lvl="1"/>
            <a:r>
              <a:rPr lang="en-US" dirty="0"/>
              <a:t>No template is used for Excel</a:t>
            </a:r>
          </a:p>
          <a:p>
            <a:r>
              <a:rPr lang="en-US" dirty="0">
                <a:hlinkClick r:id="rId2"/>
              </a:rPr>
              <a:t>http://grouper.ieee.org/groups/802/15/pub/Download.html</a:t>
            </a:r>
            <a:endParaRPr lang="en-US" dirty="0"/>
          </a:p>
          <a:p>
            <a:endParaRPr lang="en-US" dirty="0"/>
          </a:p>
          <a:p>
            <a:endParaRPr lang="en-US" dirty="0"/>
          </a:p>
        </p:txBody>
      </p:sp>
      <p:sp>
        <p:nvSpPr>
          <p:cNvPr id="4" name="Date Placeholder 3">
            <a:extLst>
              <a:ext uri="{FF2B5EF4-FFF2-40B4-BE49-F238E27FC236}">
                <a16:creationId xmlns:a16="http://schemas.microsoft.com/office/drawing/2014/main" id="{A0B9E86A-1369-4182-BAA0-9286DDC575E4}"/>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B04D83B5-6279-4BF1-B4E6-56FC35BF5F77}"/>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F707AEF4-B3D2-4432-B228-7D16C913C95A}"/>
              </a:ext>
            </a:extLst>
          </p:cNvPr>
          <p:cNvSpPr>
            <a:spLocks noGrp="1"/>
          </p:cNvSpPr>
          <p:nvPr>
            <p:ph type="sldNum" sz="quarter" idx="12"/>
          </p:nvPr>
        </p:nvSpPr>
        <p:spPr/>
        <p:txBody>
          <a:bodyPr/>
          <a:lstStyle/>
          <a:p>
            <a:fld id="{07EF11DD-EAC9-418C-AFCF-9D5EFABD0DDC}" type="slidenum">
              <a:rPr lang="en-US" smtClean="0"/>
              <a:t>20</a:t>
            </a:fld>
            <a:endParaRPr lang="en-US"/>
          </a:p>
        </p:txBody>
      </p:sp>
      <p:pic>
        <p:nvPicPr>
          <p:cNvPr id="7" name="Picture 6">
            <a:extLst>
              <a:ext uri="{FF2B5EF4-FFF2-40B4-BE49-F238E27FC236}">
                <a16:creationId xmlns:a16="http://schemas.microsoft.com/office/drawing/2014/main" id="{0F783C97-BB8A-4834-A0D0-5CA96B613A20}"/>
              </a:ext>
            </a:extLst>
          </p:cNvPr>
          <p:cNvPicPr>
            <a:picLocks noChangeAspect="1"/>
          </p:cNvPicPr>
          <p:nvPr/>
        </p:nvPicPr>
        <p:blipFill>
          <a:blip r:embed="rId3"/>
          <a:stretch>
            <a:fillRect/>
          </a:stretch>
        </p:blipFill>
        <p:spPr>
          <a:xfrm>
            <a:off x="1828800" y="2950237"/>
            <a:ext cx="5791200" cy="3771237"/>
          </a:xfrm>
          <a:prstGeom prst="rect">
            <a:avLst/>
          </a:prstGeom>
        </p:spPr>
      </p:pic>
      <p:sp>
        <p:nvSpPr>
          <p:cNvPr id="8" name="Rectangle: Rounded Corners 7">
            <a:extLst>
              <a:ext uri="{FF2B5EF4-FFF2-40B4-BE49-F238E27FC236}">
                <a16:creationId xmlns:a16="http://schemas.microsoft.com/office/drawing/2014/main" id="{53EC22B8-8719-425E-87D4-74561738B5CA}"/>
              </a:ext>
            </a:extLst>
          </p:cNvPr>
          <p:cNvSpPr/>
          <p:nvPr/>
        </p:nvSpPr>
        <p:spPr>
          <a:xfrm>
            <a:off x="3048000" y="5943600"/>
            <a:ext cx="3429000" cy="77787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F6B34C25-9159-4E94-B4A8-323C9BF3FE0F}"/>
              </a:ext>
            </a:extLst>
          </p:cNvPr>
          <p:cNvSpPr/>
          <p:nvPr/>
        </p:nvSpPr>
        <p:spPr>
          <a:xfrm rot="16200000" flipV="1">
            <a:off x="6903457" y="5929312"/>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094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1CB2-EFB9-46A0-B466-B8BC7B80D199}"/>
              </a:ext>
            </a:extLst>
          </p:cNvPr>
          <p:cNvSpPr>
            <a:spLocks noGrp="1"/>
          </p:cNvSpPr>
          <p:nvPr>
            <p:ph type="title"/>
          </p:nvPr>
        </p:nvSpPr>
        <p:spPr/>
        <p:txBody>
          <a:bodyPr/>
          <a:lstStyle/>
          <a:p>
            <a:r>
              <a:rPr lang="en-US" dirty="0"/>
              <a:t>Sign In</a:t>
            </a:r>
          </a:p>
        </p:txBody>
      </p:sp>
      <p:pic>
        <p:nvPicPr>
          <p:cNvPr id="7" name="Content Placeholder 6">
            <a:extLst>
              <a:ext uri="{FF2B5EF4-FFF2-40B4-BE49-F238E27FC236}">
                <a16:creationId xmlns:a16="http://schemas.microsoft.com/office/drawing/2014/main" id="{A5937CBE-F564-44D1-A185-60DD56C80D7F}"/>
              </a:ext>
            </a:extLst>
          </p:cNvPr>
          <p:cNvPicPr>
            <a:picLocks noGrp="1" noChangeAspect="1"/>
          </p:cNvPicPr>
          <p:nvPr>
            <p:ph idx="1"/>
          </p:nvPr>
        </p:nvPicPr>
        <p:blipFill>
          <a:blip r:embed="rId2"/>
          <a:stretch>
            <a:fillRect/>
          </a:stretch>
        </p:blipFill>
        <p:spPr>
          <a:xfrm>
            <a:off x="838200" y="2019691"/>
            <a:ext cx="10515600" cy="3963205"/>
          </a:xfrm>
          <a:prstGeom prst="rect">
            <a:avLst/>
          </a:prstGeom>
        </p:spPr>
      </p:pic>
      <p:sp>
        <p:nvSpPr>
          <p:cNvPr id="4" name="Date Placeholder 3">
            <a:extLst>
              <a:ext uri="{FF2B5EF4-FFF2-40B4-BE49-F238E27FC236}">
                <a16:creationId xmlns:a16="http://schemas.microsoft.com/office/drawing/2014/main" id="{84FCBF8D-BA39-4609-A96D-FF55F191BEE1}"/>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6522AAD7-D5B0-433C-92A2-B4F32756EAE1}"/>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935245CF-858F-4843-8132-6BC66648CE7E}"/>
              </a:ext>
            </a:extLst>
          </p:cNvPr>
          <p:cNvSpPr>
            <a:spLocks noGrp="1"/>
          </p:cNvSpPr>
          <p:nvPr>
            <p:ph type="sldNum" sz="quarter" idx="12"/>
          </p:nvPr>
        </p:nvSpPr>
        <p:spPr/>
        <p:txBody>
          <a:bodyPr/>
          <a:lstStyle/>
          <a:p>
            <a:fld id="{07EF11DD-EAC9-418C-AFCF-9D5EFABD0DDC}" type="slidenum">
              <a:rPr lang="en-US" smtClean="0"/>
              <a:t>21</a:t>
            </a:fld>
            <a:endParaRPr lang="en-US"/>
          </a:p>
        </p:txBody>
      </p:sp>
      <p:sp>
        <p:nvSpPr>
          <p:cNvPr id="8" name="Rectangle: Rounded Corners 7">
            <a:extLst>
              <a:ext uri="{FF2B5EF4-FFF2-40B4-BE49-F238E27FC236}">
                <a16:creationId xmlns:a16="http://schemas.microsoft.com/office/drawing/2014/main" id="{9AA22E17-650D-4E7B-8AD4-93C5DA7C9B8B}"/>
              </a:ext>
            </a:extLst>
          </p:cNvPr>
          <p:cNvSpPr/>
          <p:nvPr/>
        </p:nvSpPr>
        <p:spPr>
          <a:xfrm>
            <a:off x="5410200" y="5105400"/>
            <a:ext cx="1295400"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24870D4-F0EC-4CC8-9483-3A1B2DB5ADFF}"/>
              </a:ext>
            </a:extLst>
          </p:cNvPr>
          <p:cNvSpPr/>
          <p:nvPr/>
        </p:nvSpPr>
        <p:spPr>
          <a:xfrm>
            <a:off x="2362200" y="4724400"/>
            <a:ext cx="381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052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98F555-EEDE-4D02-B5DF-99F1A94BD326}"/>
              </a:ext>
            </a:extLst>
          </p:cNvPr>
          <p:cNvPicPr>
            <a:picLocks noChangeAspect="1"/>
          </p:cNvPicPr>
          <p:nvPr/>
        </p:nvPicPr>
        <p:blipFill>
          <a:blip r:embed="rId2"/>
          <a:stretch>
            <a:fillRect/>
          </a:stretch>
        </p:blipFill>
        <p:spPr>
          <a:xfrm>
            <a:off x="0" y="2229033"/>
            <a:ext cx="12192000" cy="2399934"/>
          </a:xfrm>
          <a:prstGeom prst="rect">
            <a:avLst/>
          </a:prstGeom>
        </p:spPr>
      </p:pic>
      <p:sp>
        <p:nvSpPr>
          <p:cNvPr id="2" name="Title 1">
            <a:extLst>
              <a:ext uri="{FF2B5EF4-FFF2-40B4-BE49-F238E27FC236}">
                <a16:creationId xmlns:a16="http://schemas.microsoft.com/office/drawing/2014/main" id="{F1B9D4E4-C365-42CA-9B58-3183F9971F5A}"/>
              </a:ext>
            </a:extLst>
          </p:cNvPr>
          <p:cNvSpPr>
            <a:spLocks noGrp="1"/>
          </p:cNvSpPr>
          <p:nvPr>
            <p:ph type="title"/>
          </p:nvPr>
        </p:nvSpPr>
        <p:spPr/>
        <p:txBody>
          <a:bodyPr/>
          <a:lstStyle/>
          <a:p>
            <a:r>
              <a:rPr lang="en-US" dirty="0"/>
              <a:t>Join Group</a:t>
            </a:r>
          </a:p>
        </p:txBody>
      </p:sp>
      <p:sp>
        <p:nvSpPr>
          <p:cNvPr id="3" name="Content Placeholder 2">
            <a:extLst>
              <a:ext uri="{FF2B5EF4-FFF2-40B4-BE49-F238E27FC236}">
                <a16:creationId xmlns:a16="http://schemas.microsoft.com/office/drawing/2014/main" id="{3BC93272-932F-41E9-9A0C-A09D75ACFA0F}"/>
              </a:ext>
            </a:extLst>
          </p:cNvPr>
          <p:cNvSpPr>
            <a:spLocks noGrp="1"/>
          </p:cNvSpPr>
          <p:nvPr>
            <p:ph idx="1"/>
          </p:nvPr>
        </p:nvSpPr>
        <p:spPr/>
        <p:txBody>
          <a:bodyPr/>
          <a:lstStyle/>
          <a:p>
            <a:r>
              <a:rPr lang="en-US" dirty="0"/>
              <a:t>If you see “Join Group” – click it and join. It may take a few hours</a:t>
            </a:r>
          </a:p>
        </p:txBody>
      </p:sp>
      <p:sp>
        <p:nvSpPr>
          <p:cNvPr id="4" name="Date Placeholder 3">
            <a:extLst>
              <a:ext uri="{FF2B5EF4-FFF2-40B4-BE49-F238E27FC236}">
                <a16:creationId xmlns:a16="http://schemas.microsoft.com/office/drawing/2014/main" id="{760BA111-5993-4A7E-8383-09E5D44FE639}"/>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8A415323-B8D8-4018-ABF0-D5B63174EF1B}"/>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E5345D25-2048-424E-ACE8-3D1591FAB355}"/>
              </a:ext>
            </a:extLst>
          </p:cNvPr>
          <p:cNvSpPr>
            <a:spLocks noGrp="1"/>
          </p:cNvSpPr>
          <p:nvPr>
            <p:ph type="sldNum" sz="quarter" idx="12"/>
          </p:nvPr>
        </p:nvSpPr>
        <p:spPr/>
        <p:txBody>
          <a:bodyPr/>
          <a:lstStyle/>
          <a:p>
            <a:fld id="{07EF11DD-EAC9-418C-AFCF-9D5EFABD0DDC}" type="slidenum">
              <a:rPr lang="en-US" smtClean="0"/>
              <a:t>22</a:t>
            </a:fld>
            <a:endParaRPr lang="en-US"/>
          </a:p>
        </p:txBody>
      </p:sp>
      <p:sp>
        <p:nvSpPr>
          <p:cNvPr id="8" name="Arrow: Down 7">
            <a:extLst>
              <a:ext uri="{FF2B5EF4-FFF2-40B4-BE49-F238E27FC236}">
                <a16:creationId xmlns:a16="http://schemas.microsoft.com/office/drawing/2014/main" id="{5191CADA-FB20-4171-83B4-DE68D6EB3D41}"/>
              </a:ext>
            </a:extLst>
          </p:cNvPr>
          <p:cNvSpPr/>
          <p:nvPr/>
        </p:nvSpPr>
        <p:spPr>
          <a:xfrm>
            <a:off x="9975631" y="2514600"/>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92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9D3417-9DE4-4959-BFEB-0D275B1C8B40}"/>
              </a:ext>
            </a:extLst>
          </p:cNvPr>
          <p:cNvPicPr>
            <a:picLocks noChangeAspect="1"/>
          </p:cNvPicPr>
          <p:nvPr/>
        </p:nvPicPr>
        <p:blipFill>
          <a:blip r:embed="rId2"/>
          <a:stretch>
            <a:fillRect/>
          </a:stretch>
        </p:blipFill>
        <p:spPr>
          <a:xfrm>
            <a:off x="4730" y="3352800"/>
            <a:ext cx="12192000" cy="2228050"/>
          </a:xfrm>
          <a:prstGeom prst="rect">
            <a:avLst/>
          </a:prstGeom>
        </p:spPr>
      </p:pic>
      <p:sp>
        <p:nvSpPr>
          <p:cNvPr id="2" name="Title 1">
            <a:extLst>
              <a:ext uri="{FF2B5EF4-FFF2-40B4-BE49-F238E27FC236}">
                <a16:creationId xmlns:a16="http://schemas.microsoft.com/office/drawing/2014/main" id="{8E8CF06E-7B94-4022-A6C9-06E2ACD75359}"/>
              </a:ext>
            </a:extLst>
          </p:cNvPr>
          <p:cNvSpPr>
            <a:spLocks noGrp="1"/>
          </p:cNvSpPr>
          <p:nvPr>
            <p:ph type="title"/>
          </p:nvPr>
        </p:nvSpPr>
        <p:spPr/>
        <p:txBody>
          <a:bodyPr/>
          <a:lstStyle/>
          <a:p>
            <a:r>
              <a:rPr lang="en-US" dirty="0"/>
              <a:t>New Document</a:t>
            </a:r>
          </a:p>
        </p:txBody>
      </p:sp>
      <p:sp>
        <p:nvSpPr>
          <p:cNvPr id="3" name="Content Placeholder 2">
            <a:extLst>
              <a:ext uri="{FF2B5EF4-FFF2-40B4-BE49-F238E27FC236}">
                <a16:creationId xmlns:a16="http://schemas.microsoft.com/office/drawing/2014/main" id="{6027601F-FB55-4074-959D-946FD4E86A2E}"/>
              </a:ext>
            </a:extLst>
          </p:cNvPr>
          <p:cNvSpPr>
            <a:spLocks noGrp="1"/>
          </p:cNvSpPr>
          <p:nvPr>
            <p:ph idx="1"/>
          </p:nvPr>
        </p:nvSpPr>
        <p:spPr>
          <a:xfrm>
            <a:off x="838200" y="1825625"/>
            <a:ext cx="10515600" cy="1222375"/>
          </a:xfrm>
        </p:spPr>
        <p:txBody>
          <a:bodyPr/>
          <a:lstStyle/>
          <a:p>
            <a:r>
              <a:rPr lang="en-US" dirty="0"/>
              <a:t>When you have joined the group, and have signed in, you will see the link for </a:t>
            </a:r>
            <a:r>
              <a:rPr lang="en-US" b="1"/>
              <a:t>New Document</a:t>
            </a:r>
            <a:endParaRPr lang="en-US" b="1" dirty="0"/>
          </a:p>
        </p:txBody>
      </p:sp>
      <p:sp>
        <p:nvSpPr>
          <p:cNvPr id="4" name="Date Placeholder 3">
            <a:extLst>
              <a:ext uri="{FF2B5EF4-FFF2-40B4-BE49-F238E27FC236}">
                <a16:creationId xmlns:a16="http://schemas.microsoft.com/office/drawing/2014/main" id="{EB4673CA-4E9D-4D97-AA64-4D7025AA62CC}"/>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A3CDAABE-E108-476A-ACB4-B0B566774170}"/>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F8076AA2-2C5B-4555-BBE5-A6AFF5A0C450}"/>
              </a:ext>
            </a:extLst>
          </p:cNvPr>
          <p:cNvSpPr>
            <a:spLocks noGrp="1"/>
          </p:cNvSpPr>
          <p:nvPr>
            <p:ph type="sldNum" sz="quarter" idx="12"/>
          </p:nvPr>
        </p:nvSpPr>
        <p:spPr/>
        <p:txBody>
          <a:bodyPr/>
          <a:lstStyle/>
          <a:p>
            <a:fld id="{07EF11DD-EAC9-418C-AFCF-9D5EFABD0DDC}" type="slidenum">
              <a:rPr lang="en-US" smtClean="0"/>
              <a:t>23</a:t>
            </a:fld>
            <a:endParaRPr lang="en-US"/>
          </a:p>
        </p:txBody>
      </p:sp>
      <p:sp>
        <p:nvSpPr>
          <p:cNvPr id="8" name="Arrow: Down 7">
            <a:extLst>
              <a:ext uri="{FF2B5EF4-FFF2-40B4-BE49-F238E27FC236}">
                <a16:creationId xmlns:a16="http://schemas.microsoft.com/office/drawing/2014/main" id="{8E912977-B448-4963-AEC2-C0F7962F989F}"/>
              </a:ext>
            </a:extLst>
          </p:cNvPr>
          <p:cNvSpPr/>
          <p:nvPr/>
        </p:nvSpPr>
        <p:spPr>
          <a:xfrm>
            <a:off x="6400800" y="3352800"/>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173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82B5528-31C0-4C2D-A3D7-ADA48064AC8D}"/>
              </a:ext>
            </a:extLst>
          </p:cNvPr>
          <p:cNvPicPr>
            <a:picLocks noChangeAspect="1"/>
          </p:cNvPicPr>
          <p:nvPr/>
        </p:nvPicPr>
        <p:blipFill>
          <a:blip r:embed="rId2"/>
          <a:stretch>
            <a:fillRect/>
          </a:stretch>
        </p:blipFill>
        <p:spPr>
          <a:xfrm>
            <a:off x="1524000" y="1149416"/>
            <a:ext cx="8181975" cy="5334000"/>
          </a:xfrm>
          <a:prstGeom prst="rect">
            <a:avLst/>
          </a:prstGeom>
        </p:spPr>
      </p:pic>
      <p:sp>
        <p:nvSpPr>
          <p:cNvPr id="2" name="Title 1">
            <a:extLst>
              <a:ext uri="{FF2B5EF4-FFF2-40B4-BE49-F238E27FC236}">
                <a16:creationId xmlns:a16="http://schemas.microsoft.com/office/drawing/2014/main" id="{E2945268-A007-4883-8CB7-CDD5DBA4A980}"/>
              </a:ext>
            </a:extLst>
          </p:cNvPr>
          <p:cNvSpPr>
            <a:spLocks noGrp="1"/>
          </p:cNvSpPr>
          <p:nvPr>
            <p:ph type="title"/>
          </p:nvPr>
        </p:nvSpPr>
        <p:spPr/>
        <p:txBody>
          <a:bodyPr/>
          <a:lstStyle/>
          <a:p>
            <a:r>
              <a:rPr lang="en-US" dirty="0"/>
              <a:t>New Document details</a:t>
            </a:r>
          </a:p>
        </p:txBody>
      </p:sp>
      <p:sp>
        <p:nvSpPr>
          <p:cNvPr id="4" name="Date Placeholder 3">
            <a:extLst>
              <a:ext uri="{FF2B5EF4-FFF2-40B4-BE49-F238E27FC236}">
                <a16:creationId xmlns:a16="http://schemas.microsoft.com/office/drawing/2014/main" id="{780ECE59-5651-41E6-82C7-F43A6E77AE40}"/>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32E5FAE1-8C16-4526-8494-246CF9D94F9D}"/>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40D0CF2D-269A-4EB7-BE18-BB797FF12BE1}"/>
              </a:ext>
            </a:extLst>
          </p:cNvPr>
          <p:cNvSpPr>
            <a:spLocks noGrp="1"/>
          </p:cNvSpPr>
          <p:nvPr>
            <p:ph type="sldNum" sz="quarter" idx="12"/>
          </p:nvPr>
        </p:nvSpPr>
        <p:spPr/>
        <p:txBody>
          <a:bodyPr/>
          <a:lstStyle/>
          <a:p>
            <a:fld id="{07EF11DD-EAC9-418C-AFCF-9D5EFABD0DDC}" type="slidenum">
              <a:rPr lang="en-US" smtClean="0"/>
              <a:t>24</a:t>
            </a:fld>
            <a:endParaRPr lang="en-US"/>
          </a:p>
        </p:txBody>
      </p:sp>
      <p:sp>
        <p:nvSpPr>
          <p:cNvPr id="8" name="Arrow: Down 7">
            <a:extLst>
              <a:ext uri="{FF2B5EF4-FFF2-40B4-BE49-F238E27FC236}">
                <a16:creationId xmlns:a16="http://schemas.microsoft.com/office/drawing/2014/main" id="{EE363F1D-7098-4B98-A87A-0B98795EEDE0}"/>
              </a:ext>
            </a:extLst>
          </p:cNvPr>
          <p:cNvSpPr/>
          <p:nvPr/>
        </p:nvSpPr>
        <p:spPr>
          <a:xfrm flipV="1">
            <a:off x="4800600" y="5584891"/>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54AC470D-62E5-43A2-9068-4049945685BE}"/>
              </a:ext>
            </a:extLst>
          </p:cNvPr>
          <p:cNvSpPr/>
          <p:nvPr/>
        </p:nvSpPr>
        <p:spPr>
          <a:xfrm rot="16200000" flipV="1">
            <a:off x="7239000" y="3435416"/>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48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462F-2BD7-4FD2-A2E8-A19BD5D6FD8E}"/>
              </a:ext>
            </a:extLst>
          </p:cNvPr>
          <p:cNvSpPr>
            <a:spLocks noGrp="1"/>
          </p:cNvSpPr>
          <p:nvPr>
            <p:ph type="title"/>
          </p:nvPr>
        </p:nvSpPr>
        <p:spPr/>
        <p:txBody>
          <a:bodyPr/>
          <a:lstStyle/>
          <a:p>
            <a:r>
              <a:rPr lang="en-US" dirty="0"/>
              <a:t>Edit Document filename with DCN provided</a:t>
            </a:r>
          </a:p>
        </p:txBody>
      </p:sp>
      <p:sp>
        <p:nvSpPr>
          <p:cNvPr id="3" name="Content Placeholder 2">
            <a:extLst>
              <a:ext uri="{FF2B5EF4-FFF2-40B4-BE49-F238E27FC236}">
                <a16:creationId xmlns:a16="http://schemas.microsoft.com/office/drawing/2014/main" id="{A17A9440-A0CB-4830-8E76-294D6A6E23DF}"/>
              </a:ext>
            </a:extLst>
          </p:cNvPr>
          <p:cNvSpPr>
            <a:spLocks noGrp="1"/>
          </p:cNvSpPr>
          <p:nvPr>
            <p:ph idx="1"/>
          </p:nvPr>
        </p:nvSpPr>
        <p:spPr>
          <a:xfrm>
            <a:off x="838200" y="1295400"/>
            <a:ext cx="10134600" cy="4881563"/>
          </a:xfrm>
        </p:spPr>
        <p:txBody>
          <a:bodyPr/>
          <a:lstStyle/>
          <a:p>
            <a:r>
              <a:rPr lang="en-US" dirty="0"/>
              <a:t>Pre-pend the DCN to your filename. </a:t>
            </a:r>
          </a:p>
          <a:p>
            <a:r>
              <a:rPr lang="en-US" dirty="0"/>
              <a:t>If your file is “My Contribution.pptx”, add the DCN so it looks like </a:t>
            </a:r>
          </a:p>
          <a:p>
            <a:r>
              <a:rPr lang="en-US" dirty="0"/>
              <a:t>“15-20-1234-00-016t My Contribution.pptx”</a:t>
            </a:r>
          </a:p>
          <a:p>
            <a:r>
              <a:rPr lang="en-US" dirty="0"/>
              <a:t>Edit the file name on your computer, </a:t>
            </a:r>
            <a:br>
              <a:rPr lang="en-US" dirty="0"/>
            </a:br>
            <a:r>
              <a:rPr lang="en-US" dirty="0"/>
              <a:t>and click Browse. A standard file open dialog </a:t>
            </a:r>
            <a:br>
              <a:rPr lang="en-US" dirty="0"/>
            </a:br>
            <a:r>
              <a:rPr lang="en-US" dirty="0"/>
              <a:t>appears. Select your file, click open.</a:t>
            </a:r>
            <a:br>
              <a:rPr lang="en-US" dirty="0"/>
            </a:br>
            <a:endParaRPr lang="en-US" dirty="0"/>
          </a:p>
          <a:p>
            <a:endParaRPr lang="en-US" dirty="0"/>
          </a:p>
        </p:txBody>
      </p:sp>
      <p:sp>
        <p:nvSpPr>
          <p:cNvPr id="4" name="Date Placeholder 3">
            <a:extLst>
              <a:ext uri="{FF2B5EF4-FFF2-40B4-BE49-F238E27FC236}">
                <a16:creationId xmlns:a16="http://schemas.microsoft.com/office/drawing/2014/main" id="{81C6D283-F15F-4D17-8D7B-CB189B8CAEB9}"/>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B1C48287-3043-4B2B-AF8A-BD754B2E2E3F}"/>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45C74013-8C4D-4BFA-ABBC-5ECB95E13C26}"/>
              </a:ext>
            </a:extLst>
          </p:cNvPr>
          <p:cNvSpPr>
            <a:spLocks noGrp="1"/>
          </p:cNvSpPr>
          <p:nvPr>
            <p:ph type="sldNum" sz="quarter" idx="12"/>
          </p:nvPr>
        </p:nvSpPr>
        <p:spPr/>
        <p:txBody>
          <a:bodyPr/>
          <a:lstStyle/>
          <a:p>
            <a:fld id="{07EF11DD-EAC9-418C-AFCF-9D5EFABD0DDC}" type="slidenum">
              <a:rPr lang="en-US" smtClean="0"/>
              <a:t>25</a:t>
            </a:fld>
            <a:endParaRPr lang="en-US"/>
          </a:p>
        </p:txBody>
      </p:sp>
      <p:pic>
        <p:nvPicPr>
          <p:cNvPr id="2050" name="Picture 2" descr="image006">
            <a:extLst>
              <a:ext uri="{FF2B5EF4-FFF2-40B4-BE49-F238E27FC236}">
                <a16:creationId xmlns:a16="http://schemas.microsoft.com/office/drawing/2014/main" id="{67FECF0D-B157-432D-9085-40486F3A5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923" y="2357590"/>
            <a:ext cx="4267200" cy="214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E80DBB5-2F6A-4139-9738-AA89C167DE62}"/>
              </a:ext>
            </a:extLst>
          </p:cNvPr>
          <p:cNvPicPr>
            <a:picLocks noChangeAspect="1"/>
          </p:cNvPicPr>
          <p:nvPr/>
        </p:nvPicPr>
        <p:blipFill>
          <a:blip r:embed="rId3"/>
          <a:stretch>
            <a:fillRect/>
          </a:stretch>
        </p:blipFill>
        <p:spPr>
          <a:xfrm>
            <a:off x="1618330" y="4204197"/>
            <a:ext cx="4267200" cy="2152153"/>
          </a:xfrm>
          <a:prstGeom prst="rect">
            <a:avLst/>
          </a:prstGeom>
        </p:spPr>
      </p:pic>
      <p:sp>
        <p:nvSpPr>
          <p:cNvPr id="9" name="Arrow: Down 8">
            <a:extLst>
              <a:ext uri="{FF2B5EF4-FFF2-40B4-BE49-F238E27FC236}">
                <a16:creationId xmlns:a16="http://schemas.microsoft.com/office/drawing/2014/main" id="{F315DE77-4419-4256-A1DB-9C92E215C55D}"/>
              </a:ext>
            </a:extLst>
          </p:cNvPr>
          <p:cNvSpPr/>
          <p:nvPr/>
        </p:nvSpPr>
        <p:spPr>
          <a:xfrm rot="5400000" flipH="1" flipV="1">
            <a:off x="7661308" y="3371680"/>
            <a:ext cx="298384"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B834C3CF-5B51-41F9-88B8-F3E45FD3EFE3}"/>
              </a:ext>
            </a:extLst>
          </p:cNvPr>
          <p:cNvSpPr/>
          <p:nvPr/>
        </p:nvSpPr>
        <p:spPr>
          <a:xfrm flipV="1">
            <a:off x="5029200" y="6321458"/>
            <a:ext cx="381000" cy="4349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EB506D-1EBD-4DCF-82EC-B093E1774B5B}"/>
              </a:ext>
            </a:extLst>
          </p:cNvPr>
          <p:cNvSpPr txBox="1"/>
          <p:nvPr/>
        </p:nvSpPr>
        <p:spPr>
          <a:xfrm>
            <a:off x="7772400" y="5181600"/>
            <a:ext cx="4319388" cy="923330"/>
          </a:xfrm>
          <a:prstGeom prst="rect">
            <a:avLst/>
          </a:prstGeom>
          <a:noFill/>
          <a:ln>
            <a:solidFill>
              <a:srgbClr val="0070C0"/>
            </a:solidFill>
          </a:ln>
        </p:spPr>
        <p:txBody>
          <a:bodyPr wrap="none" rtlCol="0">
            <a:spAutoFit/>
          </a:bodyPr>
          <a:lstStyle/>
          <a:p>
            <a:r>
              <a:rPr lang="en-US" dirty="0"/>
              <a:t>Note – when you have the DCN, you can </a:t>
            </a:r>
          </a:p>
          <a:p>
            <a:r>
              <a:rPr lang="en-US" dirty="0"/>
              <a:t>choose to not upload at that time. Just click </a:t>
            </a:r>
            <a:br>
              <a:rPr lang="en-US" dirty="0"/>
            </a:br>
            <a:r>
              <a:rPr lang="en-US" dirty="0"/>
              <a:t>Documents, and you go back to the main list</a:t>
            </a:r>
          </a:p>
        </p:txBody>
      </p:sp>
      <p:cxnSp>
        <p:nvCxnSpPr>
          <p:cNvPr id="12" name="Straight Arrow Connector 11">
            <a:extLst>
              <a:ext uri="{FF2B5EF4-FFF2-40B4-BE49-F238E27FC236}">
                <a16:creationId xmlns:a16="http://schemas.microsoft.com/office/drawing/2014/main" id="{D4525834-934B-4D74-894A-FB3959536EED}"/>
              </a:ext>
            </a:extLst>
          </p:cNvPr>
          <p:cNvCxnSpPr/>
          <p:nvPr/>
        </p:nvCxnSpPr>
        <p:spPr>
          <a:xfrm flipV="1">
            <a:off x="7772400" y="4500410"/>
            <a:ext cx="381000" cy="681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62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EDF3-966F-4F56-AD56-03BAAB36DAEE}"/>
              </a:ext>
            </a:extLst>
          </p:cNvPr>
          <p:cNvSpPr>
            <a:spLocks noGrp="1"/>
          </p:cNvSpPr>
          <p:nvPr>
            <p:ph type="title"/>
          </p:nvPr>
        </p:nvSpPr>
        <p:spPr/>
        <p:txBody>
          <a:bodyPr/>
          <a:lstStyle/>
          <a:p>
            <a:r>
              <a:rPr lang="en-US" dirty="0"/>
              <a:t>Now it is ready to upload</a:t>
            </a:r>
          </a:p>
        </p:txBody>
      </p:sp>
      <p:sp>
        <p:nvSpPr>
          <p:cNvPr id="3" name="Content Placeholder 2">
            <a:extLst>
              <a:ext uri="{FF2B5EF4-FFF2-40B4-BE49-F238E27FC236}">
                <a16:creationId xmlns:a16="http://schemas.microsoft.com/office/drawing/2014/main" id="{A17CF80F-7AFA-474E-8DB8-FB849596CA1F}"/>
              </a:ext>
            </a:extLst>
          </p:cNvPr>
          <p:cNvSpPr>
            <a:spLocks noGrp="1"/>
          </p:cNvSpPr>
          <p:nvPr>
            <p:ph idx="1"/>
          </p:nvPr>
        </p:nvSpPr>
        <p:spPr>
          <a:xfrm>
            <a:off x="838200" y="1371600"/>
            <a:ext cx="10515600" cy="4805363"/>
          </a:xfrm>
        </p:spPr>
        <p:txBody>
          <a:bodyPr/>
          <a:lstStyle/>
          <a:p>
            <a:r>
              <a:rPr lang="en-US" dirty="0"/>
              <a:t>The correct file name is showing to the right of the Browse Button. </a:t>
            </a:r>
          </a:p>
          <a:p>
            <a:r>
              <a:rPr lang="en-US" dirty="0"/>
              <a:t>Now click “Upload Document”</a:t>
            </a:r>
          </a:p>
        </p:txBody>
      </p:sp>
      <p:sp>
        <p:nvSpPr>
          <p:cNvPr id="4" name="Date Placeholder 3">
            <a:extLst>
              <a:ext uri="{FF2B5EF4-FFF2-40B4-BE49-F238E27FC236}">
                <a16:creationId xmlns:a16="http://schemas.microsoft.com/office/drawing/2014/main" id="{55B2F1FA-236E-4CCA-A2E1-E7DB7D0E0730}"/>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87AA34B0-04FD-44DF-89E2-10B2B2AF2806}"/>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91205CD9-AF02-4EE9-A729-CBE4823F1245}"/>
              </a:ext>
            </a:extLst>
          </p:cNvPr>
          <p:cNvSpPr>
            <a:spLocks noGrp="1"/>
          </p:cNvSpPr>
          <p:nvPr>
            <p:ph type="sldNum" sz="quarter" idx="12"/>
          </p:nvPr>
        </p:nvSpPr>
        <p:spPr/>
        <p:txBody>
          <a:bodyPr/>
          <a:lstStyle/>
          <a:p>
            <a:fld id="{07EF11DD-EAC9-418C-AFCF-9D5EFABD0DDC}" type="slidenum">
              <a:rPr lang="en-US" smtClean="0"/>
              <a:t>26</a:t>
            </a:fld>
            <a:endParaRPr lang="en-US"/>
          </a:p>
        </p:txBody>
      </p:sp>
      <p:pic>
        <p:nvPicPr>
          <p:cNvPr id="7" name="Picture 6">
            <a:extLst>
              <a:ext uri="{FF2B5EF4-FFF2-40B4-BE49-F238E27FC236}">
                <a16:creationId xmlns:a16="http://schemas.microsoft.com/office/drawing/2014/main" id="{B9455472-073C-4BC6-98A2-E8A4983A37E4}"/>
              </a:ext>
            </a:extLst>
          </p:cNvPr>
          <p:cNvPicPr>
            <a:picLocks noChangeAspect="1"/>
          </p:cNvPicPr>
          <p:nvPr/>
        </p:nvPicPr>
        <p:blipFill>
          <a:blip r:embed="rId2"/>
          <a:stretch>
            <a:fillRect/>
          </a:stretch>
        </p:blipFill>
        <p:spPr>
          <a:xfrm>
            <a:off x="18393" y="2243959"/>
            <a:ext cx="12192000" cy="4270644"/>
          </a:xfrm>
          <a:prstGeom prst="rect">
            <a:avLst/>
          </a:prstGeom>
        </p:spPr>
      </p:pic>
      <p:sp>
        <p:nvSpPr>
          <p:cNvPr id="8" name="Arrow: Down 7">
            <a:extLst>
              <a:ext uri="{FF2B5EF4-FFF2-40B4-BE49-F238E27FC236}">
                <a16:creationId xmlns:a16="http://schemas.microsoft.com/office/drawing/2014/main" id="{CBE231D7-6ECC-4F91-8DCA-0A180060230E}"/>
              </a:ext>
            </a:extLst>
          </p:cNvPr>
          <p:cNvSpPr/>
          <p:nvPr/>
        </p:nvSpPr>
        <p:spPr>
          <a:xfrm flipV="1">
            <a:off x="4800600" y="5462226"/>
            <a:ext cx="381000" cy="4349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91ECB79-576A-4138-9110-F7992436A48F}"/>
              </a:ext>
            </a:extLst>
          </p:cNvPr>
          <p:cNvSpPr/>
          <p:nvPr/>
        </p:nvSpPr>
        <p:spPr>
          <a:xfrm>
            <a:off x="2245010" y="4591468"/>
            <a:ext cx="8686800" cy="26431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E7816DE-171E-42F5-928A-5198AB9CD1D2}"/>
              </a:ext>
            </a:extLst>
          </p:cNvPr>
          <p:cNvSpPr/>
          <p:nvPr/>
        </p:nvSpPr>
        <p:spPr>
          <a:xfrm>
            <a:off x="1770993" y="1371600"/>
            <a:ext cx="2496207" cy="4572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844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0A05-88D6-430C-B1DC-525E3A29B480}"/>
              </a:ext>
            </a:extLst>
          </p:cNvPr>
          <p:cNvSpPr>
            <a:spLocks noGrp="1"/>
          </p:cNvSpPr>
          <p:nvPr>
            <p:ph type="title"/>
          </p:nvPr>
        </p:nvSpPr>
        <p:spPr/>
        <p:txBody>
          <a:bodyPr/>
          <a:lstStyle/>
          <a:p>
            <a:r>
              <a:rPr lang="en-US" dirty="0"/>
              <a:t>Completed</a:t>
            </a:r>
          </a:p>
        </p:txBody>
      </p:sp>
      <p:sp>
        <p:nvSpPr>
          <p:cNvPr id="3" name="Content Placeholder 2">
            <a:extLst>
              <a:ext uri="{FF2B5EF4-FFF2-40B4-BE49-F238E27FC236}">
                <a16:creationId xmlns:a16="http://schemas.microsoft.com/office/drawing/2014/main" id="{689D6123-4F17-43ED-B9D5-6687245624D0}"/>
              </a:ext>
            </a:extLst>
          </p:cNvPr>
          <p:cNvSpPr>
            <a:spLocks noGrp="1"/>
          </p:cNvSpPr>
          <p:nvPr>
            <p:ph idx="1"/>
          </p:nvPr>
        </p:nvSpPr>
        <p:spPr/>
        <p:txBody>
          <a:bodyPr/>
          <a:lstStyle/>
          <a:p>
            <a:r>
              <a:rPr lang="en-US" dirty="0"/>
              <a:t>When the document uploads completes, you will see it in the listing</a:t>
            </a:r>
          </a:p>
          <a:p>
            <a:endParaRPr lang="en-US" dirty="0"/>
          </a:p>
        </p:txBody>
      </p:sp>
      <p:sp>
        <p:nvSpPr>
          <p:cNvPr id="4" name="Date Placeholder 3">
            <a:extLst>
              <a:ext uri="{FF2B5EF4-FFF2-40B4-BE49-F238E27FC236}">
                <a16:creationId xmlns:a16="http://schemas.microsoft.com/office/drawing/2014/main" id="{0B4A2610-978F-48EF-AA14-A1DFC7648327}"/>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42955A40-394F-4313-9461-9FEA5209FF5B}"/>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0F916D31-4C84-47FF-8FA2-810E48DCD608}"/>
              </a:ext>
            </a:extLst>
          </p:cNvPr>
          <p:cNvSpPr>
            <a:spLocks noGrp="1"/>
          </p:cNvSpPr>
          <p:nvPr>
            <p:ph type="sldNum" sz="quarter" idx="12"/>
          </p:nvPr>
        </p:nvSpPr>
        <p:spPr/>
        <p:txBody>
          <a:bodyPr/>
          <a:lstStyle/>
          <a:p>
            <a:fld id="{07EF11DD-EAC9-418C-AFCF-9D5EFABD0DDC}" type="slidenum">
              <a:rPr lang="en-US" smtClean="0"/>
              <a:t>27</a:t>
            </a:fld>
            <a:endParaRPr lang="en-US"/>
          </a:p>
        </p:txBody>
      </p:sp>
      <p:pic>
        <p:nvPicPr>
          <p:cNvPr id="7" name="Picture 6">
            <a:extLst>
              <a:ext uri="{FF2B5EF4-FFF2-40B4-BE49-F238E27FC236}">
                <a16:creationId xmlns:a16="http://schemas.microsoft.com/office/drawing/2014/main" id="{D0B68E91-D29C-45D9-9F20-190E59165316}"/>
              </a:ext>
            </a:extLst>
          </p:cNvPr>
          <p:cNvPicPr>
            <a:picLocks noChangeAspect="1"/>
          </p:cNvPicPr>
          <p:nvPr/>
        </p:nvPicPr>
        <p:blipFill>
          <a:blip r:embed="rId2"/>
          <a:stretch>
            <a:fillRect/>
          </a:stretch>
        </p:blipFill>
        <p:spPr>
          <a:xfrm>
            <a:off x="152400" y="2362200"/>
            <a:ext cx="11791798" cy="3276600"/>
          </a:xfrm>
          <a:prstGeom prst="rect">
            <a:avLst/>
          </a:prstGeom>
        </p:spPr>
      </p:pic>
      <p:sp>
        <p:nvSpPr>
          <p:cNvPr id="8" name="Rectangle: Rounded Corners 7">
            <a:extLst>
              <a:ext uri="{FF2B5EF4-FFF2-40B4-BE49-F238E27FC236}">
                <a16:creationId xmlns:a16="http://schemas.microsoft.com/office/drawing/2014/main" id="{80B77684-01C0-4732-A9DF-891B4CF93D33}"/>
              </a:ext>
            </a:extLst>
          </p:cNvPr>
          <p:cNvSpPr/>
          <p:nvPr/>
        </p:nvSpPr>
        <p:spPr>
          <a:xfrm>
            <a:off x="76200" y="4724400"/>
            <a:ext cx="10363200" cy="3810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802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61B2-AD3E-47CD-B179-9E02D70910A3}"/>
              </a:ext>
            </a:extLst>
          </p:cNvPr>
          <p:cNvSpPr>
            <a:spLocks noGrp="1"/>
          </p:cNvSpPr>
          <p:nvPr>
            <p:ph type="title"/>
          </p:nvPr>
        </p:nvSpPr>
        <p:spPr/>
        <p:txBody>
          <a:bodyPr/>
          <a:lstStyle/>
          <a:p>
            <a:r>
              <a:rPr lang="en-US" dirty="0"/>
              <a:t>Filtering</a:t>
            </a:r>
          </a:p>
        </p:txBody>
      </p:sp>
      <p:sp>
        <p:nvSpPr>
          <p:cNvPr id="3" name="Content Placeholder 2">
            <a:extLst>
              <a:ext uri="{FF2B5EF4-FFF2-40B4-BE49-F238E27FC236}">
                <a16:creationId xmlns:a16="http://schemas.microsoft.com/office/drawing/2014/main" id="{226CBFB5-9E1B-4CE9-AB28-B31DA286D793}"/>
              </a:ext>
            </a:extLst>
          </p:cNvPr>
          <p:cNvSpPr>
            <a:spLocks noGrp="1"/>
          </p:cNvSpPr>
          <p:nvPr>
            <p:ph idx="1"/>
          </p:nvPr>
        </p:nvSpPr>
        <p:spPr/>
        <p:txBody>
          <a:bodyPr/>
          <a:lstStyle/>
          <a:p>
            <a:r>
              <a:rPr lang="en-US" dirty="0"/>
              <a:t>The document listing shows all 802.15 documents by default.</a:t>
            </a:r>
          </a:p>
          <a:p>
            <a:r>
              <a:rPr lang="en-US" dirty="0"/>
              <a:t>You can filter to show only the TG16t task group</a:t>
            </a:r>
          </a:p>
          <a:p>
            <a:endParaRPr lang="en-US" dirty="0"/>
          </a:p>
        </p:txBody>
      </p:sp>
      <p:sp>
        <p:nvSpPr>
          <p:cNvPr id="4" name="Date Placeholder 3">
            <a:extLst>
              <a:ext uri="{FF2B5EF4-FFF2-40B4-BE49-F238E27FC236}">
                <a16:creationId xmlns:a16="http://schemas.microsoft.com/office/drawing/2014/main" id="{C122B01C-F5E7-48E7-A2DC-E68CB412AEE5}"/>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422B2B07-3890-4658-A203-638AAF6E5587}"/>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4106E8B9-A00D-43FD-9CDF-EB7A8FC09E4D}"/>
              </a:ext>
            </a:extLst>
          </p:cNvPr>
          <p:cNvSpPr>
            <a:spLocks noGrp="1"/>
          </p:cNvSpPr>
          <p:nvPr>
            <p:ph type="sldNum" sz="quarter" idx="12"/>
          </p:nvPr>
        </p:nvSpPr>
        <p:spPr/>
        <p:txBody>
          <a:bodyPr/>
          <a:lstStyle/>
          <a:p>
            <a:fld id="{07EF11DD-EAC9-418C-AFCF-9D5EFABD0DDC}" type="slidenum">
              <a:rPr lang="en-US" smtClean="0"/>
              <a:t>28</a:t>
            </a:fld>
            <a:endParaRPr lang="en-US"/>
          </a:p>
        </p:txBody>
      </p:sp>
      <p:pic>
        <p:nvPicPr>
          <p:cNvPr id="7" name="Picture 6">
            <a:extLst>
              <a:ext uri="{FF2B5EF4-FFF2-40B4-BE49-F238E27FC236}">
                <a16:creationId xmlns:a16="http://schemas.microsoft.com/office/drawing/2014/main" id="{AD681A2D-5E02-4E79-BF79-5EF222DE9791}"/>
              </a:ext>
            </a:extLst>
          </p:cNvPr>
          <p:cNvPicPr>
            <a:picLocks noChangeAspect="1"/>
          </p:cNvPicPr>
          <p:nvPr/>
        </p:nvPicPr>
        <p:blipFill>
          <a:blip r:embed="rId2"/>
          <a:stretch>
            <a:fillRect/>
          </a:stretch>
        </p:blipFill>
        <p:spPr>
          <a:xfrm>
            <a:off x="76200" y="2869205"/>
            <a:ext cx="12192000" cy="3458242"/>
          </a:xfrm>
          <a:prstGeom prst="rect">
            <a:avLst/>
          </a:prstGeom>
        </p:spPr>
      </p:pic>
      <p:sp>
        <p:nvSpPr>
          <p:cNvPr id="8" name="Arrow: Down 7">
            <a:extLst>
              <a:ext uri="{FF2B5EF4-FFF2-40B4-BE49-F238E27FC236}">
                <a16:creationId xmlns:a16="http://schemas.microsoft.com/office/drawing/2014/main" id="{27B752E2-1DC1-4F48-9A14-22D05DF07D95}"/>
              </a:ext>
            </a:extLst>
          </p:cNvPr>
          <p:cNvSpPr/>
          <p:nvPr/>
        </p:nvSpPr>
        <p:spPr>
          <a:xfrm>
            <a:off x="2895600" y="3352800"/>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496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FD3B-D414-47B9-A454-29CB699B155A}"/>
              </a:ext>
            </a:extLst>
          </p:cNvPr>
          <p:cNvSpPr>
            <a:spLocks noGrp="1"/>
          </p:cNvSpPr>
          <p:nvPr>
            <p:ph type="title"/>
          </p:nvPr>
        </p:nvSpPr>
        <p:spPr/>
        <p:txBody>
          <a:bodyPr/>
          <a:lstStyle/>
          <a:p>
            <a:r>
              <a:rPr lang="en-US" dirty="0"/>
              <a:t>Pending</a:t>
            </a:r>
          </a:p>
        </p:txBody>
      </p:sp>
      <p:sp>
        <p:nvSpPr>
          <p:cNvPr id="3" name="Content Placeholder 2">
            <a:extLst>
              <a:ext uri="{FF2B5EF4-FFF2-40B4-BE49-F238E27FC236}">
                <a16:creationId xmlns:a16="http://schemas.microsoft.com/office/drawing/2014/main" id="{2AB3C41C-E27E-4B82-A661-9397F957E3A5}"/>
              </a:ext>
            </a:extLst>
          </p:cNvPr>
          <p:cNvSpPr>
            <a:spLocks noGrp="1"/>
          </p:cNvSpPr>
          <p:nvPr>
            <p:ph idx="1"/>
          </p:nvPr>
        </p:nvSpPr>
        <p:spPr/>
        <p:txBody>
          <a:bodyPr/>
          <a:lstStyle/>
          <a:p>
            <a:r>
              <a:rPr lang="en-US" dirty="0"/>
              <a:t>If you choose to obtain the DCN, but not upload immediately, your document will show as Pending.</a:t>
            </a:r>
          </a:p>
          <a:p>
            <a:endParaRPr lang="en-US" dirty="0"/>
          </a:p>
          <a:p>
            <a:endParaRPr lang="en-US" dirty="0"/>
          </a:p>
          <a:p>
            <a:endParaRPr lang="en-US" dirty="0"/>
          </a:p>
          <a:p>
            <a:r>
              <a:rPr lang="en-US" dirty="0"/>
              <a:t>Click the Upload link when you’re ready. </a:t>
            </a:r>
          </a:p>
          <a:p>
            <a:endParaRPr lang="en-US" dirty="0"/>
          </a:p>
          <a:p>
            <a:endParaRPr lang="en-US" dirty="0"/>
          </a:p>
        </p:txBody>
      </p:sp>
      <p:sp>
        <p:nvSpPr>
          <p:cNvPr id="4" name="Date Placeholder 3">
            <a:extLst>
              <a:ext uri="{FF2B5EF4-FFF2-40B4-BE49-F238E27FC236}">
                <a16:creationId xmlns:a16="http://schemas.microsoft.com/office/drawing/2014/main" id="{8EEE9794-7152-411C-A572-CE4F1912C540}"/>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9A7C11DF-6DD0-4CBB-B3EA-BD61ABE30C81}"/>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6D39B095-6E63-4326-A59B-EE387A77A046}"/>
              </a:ext>
            </a:extLst>
          </p:cNvPr>
          <p:cNvSpPr>
            <a:spLocks noGrp="1"/>
          </p:cNvSpPr>
          <p:nvPr>
            <p:ph type="sldNum" sz="quarter" idx="12"/>
          </p:nvPr>
        </p:nvSpPr>
        <p:spPr/>
        <p:txBody>
          <a:bodyPr/>
          <a:lstStyle/>
          <a:p>
            <a:fld id="{07EF11DD-EAC9-418C-AFCF-9D5EFABD0DDC}" type="slidenum">
              <a:rPr lang="en-US" smtClean="0"/>
              <a:t>29</a:t>
            </a:fld>
            <a:endParaRPr lang="en-US"/>
          </a:p>
        </p:txBody>
      </p:sp>
      <p:pic>
        <p:nvPicPr>
          <p:cNvPr id="3074" name="Picture 1" descr="image007">
            <a:extLst>
              <a:ext uri="{FF2B5EF4-FFF2-40B4-BE49-F238E27FC236}">
                <a16:creationId xmlns:a16="http://schemas.microsoft.com/office/drawing/2014/main" id="{939F1763-3A2C-4C9F-BE0E-3979FCECF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11734800" cy="8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22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96AA-87EF-43BA-B577-6CBA94EF5DDB}"/>
              </a:ext>
            </a:extLst>
          </p:cNvPr>
          <p:cNvSpPr>
            <a:spLocks noGrp="1"/>
          </p:cNvSpPr>
          <p:nvPr>
            <p:ph type="title"/>
          </p:nvPr>
        </p:nvSpPr>
        <p:spPr/>
        <p:txBody>
          <a:bodyPr/>
          <a:lstStyle/>
          <a:p>
            <a:r>
              <a:rPr lang="en-US" dirty="0"/>
              <a:t>Opening</a:t>
            </a:r>
          </a:p>
        </p:txBody>
      </p:sp>
      <p:sp>
        <p:nvSpPr>
          <p:cNvPr id="3" name="Content Placeholder 2">
            <a:extLst>
              <a:ext uri="{FF2B5EF4-FFF2-40B4-BE49-F238E27FC236}">
                <a16:creationId xmlns:a16="http://schemas.microsoft.com/office/drawing/2014/main" id="{D2E2E2B9-A29C-4E77-965D-528C5C60367A}"/>
              </a:ext>
            </a:extLst>
          </p:cNvPr>
          <p:cNvSpPr>
            <a:spLocks noGrp="1"/>
          </p:cNvSpPr>
          <p:nvPr>
            <p:ph idx="1"/>
          </p:nvPr>
        </p:nvSpPr>
        <p:spPr/>
        <p:txBody>
          <a:bodyPr/>
          <a:lstStyle/>
          <a:p>
            <a:r>
              <a:rPr lang="en-US" dirty="0"/>
              <a:t>Introductions</a:t>
            </a:r>
          </a:p>
          <a:p>
            <a:endParaRPr lang="en-US" dirty="0"/>
          </a:p>
          <a:p>
            <a:r>
              <a:rPr lang="en-US" dirty="0"/>
              <a:t>Secretary for teleconference</a:t>
            </a:r>
          </a:p>
          <a:p>
            <a:endParaRPr lang="en-US" dirty="0"/>
          </a:p>
          <a:p>
            <a:r>
              <a:rPr lang="en-US" dirty="0"/>
              <a:t>Agenda review and Approval</a:t>
            </a:r>
          </a:p>
          <a:p>
            <a:endParaRPr lang="en-US" dirty="0"/>
          </a:p>
          <a:p>
            <a:endParaRPr lang="en-US" dirty="0"/>
          </a:p>
        </p:txBody>
      </p:sp>
      <p:sp>
        <p:nvSpPr>
          <p:cNvPr id="4" name="Date Placeholder 3">
            <a:extLst>
              <a:ext uri="{FF2B5EF4-FFF2-40B4-BE49-F238E27FC236}">
                <a16:creationId xmlns:a16="http://schemas.microsoft.com/office/drawing/2014/main" id="{55DA403F-84E7-458D-BAAF-D432E70E8E4B}"/>
              </a:ext>
            </a:extLst>
          </p:cNvPr>
          <p:cNvSpPr>
            <a:spLocks noGrp="1"/>
          </p:cNvSpPr>
          <p:nvPr>
            <p:ph type="dt" sz="half" idx="10"/>
          </p:nvPr>
        </p:nvSpPr>
        <p:spPr/>
        <p:txBody>
          <a:bodyPr/>
          <a:lstStyle/>
          <a:p>
            <a:r>
              <a:rPr lang="en-US" dirty="0"/>
              <a:t>April 2020</a:t>
            </a:r>
          </a:p>
        </p:txBody>
      </p:sp>
      <p:sp>
        <p:nvSpPr>
          <p:cNvPr id="5" name="Footer Placeholder 4">
            <a:extLst>
              <a:ext uri="{FF2B5EF4-FFF2-40B4-BE49-F238E27FC236}">
                <a16:creationId xmlns:a16="http://schemas.microsoft.com/office/drawing/2014/main" id="{B42AA691-0556-45FB-A18A-215C7A92220D}"/>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58D8117B-6F1B-4948-93E4-81EB65B5CD7C}"/>
              </a:ext>
            </a:extLst>
          </p:cNvPr>
          <p:cNvSpPr>
            <a:spLocks noGrp="1"/>
          </p:cNvSpPr>
          <p:nvPr>
            <p:ph type="sldNum" sz="quarter" idx="12"/>
          </p:nvPr>
        </p:nvSpPr>
        <p:spPr/>
        <p:txBody>
          <a:bodyPr/>
          <a:lstStyle/>
          <a:p>
            <a:fld id="{07EF11DD-EAC9-418C-AFCF-9D5EFABD0DDC}" type="slidenum">
              <a:rPr lang="en-US" smtClean="0"/>
              <a:t>3</a:t>
            </a:fld>
            <a:endParaRPr lang="en-US"/>
          </a:p>
        </p:txBody>
      </p:sp>
    </p:spTree>
    <p:extLst>
      <p:ext uri="{BB962C8B-B14F-4D97-AF65-F5344CB8AC3E}">
        <p14:creationId xmlns:p14="http://schemas.microsoft.com/office/powerpoint/2010/main" val="86717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61B2-AD3E-47CD-B179-9E02D70910A3}"/>
              </a:ext>
            </a:extLst>
          </p:cNvPr>
          <p:cNvSpPr>
            <a:spLocks noGrp="1"/>
          </p:cNvSpPr>
          <p:nvPr>
            <p:ph type="title"/>
          </p:nvPr>
        </p:nvSpPr>
        <p:spPr/>
        <p:txBody>
          <a:bodyPr/>
          <a:lstStyle/>
          <a:p>
            <a:r>
              <a:rPr lang="en-US" dirty="0"/>
              <a:t>Revisions</a:t>
            </a:r>
          </a:p>
        </p:txBody>
      </p:sp>
      <p:sp>
        <p:nvSpPr>
          <p:cNvPr id="3" name="Content Placeholder 2">
            <a:extLst>
              <a:ext uri="{FF2B5EF4-FFF2-40B4-BE49-F238E27FC236}">
                <a16:creationId xmlns:a16="http://schemas.microsoft.com/office/drawing/2014/main" id="{226CBFB5-9E1B-4CE9-AB28-B31DA286D793}"/>
              </a:ext>
            </a:extLst>
          </p:cNvPr>
          <p:cNvSpPr>
            <a:spLocks noGrp="1"/>
          </p:cNvSpPr>
          <p:nvPr>
            <p:ph idx="1"/>
          </p:nvPr>
        </p:nvSpPr>
        <p:spPr>
          <a:xfrm>
            <a:off x="819281" y="1295400"/>
            <a:ext cx="10515600" cy="4351338"/>
          </a:xfrm>
        </p:spPr>
        <p:txBody>
          <a:bodyPr/>
          <a:lstStyle/>
          <a:p>
            <a:r>
              <a:rPr lang="en-US" dirty="0"/>
              <a:t>Use the Revise link to upload a revised document</a:t>
            </a:r>
          </a:p>
          <a:p>
            <a:r>
              <a:rPr lang="en-US" dirty="0"/>
              <a:t>Prior versions remain available. Only the latest revision can be revised</a:t>
            </a:r>
          </a:p>
          <a:p>
            <a:r>
              <a:rPr lang="en-US" dirty="0"/>
              <a:t>You may upload a revision of another person’s document</a:t>
            </a:r>
          </a:p>
        </p:txBody>
      </p:sp>
      <p:sp>
        <p:nvSpPr>
          <p:cNvPr id="4" name="Date Placeholder 3">
            <a:extLst>
              <a:ext uri="{FF2B5EF4-FFF2-40B4-BE49-F238E27FC236}">
                <a16:creationId xmlns:a16="http://schemas.microsoft.com/office/drawing/2014/main" id="{C122B01C-F5E7-48E7-A2DC-E68CB412AEE5}"/>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422B2B07-3890-4658-A203-638AAF6E5587}"/>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4106E8B9-A00D-43FD-9CDF-EB7A8FC09E4D}"/>
              </a:ext>
            </a:extLst>
          </p:cNvPr>
          <p:cNvSpPr>
            <a:spLocks noGrp="1"/>
          </p:cNvSpPr>
          <p:nvPr>
            <p:ph type="sldNum" sz="quarter" idx="12"/>
          </p:nvPr>
        </p:nvSpPr>
        <p:spPr/>
        <p:txBody>
          <a:bodyPr/>
          <a:lstStyle/>
          <a:p>
            <a:fld id="{07EF11DD-EAC9-418C-AFCF-9D5EFABD0DDC}" type="slidenum">
              <a:rPr lang="en-US" smtClean="0"/>
              <a:t>30</a:t>
            </a:fld>
            <a:endParaRPr lang="en-US"/>
          </a:p>
        </p:txBody>
      </p:sp>
      <p:pic>
        <p:nvPicPr>
          <p:cNvPr id="7" name="Picture 6">
            <a:extLst>
              <a:ext uri="{FF2B5EF4-FFF2-40B4-BE49-F238E27FC236}">
                <a16:creationId xmlns:a16="http://schemas.microsoft.com/office/drawing/2014/main" id="{AD681A2D-5E02-4E79-BF79-5EF222DE9791}"/>
              </a:ext>
            </a:extLst>
          </p:cNvPr>
          <p:cNvPicPr>
            <a:picLocks noChangeAspect="1"/>
          </p:cNvPicPr>
          <p:nvPr/>
        </p:nvPicPr>
        <p:blipFill>
          <a:blip r:embed="rId2"/>
          <a:stretch>
            <a:fillRect/>
          </a:stretch>
        </p:blipFill>
        <p:spPr>
          <a:xfrm>
            <a:off x="76200" y="2743200"/>
            <a:ext cx="12192000" cy="3458242"/>
          </a:xfrm>
          <a:prstGeom prst="rect">
            <a:avLst/>
          </a:prstGeom>
        </p:spPr>
      </p:pic>
      <p:sp>
        <p:nvSpPr>
          <p:cNvPr id="8" name="Arrow: Down 7">
            <a:extLst>
              <a:ext uri="{FF2B5EF4-FFF2-40B4-BE49-F238E27FC236}">
                <a16:creationId xmlns:a16="http://schemas.microsoft.com/office/drawing/2014/main" id="{27B752E2-1DC1-4F48-9A14-22D05DF07D95}"/>
              </a:ext>
            </a:extLst>
          </p:cNvPr>
          <p:cNvSpPr/>
          <p:nvPr/>
        </p:nvSpPr>
        <p:spPr>
          <a:xfrm rot="5400000">
            <a:off x="9906000" y="4419600"/>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368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42D8-E482-48FF-8FD5-486F15E6DBD0}"/>
              </a:ext>
            </a:extLst>
          </p:cNvPr>
          <p:cNvSpPr>
            <a:spLocks noGrp="1"/>
          </p:cNvSpPr>
          <p:nvPr>
            <p:ph type="title"/>
          </p:nvPr>
        </p:nvSpPr>
        <p:spPr/>
        <p:txBody>
          <a:bodyPr/>
          <a:lstStyle/>
          <a:p>
            <a:r>
              <a:rPr lang="en-US" dirty="0"/>
              <a:t>Next Teleconference</a:t>
            </a:r>
          </a:p>
        </p:txBody>
      </p:sp>
      <p:sp>
        <p:nvSpPr>
          <p:cNvPr id="3" name="Content Placeholder 2">
            <a:extLst>
              <a:ext uri="{FF2B5EF4-FFF2-40B4-BE49-F238E27FC236}">
                <a16:creationId xmlns:a16="http://schemas.microsoft.com/office/drawing/2014/main" id="{FC617078-248B-4D25-997D-89A0DB13D5A6}"/>
              </a:ext>
            </a:extLst>
          </p:cNvPr>
          <p:cNvSpPr>
            <a:spLocks noGrp="1"/>
          </p:cNvSpPr>
          <p:nvPr>
            <p:ph idx="1"/>
          </p:nvPr>
        </p:nvSpPr>
        <p:spPr/>
        <p:txBody>
          <a:bodyPr/>
          <a:lstStyle/>
          <a:p>
            <a:r>
              <a:rPr lang="en-US" dirty="0"/>
              <a:t>Frequency based on number of contributions. </a:t>
            </a:r>
          </a:p>
          <a:p>
            <a:endParaRPr lang="en-US" dirty="0"/>
          </a:p>
          <a:p>
            <a:r>
              <a:rPr lang="en-US" dirty="0"/>
              <a:t>Maintain pace of one every 3 weeks (can accelerate if needed).</a:t>
            </a:r>
          </a:p>
          <a:p>
            <a:endParaRPr lang="en-US" dirty="0"/>
          </a:p>
          <a:p>
            <a:r>
              <a:rPr lang="en-US" dirty="0"/>
              <a:t>May 21, same time (8am Pacific, 11am Eastern)</a:t>
            </a:r>
          </a:p>
          <a:p>
            <a:endParaRPr lang="en-US" dirty="0"/>
          </a:p>
        </p:txBody>
      </p:sp>
      <p:sp>
        <p:nvSpPr>
          <p:cNvPr id="4" name="Date Placeholder 3">
            <a:extLst>
              <a:ext uri="{FF2B5EF4-FFF2-40B4-BE49-F238E27FC236}">
                <a16:creationId xmlns:a16="http://schemas.microsoft.com/office/drawing/2014/main" id="{317A0258-535C-4BCF-83C2-B22684A317F3}"/>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BF5E5E73-DF80-4166-B8E6-9041B4FF9299}"/>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90AF82E0-2FE4-49E0-BD5C-9D530894340A}"/>
              </a:ext>
            </a:extLst>
          </p:cNvPr>
          <p:cNvSpPr>
            <a:spLocks noGrp="1"/>
          </p:cNvSpPr>
          <p:nvPr>
            <p:ph type="sldNum" sz="quarter" idx="12"/>
          </p:nvPr>
        </p:nvSpPr>
        <p:spPr/>
        <p:txBody>
          <a:bodyPr/>
          <a:lstStyle/>
          <a:p>
            <a:fld id="{07EF11DD-EAC9-418C-AFCF-9D5EFABD0DDC}" type="slidenum">
              <a:rPr lang="en-US" smtClean="0"/>
              <a:t>31</a:t>
            </a:fld>
            <a:endParaRPr lang="en-US"/>
          </a:p>
        </p:txBody>
      </p:sp>
    </p:spTree>
    <p:extLst>
      <p:ext uri="{BB962C8B-B14F-4D97-AF65-F5344CB8AC3E}">
        <p14:creationId xmlns:p14="http://schemas.microsoft.com/office/powerpoint/2010/main" val="3919235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dirty="0"/>
              <a:t>April 2020</a:t>
            </a:r>
          </a:p>
        </p:txBody>
      </p:sp>
      <p:sp>
        <p:nvSpPr>
          <p:cNvPr id="10243"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Tim Godfrey, EPRI</a:t>
            </a:r>
          </a:p>
        </p:txBody>
      </p:sp>
      <p:sp>
        <p:nvSpPr>
          <p:cNvPr id="10244"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219C1867-47CF-411F-B0EE-95650A4BE4CC}" type="slidenum">
              <a:rPr lang="en-US" sz="1200"/>
              <a:pPr>
                <a:defRPr/>
              </a:pPr>
              <a:t>32</a:t>
            </a:fld>
            <a:endParaRPr lang="en-US" sz="1200"/>
          </a:p>
        </p:txBody>
      </p:sp>
      <p:sp>
        <p:nvSpPr>
          <p:cNvPr id="10245" name="Rectangle 2"/>
          <p:cNvSpPr>
            <a:spLocks noGrp="1" noChangeArrowheads="1"/>
          </p:cNvSpPr>
          <p:nvPr>
            <p:ph type="title"/>
          </p:nvPr>
        </p:nvSpPr>
        <p:spPr>
          <a:xfrm>
            <a:off x="2209800" y="381000"/>
            <a:ext cx="7772400" cy="1066800"/>
          </a:xfrm>
        </p:spPr>
        <p:txBody>
          <a:bodyPr/>
          <a:lstStyle/>
          <a:p>
            <a:pPr>
              <a:defRPr/>
            </a:pPr>
            <a:r>
              <a:rPr lang="en-US" dirty="0"/>
              <a:t>Upcoming Sessions</a:t>
            </a:r>
          </a:p>
        </p:txBody>
      </p:sp>
      <p:sp>
        <p:nvSpPr>
          <p:cNvPr id="10246" name="Rectangle 3"/>
          <p:cNvSpPr>
            <a:spLocks noGrp="1" noChangeArrowheads="1"/>
          </p:cNvSpPr>
          <p:nvPr>
            <p:ph type="body" sz="half" idx="1"/>
          </p:nvPr>
        </p:nvSpPr>
        <p:spPr>
          <a:xfrm>
            <a:off x="1447800" y="1676400"/>
            <a:ext cx="9296400" cy="4495800"/>
          </a:xfrm>
        </p:spPr>
        <p:txBody>
          <a:bodyPr>
            <a:normAutofit/>
          </a:bodyPr>
          <a:lstStyle/>
          <a:p>
            <a:r>
              <a:rPr lang="en-US" sz="2000" strike="sngStrike" dirty="0">
                <a:solidFill>
                  <a:srgbClr val="FF0000"/>
                </a:solidFill>
              </a:rPr>
              <a:t>July 12-17, 2020, Sheraton Centre Montreal, Montreal Canada, </a:t>
            </a:r>
            <a:r>
              <a:rPr lang="en-US" sz="2000" i="1" strike="sngStrike" dirty="0">
                <a:solidFill>
                  <a:srgbClr val="FF0000"/>
                </a:solidFill>
              </a:rPr>
              <a:t>802 Plenary Session.</a:t>
            </a:r>
            <a:endParaRPr lang="en-US" sz="2000" strike="sngStrike" dirty="0">
              <a:solidFill>
                <a:srgbClr val="FF0000"/>
              </a:solidFill>
            </a:endParaRPr>
          </a:p>
          <a:p>
            <a:r>
              <a:rPr lang="en-US" sz="2000" dirty="0"/>
              <a:t>September 13-18, 2020, Grand Hyatt Atlanta in Buckhead, Atlanta, Georgia, </a:t>
            </a:r>
            <a:r>
              <a:rPr lang="en-US" sz="2000" i="1" dirty="0"/>
              <a:t>802 Wireless Interim Session.</a:t>
            </a:r>
            <a:endParaRPr lang="en-US" sz="2000" dirty="0"/>
          </a:p>
          <a:p>
            <a:r>
              <a:rPr lang="en-US" sz="2000" dirty="0"/>
              <a:t>November 18-13, 2020, Marriott Marquis Queen's Park,  Bangkok, Thailand, </a:t>
            </a:r>
            <a:r>
              <a:rPr lang="en-US" sz="2000" i="1" dirty="0"/>
              <a:t>802 Plenary Session.</a:t>
            </a:r>
            <a:endParaRPr lang="en-US" sz="2000" dirty="0"/>
          </a:p>
          <a:p>
            <a:endParaRPr lang="en-US" sz="2000" dirty="0"/>
          </a:p>
          <a:p>
            <a:pPr>
              <a:defRPr/>
            </a:pPr>
            <a:endParaRPr lang="en-US" sz="2000" dirty="0"/>
          </a:p>
          <a:p>
            <a:pPr>
              <a:defRPr/>
            </a:pPr>
            <a:r>
              <a:rPr lang="en-US" sz="2000" dirty="0"/>
              <a:t>802.16t meets on Tuesday-Thursday during the meeting session.</a:t>
            </a:r>
          </a:p>
          <a:p>
            <a:pPr>
              <a:defRPr/>
            </a:pPr>
            <a:endParaRPr lang="en-US" sz="2000" dirty="0"/>
          </a:p>
        </p:txBody>
      </p:sp>
      <p:sp>
        <p:nvSpPr>
          <p:cNvPr id="2" name="TextBox 1">
            <a:extLst>
              <a:ext uri="{FF2B5EF4-FFF2-40B4-BE49-F238E27FC236}">
                <a16:creationId xmlns:a16="http://schemas.microsoft.com/office/drawing/2014/main" id="{2972B8DF-5B87-446D-AC62-85A501FB447D}"/>
              </a:ext>
            </a:extLst>
          </p:cNvPr>
          <p:cNvSpPr txBox="1"/>
          <p:nvPr/>
        </p:nvSpPr>
        <p:spPr>
          <a:xfrm>
            <a:off x="10591800" y="1663788"/>
            <a:ext cx="1096775" cy="369332"/>
          </a:xfrm>
          <a:prstGeom prst="rect">
            <a:avLst/>
          </a:prstGeom>
          <a:noFill/>
        </p:spPr>
        <p:txBody>
          <a:bodyPr wrap="none" rtlCol="0">
            <a:spAutoFit/>
          </a:bodyPr>
          <a:lstStyle/>
          <a:p>
            <a:r>
              <a:rPr lang="en-US" dirty="0"/>
              <a:t>Cancelled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DE86-3F9F-4D9F-A75F-5EC92A2B5AEB}"/>
              </a:ext>
            </a:extLst>
          </p:cNvPr>
          <p:cNvSpPr>
            <a:spLocks noGrp="1"/>
          </p:cNvSpPr>
          <p:nvPr>
            <p:ph type="title"/>
          </p:nvPr>
        </p:nvSpPr>
        <p:spPr/>
        <p:txBody>
          <a:bodyPr/>
          <a:lstStyle/>
          <a:p>
            <a:r>
              <a:rPr lang="en-US" dirty="0"/>
              <a:t>Reference material</a:t>
            </a:r>
          </a:p>
        </p:txBody>
      </p:sp>
      <p:sp>
        <p:nvSpPr>
          <p:cNvPr id="3" name="Content Placeholder 2">
            <a:extLst>
              <a:ext uri="{FF2B5EF4-FFF2-40B4-BE49-F238E27FC236}">
                <a16:creationId xmlns:a16="http://schemas.microsoft.com/office/drawing/2014/main" id="{B1CAF124-5D31-467A-A16D-1A4ADC8E2075}"/>
              </a:ext>
            </a:extLst>
          </p:cNvPr>
          <p:cNvSpPr>
            <a:spLocks noGrp="1"/>
          </p:cNvSpPr>
          <p:nvPr>
            <p:ph idx="1"/>
          </p:nvPr>
        </p:nvSpPr>
        <p:spPr/>
        <p:txBody>
          <a:bodyPr/>
          <a:lstStyle/>
          <a:p>
            <a:r>
              <a:rPr lang="en-US" dirty="0"/>
              <a:t>Please refer to meeting presentation planned for March plenary for background information</a:t>
            </a:r>
          </a:p>
          <a:p>
            <a:endParaRPr lang="en-US" dirty="0"/>
          </a:p>
          <a:p>
            <a:r>
              <a:rPr lang="en-US" dirty="0">
                <a:hlinkClick r:id="rId2"/>
              </a:rPr>
              <a:t>802.15-20-0069r1</a:t>
            </a:r>
            <a:r>
              <a:rPr lang="en-US" dirty="0"/>
              <a:t>  March 2020 TG16t Meeting Presentation 	Tim Godfrey (EPRI) </a:t>
            </a:r>
          </a:p>
        </p:txBody>
      </p:sp>
      <p:sp>
        <p:nvSpPr>
          <p:cNvPr id="4" name="Date Placeholder 3">
            <a:extLst>
              <a:ext uri="{FF2B5EF4-FFF2-40B4-BE49-F238E27FC236}">
                <a16:creationId xmlns:a16="http://schemas.microsoft.com/office/drawing/2014/main" id="{B97FF398-2B26-4CFF-9E42-BBE29FB09078}"/>
              </a:ext>
            </a:extLst>
          </p:cNvPr>
          <p:cNvSpPr>
            <a:spLocks noGrp="1"/>
          </p:cNvSpPr>
          <p:nvPr>
            <p:ph type="dt" sz="half" idx="10"/>
          </p:nvPr>
        </p:nvSpPr>
        <p:spPr/>
        <p:txBody>
          <a:bodyPr/>
          <a:lstStyle/>
          <a:p>
            <a:r>
              <a:rPr lang="en-US"/>
              <a:t>April 2020</a:t>
            </a:r>
            <a:endParaRPr lang="en-US" dirty="0"/>
          </a:p>
        </p:txBody>
      </p:sp>
      <p:sp>
        <p:nvSpPr>
          <p:cNvPr id="5" name="Footer Placeholder 4">
            <a:extLst>
              <a:ext uri="{FF2B5EF4-FFF2-40B4-BE49-F238E27FC236}">
                <a16:creationId xmlns:a16="http://schemas.microsoft.com/office/drawing/2014/main" id="{62F4DD64-2530-455D-8978-567C16EF38BD}"/>
              </a:ext>
            </a:extLst>
          </p:cNvPr>
          <p:cNvSpPr>
            <a:spLocks noGrp="1"/>
          </p:cNvSpPr>
          <p:nvPr>
            <p:ph type="ftr" sz="quarter" idx="11"/>
          </p:nvPr>
        </p:nvSpPr>
        <p:spPr/>
        <p:txBody>
          <a:bodyPr/>
          <a:lstStyle/>
          <a:p>
            <a:r>
              <a:rPr lang="en-US"/>
              <a:t>Tim Godfrey, EPRI</a:t>
            </a:r>
          </a:p>
        </p:txBody>
      </p:sp>
      <p:sp>
        <p:nvSpPr>
          <p:cNvPr id="6" name="Slide Number Placeholder 5">
            <a:extLst>
              <a:ext uri="{FF2B5EF4-FFF2-40B4-BE49-F238E27FC236}">
                <a16:creationId xmlns:a16="http://schemas.microsoft.com/office/drawing/2014/main" id="{A0BCD1F8-451B-4B35-B761-952F7BACA512}"/>
              </a:ext>
            </a:extLst>
          </p:cNvPr>
          <p:cNvSpPr>
            <a:spLocks noGrp="1"/>
          </p:cNvSpPr>
          <p:nvPr>
            <p:ph type="sldNum" sz="quarter" idx="12"/>
          </p:nvPr>
        </p:nvSpPr>
        <p:spPr/>
        <p:txBody>
          <a:bodyPr/>
          <a:lstStyle/>
          <a:p>
            <a:fld id="{07EF11DD-EAC9-418C-AFCF-9D5EFABD0DDC}" type="slidenum">
              <a:rPr lang="en-US" smtClean="0"/>
              <a:t>4</a:t>
            </a:fld>
            <a:endParaRPr lang="en-US"/>
          </a:p>
        </p:txBody>
      </p:sp>
    </p:spTree>
    <p:extLst>
      <p:ext uri="{BB962C8B-B14F-4D97-AF65-F5344CB8AC3E}">
        <p14:creationId xmlns:p14="http://schemas.microsoft.com/office/powerpoint/2010/main" val="214858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dirty="0"/>
              <a:t>Participants have a duty to inform the IEEE</a:t>
            </a:r>
          </a:p>
        </p:txBody>
      </p:sp>
      <p:sp>
        <p:nvSpPr>
          <p:cNvPr id="8195" name="Rectangle 1027"/>
          <p:cNvSpPr>
            <a:spLocks noGrp="1" noChangeArrowheads="1"/>
          </p:cNvSpPr>
          <p:nvPr>
            <p:ph idx="1"/>
          </p:nvPr>
        </p:nvSpPr>
        <p:spPr/>
        <p:txBody>
          <a:bodyPr/>
          <a:lstStyle/>
          <a:p>
            <a:pPr lvl="1"/>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endParaRPr lang="en-US" altLang="en-US" dirty="0"/>
          </a:p>
          <a:p>
            <a:pPr lvl="1"/>
            <a:r>
              <a:rPr lang="en-US" altLang="en-US" dirty="0"/>
              <a:t>Participants should inform the IEEE (or cause the IEEE to be informed) of the identity of any other holders of potential Essential Patent Claims</a:t>
            </a:r>
          </a:p>
          <a:p>
            <a:pPr lvl="1"/>
            <a:endParaRPr lang="en-US" altLang="en-US" dirty="0"/>
          </a:p>
          <a:p>
            <a:pPr lvl="1"/>
            <a:r>
              <a:rPr lang="en-US" altLang="en-US" dirty="0"/>
              <a:t>Early identification of holders of potential Essential Patent Claims is encouraged</a:t>
            </a:r>
          </a:p>
        </p:txBody>
      </p:sp>
      <p:sp>
        <p:nvSpPr>
          <p:cNvPr id="2" name="Date Placeholder 1"/>
          <p:cNvSpPr>
            <a:spLocks noGrp="1"/>
          </p:cNvSpPr>
          <p:nvPr>
            <p:ph type="dt" sz="half" idx="10"/>
          </p:nvPr>
        </p:nvSpPr>
        <p:spPr/>
        <p:txBody>
          <a:bodyPr/>
          <a:lstStyle/>
          <a:p>
            <a:r>
              <a:rPr lang="en-US" dirty="0"/>
              <a:t>April 2020</a:t>
            </a:r>
          </a:p>
        </p:txBody>
      </p:sp>
      <p:sp>
        <p:nvSpPr>
          <p:cNvPr id="3" name="Footer Placeholder 2"/>
          <p:cNvSpPr>
            <a:spLocks noGrp="1"/>
          </p:cNvSpPr>
          <p:nvPr>
            <p:ph type="ftr" sz="quarter" idx="11"/>
          </p:nvPr>
        </p:nvSpPr>
        <p:spPr/>
        <p:txBody>
          <a:bodyPr/>
          <a:lstStyle/>
          <a:p>
            <a:r>
              <a:rPr lang="en-US"/>
              <a:t>Tim Godfrey, EPRI</a:t>
            </a:r>
          </a:p>
        </p:txBody>
      </p:sp>
      <p:sp>
        <p:nvSpPr>
          <p:cNvPr id="4" name="Slide Number Placeholder 3"/>
          <p:cNvSpPr>
            <a:spLocks noGrp="1"/>
          </p:cNvSpPr>
          <p:nvPr>
            <p:ph type="sldNum" sz="quarter" idx="12"/>
          </p:nvPr>
        </p:nvSpPr>
        <p:spPr/>
        <p:txBody>
          <a:bodyPr/>
          <a:lstStyle/>
          <a:p>
            <a:r>
              <a:rPr lang="en-GB"/>
              <a:t>Slide </a:t>
            </a:r>
            <a:fld id="{440F5867-744E-4AA6-B0ED-4C44D2DFBB7B}" type="slidenum">
              <a:rPr lang="en-GB" smtClean="0"/>
              <a:pPr/>
              <a:t>5</a:t>
            </a:fld>
            <a:endParaRPr lang="en-GB" dirty="0"/>
          </a:p>
        </p:txBody>
      </p:sp>
      <p:sp>
        <p:nvSpPr>
          <p:cNvPr id="8196" name="Text Box 1028"/>
          <p:cNvSpPr txBox="1">
            <a:spLocks noChangeArrowheads="1"/>
          </p:cNvSpPr>
          <p:nvPr/>
        </p:nvSpPr>
        <p:spPr bwMode="auto">
          <a:xfrm>
            <a:off x="1581150" y="60960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#1</a:t>
            </a:r>
          </a:p>
        </p:txBody>
      </p:sp>
    </p:spTree>
    <p:extLst>
      <p:ext uri="{BB962C8B-B14F-4D97-AF65-F5344CB8AC3E}">
        <p14:creationId xmlns:p14="http://schemas.microsoft.com/office/powerpoint/2010/main" val="139359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Ways to inform IEEE</a:t>
            </a:r>
          </a:p>
        </p:txBody>
      </p:sp>
      <p:sp>
        <p:nvSpPr>
          <p:cNvPr id="9219" name="Rectangle 3"/>
          <p:cNvSpPr>
            <a:spLocks noGrp="1" noChangeArrowheads="1"/>
          </p:cNvSpPr>
          <p:nvPr>
            <p:ph idx="1"/>
          </p:nvPr>
        </p:nvSpPr>
        <p:spPr/>
        <p:txBody>
          <a:bodyPr>
            <a:normAutofit fontScale="92500" lnSpcReduction="20000"/>
          </a:bodyPr>
          <a:lstStyle/>
          <a:p>
            <a:r>
              <a:rPr lang="en-US" altLang="en-US" dirty="0"/>
              <a:t>Cause an LOA to be submitted to the IEEE-SA (patcom@ieee.org); or</a:t>
            </a:r>
          </a:p>
          <a:p>
            <a:endParaRPr lang="en-US" altLang="en-US" dirty="0"/>
          </a:p>
          <a:p>
            <a:r>
              <a:rPr lang="en-US" altLang="en-US" dirty="0"/>
              <a:t>Provide the chair of this group with the identity of the holder(s) of any and all such claims as soon as possible; or</a:t>
            </a:r>
          </a:p>
          <a:p>
            <a:endParaRPr lang="en-US" altLang="en-US" dirty="0"/>
          </a:p>
          <a:p>
            <a:r>
              <a:rPr lang="en-US" altLang="en-US" dirty="0"/>
              <a:t>Speak up now and respond to this Call for Potentially Essential Patents</a:t>
            </a:r>
          </a:p>
          <a:p>
            <a:r>
              <a:rPr lang="en-US" altLang="en-US"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dirty="0"/>
            </a:br>
            <a:endParaRPr lang="en-US" alt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3" name="Footer Placeholder 2"/>
          <p:cNvSpPr>
            <a:spLocks noGrp="1"/>
          </p:cNvSpPr>
          <p:nvPr>
            <p:ph type="ftr" idx="4294967295"/>
          </p:nvPr>
        </p:nvSpPr>
        <p:spPr>
          <a:xfrm>
            <a:off x="7945438" y="6475413"/>
            <a:ext cx="4246562" cy="180975"/>
          </a:xfrm>
          <a:prstGeom prst="rect">
            <a:avLst/>
          </a:prstGeom>
        </p:spPr>
        <p:txBody>
          <a:bodyPr/>
          <a:lstStyle/>
          <a:p>
            <a:pPr>
              <a:defRPr/>
            </a:pPr>
            <a:r>
              <a:rPr lang="en-US"/>
              <a:t>Tim Godfrey, EPRI</a:t>
            </a:r>
          </a:p>
        </p:txBody>
      </p:sp>
      <p:sp>
        <p:nvSpPr>
          <p:cNvPr id="2" name="Date Placeholder 1"/>
          <p:cNvSpPr>
            <a:spLocks noGrp="1"/>
          </p:cNvSpPr>
          <p:nvPr>
            <p:ph type="dt" idx="4294967295"/>
          </p:nvPr>
        </p:nvSpPr>
        <p:spPr>
          <a:xfrm>
            <a:off x="228600" y="6429375"/>
            <a:ext cx="2500313" cy="273050"/>
          </a:xfrm>
          <a:prstGeom prst="rect">
            <a:avLst/>
          </a:prstGeom>
        </p:spPr>
        <p:txBody>
          <a:bodyPr/>
          <a:lstStyle/>
          <a:p>
            <a:pPr>
              <a:defRPr/>
            </a:pPr>
            <a:r>
              <a:rPr lang="en-US" dirty="0"/>
              <a:t>April 2020</a:t>
            </a:r>
          </a:p>
        </p:txBody>
      </p:sp>
      <p:sp>
        <p:nvSpPr>
          <p:cNvPr id="9220" name="Text Box 6"/>
          <p:cNvSpPr txBox="1">
            <a:spLocks noChangeArrowheads="1"/>
          </p:cNvSpPr>
          <p:nvPr/>
        </p:nvSpPr>
        <p:spPr bwMode="auto">
          <a:xfrm>
            <a:off x="1574492" y="6096001"/>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#2</a:t>
            </a:r>
            <a:endParaRPr lang="en-US" altLang="en-US" sz="2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8017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dirty="0"/>
              <a:t>Other guidelines for IEEE WG meetings</a:t>
            </a:r>
          </a:p>
        </p:txBody>
      </p:sp>
      <p:sp>
        <p:nvSpPr>
          <p:cNvPr id="10243" name="Rectangle 1027"/>
          <p:cNvSpPr>
            <a:spLocks noGrp="1" noChangeArrowheads="1"/>
          </p:cNvSpPr>
          <p:nvPr>
            <p:ph idx="1"/>
          </p:nvPr>
        </p:nvSpPr>
        <p:spPr/>
        <p:txBody>
          <a:bodyPr>
            <a:normAutofit fontScale="77500" lnSpcReduction="20000"/>
          </a:bodyPr>
          <a:lstStyle/>
          <a:p>
            <a:r>
              <a:rPr lang="en-US" altLang="en-US" dirty="0"/>
              <a:t>All IEEE-SA standards meetings shall be conducted in compliance with all applicable laws, including antitrust and competition laws. </a:t>
            </a:r>
          </a:p>
          <a:p>
            <a:pPr lvl="1"/>
            <a:r>
              <a:rPr lang="en-US" altLang="en-US" dirty="0"/>
              <a:t>Don’t discuss the interpretation, validity, or essentiality of patents/patent claims. </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 </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r>
              <a:rPr lang="en-US" altLang="en-US" dirty="0"/>
              <a:t>---------------------------------------------------------------   </a:t>
            </a:r>
          </a:p>
          <a:p>
            <a:r>
              <a:rPr lang="en-US" altLang="en-US" dirty="0"/>
              <a:t>For more details, see IEEE-SA Standards Board Operations Manual, clause 5.3.10 and </a:t>
            </a:r>
            <a:br>
              <a:rPr lang="en-US" altLang="en-US" dirty="0"/>
            </a:br>
            <a:r>
              <a:rPr lang="en-US" altLang="en-US" dirty="0"/>
              <a:t>Antitrust and Competition Policy: What You Need to Know at http://standards.ieee.org/develop/policies/antitrust.pdf</a:t>
            </a:r>
          </a:p>
        </p:txBody>
      </p:sp>
      <p:sp>
        <p:nvSpPr>
          <p:cNvPr id="2" name="Date Placeholder 1"/>
          <p:cNvSpPr>
            <a:spLocks noGrp="1"/>
          </p:cNvSpPr>
          <p:nvPr>
            <p:ph type="dt" idx="10"/>
          </p:nvPr>
        </p:nvSpPr>
        <p:spPr/>
        <p:txBody>
          <a:bodyPr/>
          <a:lstStyle/>
          <a:p>
            <a:r>
              <a:rPr lang="en-US" dirty="0"/>
              <a:t>April 2020</a:t>
            </a:r>
          </a:p>
        </p:txBody>
      </p:sp>
      <p:sp>
        <p:nvSpPr>
          <p:cNvPr id="3" name="Footer Placeholder 2"/>
          <p:cNvSpPr>
            <a:spLocks noGrp="1"/>
          </p:cNvSpPr>
          <p:nvPr>
            <p:ph type="ftr" idx="11"/>
          </p:nvPr>
        </p:nvSpPr>
        <p:spPr/>
        <p:txBody>
          <a:bodyPr/>
          <a:lstStyle/>
          <a:p>
            <a:r>
              <a:rPr lang="en-US"/>
              <a:t>Tim Godfrey, EPRI</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10244" name="Text Box 1028"/>
          <p:cNvSpPr txBox="1">
            <a:spLocks noChangeArrowheads="1"/>
          </p:cNvSpPr>
          <p:nvPr/>
        </p:nvSpPr>
        <p:spPr bwMode="auto">
          <a:xfrm>
            <a:off x="1600200" y="6107112"/>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#3</a:t>
            </a:r>
          </a:p>
        </p:txBody>
      </p:sp>
    </p:spTree>
    <p:extLst>
      <p:ext uri="{BB962C8B-B14F-4D97-AF65-F5344CB8AC3E}">
        <p14:creationId xmlns:p14="http://schemas.microsoft.com/office/powerpoint/2010/main" val="129528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a:t>Patent-related information</a:t>
            </a:r>
            <a:endParaRPr lang="en-US" altLang="en-US"/>
          </a:p>
        </p:txBody>
      </p:sp>
      <p:sp>
        <p:nvSpPr>
          <p:cNvPr id="5" name="Content Placeholder 4"/>
          <p:cNvSpPr>
            <a:spLocks noGrp="1"/>
          </p:cNvSpPr>
          <p:nvPr>
            <p:ph idx="1"/>
          </p:nvPr>
        </p:nvSpPr>
        <p:spPr/>
        <p:txBody>
          <a:bodyPr>
            <a:normAutofit lnSpcReduction="10000"/>
          </a:bodyPr>
          <a:lstStyle/>
          <a:p>
            <a:pPr lvl="1"/>
            <a:r>
              <a:rPr lang="en-US" altLang="en-US" dirty="0"/>
              <a:t>The patent policy and the procedures used to execute that policy are documented in the:</a:t>
            </a:r>
          </a:p>
          <a:p>
            <a:pPr lvl="2"/>
            <a:r>
              <a:rPr lang="en-US" altLang="en-US" dirty="0"/>
              <a:t>IEEE-SA Standards Board Bylaws </a:t>
            </a:r>
            <a:br>
              <a:rPr lang="en-US" altLang="en-US" dirty="0"/>
            </a:br>
            <a:r>
              <a:rPr lang="en-US" altLang="en-US" dirty="0"/>
              <a:t>(http://standards.ieee.org/develop/policies/bylaws/sect6-7.html#6) </a:t>
            </a:r>
          </a:p>
          <a:p>
            <a:pPr lvl="2"/>
            <a:r>
              <a:rPr lang="en-US" altLang="en-US" dirty="0"/>
              <a:t>IEEE-SA Standards Board Operations Manual (http://standards.ieee.org/develop/policies/opman/sect6.html#6.3)</a:t>
            </a:r>
          </a:p>
          <a:p>
            <a:pPr lvl="1"/>
            <a:endParaRPr lang="en-US" altLang="en-US" dirty="0"/>
          </a:p>
          <a:p>
            <a:pPr lvl="1"/>
            <a:r>
              <a:rPr lang="en-US" altLang="en-US" dirty="0"/>
              <a:t>	Material about the patent policy is available at </a:t>
            </a:r>
          </a:p>
          <a:p>
            <a:pPr lvl="1"/>
            <a:r>
              <a:rPr lang="en-US" altLang="en-US" dirty="0"/>
              <a:t>	http://standards.ieee.org/about/sasb/patcom/materials.html</a:t>
            </a:r>
          </a:p>
          <a:p>
            <a:pPr lvl="1"/>
            <a:endParaRPr lang="en-US" altLang="en-US" dirty="0"/>
          </a:p>
          <a:p>
            <a:pPr lvl="1"/>
            <a:endParaRPr lang="en-US" altLang="en-US" dirty="0"/>
          </a:p>
          <a:p>
            <a:pPr lvl="1"/>
            <a:r>
              <a:rPr lang="en-US" altLang="en-US" dirty="0"/>
              <a:t>	If you have questions, contact the IEEE-SA Standards Board Patent Committee Administrator at patcom@ieee.org</a:t>
            </a:r>
          </a:p>
          <a:p>
            <a:endParaRPr lang="en-US" dirty="0"/>
          </a:p>
        </p:txBody>
      </p:sp>
      <p:sp>
        <p:nvSpPr>
          <p:cNvPr id="2" name="Date Placeholder 1"/>
          <p:cNvSpPr>
            <a:spLocks noGrp="1"/>
          </p:cNvSpPr>
          <p:nvPr>
            <p:ph type="dt" idx="10"/>
          </p:nvPr>
        </p:nvSpPr>
        <p:spPr/>
        <p:txBody>
          <a:bodyPr/>
          <a:lstStyle/>
          <a:p>
            <a:r>
              <a:rPr lang="en-US" dirty="0"/>
              <a:t>April 2020</a:t>
            </a:r>
          </a:p>
        </p:txBody>
      </p:sp>
      <p:sp>
        <p:nvSpPr>
          <p:cNvPr id="3" name="Footer Placeholder 2"/>
          <p:cNvSpPr>
            <a:spLocks noGrp="1"/>
          </p:cNvSpPr>
          <p:nvPr>
            <p:ph type="ftr" idx="11"/>
          </p:nvPr>
        </p:nvSpPr>
        <p:spPr/>
        <p:txBody>
          <a:bodyPr/>
          <a:lstStyle/>
          <a:p>
            <a:r>
              <a:rPr lang="en-US"/>
              <a:t>Tim Godfrey, EPRI</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11267"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9" name="Text Box 7"/>
          <p:cNvSpPr txBox="1">
            <a:spLocks noChangeArrowheads="1"/>
          </p:cNvSpPr>
          <p:nvPr/>
        </p:nvSpPr>
        <p:spPr bwMode="auto">
          <a:xfrm>
            <a:off x="1581150" y="6096001"/>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#4</a:t>
            </a:r>
            <a:endParaRPr lang="en-US" altLang="en-US" sz="2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906640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lnSpcReduction="10000"/>
          </a:bodyPr>
          <a:lstStyle/>
          <a:p>
            <a:r>
              <a:rPr lang="en-US" altLang="en-US" dirty="0"/>
              <a:t>By participating in this activity, you agree to comply with the IEEE Code of Ethics, all applicable laws, and all IEEE policies and procedures including, but not limited to, the IEEE SA Copyright Policy. </a:t>
            </a:r>
          </a:p>
          <a:p>
            <a:endParaRPr lang="en-US" altLang="en-US" dirty="0"/>
          </a:p>
          <a:p>
            <a:pPr lvl="1"/>
            <a:r>
              <a:rPr lang="en-US" altLang="en-US" dirty="0"/>
              <a:t>Previously Published material (copyright assertion indicated) shall not be presented/submitted to the Working Group nor incorporated into a Working Group draft unless permission is granted. </a:t>
            </a:r>
          </a:p>
          <a:p>
            <a:pPr lvl="1"/>
            <a:r>
              <a:rPr lang="en-US" altLang="en-US" dirty="0"/>
              <a:t>Prior to presentation or submission, you shall notify the Working Group Chair of previously Published material and should assist the Chair in obtaining copyright permission acceptable to IEEE SA.</a:t>
            </a:r>
          </a:p>
          <a:p>
            <a:pPr lvl="1"/>
            <a:r>
              <a:rPr lang="en-US" altLang="en-US" dirty="0"/>
              <a:t>For material that is not previously Published, IEEE is automatically granted a license to use any material that is presented or submitted.</a:t>
            </a:r>
          </a:p>
          <a:p>
            <a:pPr lvl="2"/>
            <a:endParaRPr lang="en-US" altLang="en-US" dirty="0"/>
          </a:p>
        </p:txBody>
      </p:sp>
      <p:sp>
        <p:nvSpPr>
          <p:cNvPr id="5" name="Date Placeholder 4"/>
          <p:cNvSpPr>
            <a:spLocks noGrp="1"/>
          </p:cNvSpPr>
          <p:nvPr>
            <p:ph type="dt" idx="10"/>
          </p:nvPr>
        </p:nvSpPr>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April 2020</a:t>
            </a:r>
            <a:endParaRPr lang="en-GB" dirty="0"/>
          </a:p>
        </p:txBody>
      </p:sp>
      <p:sp>
        <p:nvSpPr>
          <p:cNvPr id="6" name="Footer Placeholder 5"/>
          <p:cNvSpPr>
            <a:spLocks noGrp="1"/>
          </p:cNvSpPr>
          <p:nvPr>
            <p:ph type="ftr" idx="11"/>
          </p:nvPr>
        </p:nvSpPr>
        <p:spPr/>
        <p:txBody>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Tim Godfrey, EPRI</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4646500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6590</TotalTime>
  <Words>1927</Words>
  <Application>Microsoft Office PowerPoint</Application>
  <PresentationFormat>Widescreen</PresentationFormat>
  <Paragraphs>288</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Helvetica</vt:lpstr>
      <vt:lpstr>Times New Roman</vt:lpstr>
      <vt:lpstr>Custom Design</vt:lpstr>
      <vt:lpstr>PowerPoint Presentation</vt:lpstr>
      <vt:lpstr>Agenda</vt:lpstr>
      <vt:lpstr>Opening</vt:lpstr>
      <vt:lpstr>Reference material</vt:lpstr>
      <vt:lpstr>Participants have a duty to inform the IEEE</vt:lpstr>
      <vt:lpstr>Ways to inform IEEE</vt:lpstr>
      <vt:lpstr>Other guidelines for IEEE WG meetings</vt:lpstr>
      <vt:lpstr>Patent-related information</vt:lpstr>
      <vt:lpstr>IEEE SA Copyright Policy</vt:lpstr>
      <vt:lpstr>IEEE SA Copyright Policy</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Call for Contributions – issued Feb 14, 2020</vt:lpstr>
      <vt:lpstr>Scheduling of Presentations</vt:lpstr>
      <vt:lpstr>Presentations</vt:lpstr>
      <vt:lpstr>Discussion Notes and Action Items 4/9</vt:lpstr>
      <vt:lpstr>Notes and actions 4/30</vt:lpstr>
      <vt:lpstr>Mentor Document Upload Tutorial</vt:lpstr>
      <vt:lpstr>Templates</vt:lpstr>
      <vt:lpstr>Sign In</vt:lpstr>
      <vt:lpstr>Join Group</vt:lpstr>
      <vt:lpstr>New Document</vt:lpstr>
      <vt:lpstr>New Document details</vt:lpstr>
      <vt:lpstr>Edit Document filename with DCN provided</vt:lpstr>
      <vt:lpstr>Now it is ready to upload</vt:lpstr>
      <vt:lpstr>Completed</vt:lpstr>
      <vt:lpstr>Filtering</vt:lpstr>
      <vt:lpstr>Pending</vt:lpstr>
      <vt:lpstr>Revisions</vt:lpstr>
      <vt:lpstr>Next Teleconference</vt:lpstr>
      <vt:lpstr>Upcoming Sessions</vt:lpstr>
    </vt:vector>
  </TitlesOfParts>
  <Company>GTE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Godfrey, Tim</dc:creator>
  <cp:keywords/>
  <dc:description>&lt;doc#&gt;</dc:description>
  <cp:lastModifiedBy>Godfrey, Tim</cp:lastModifiedBy>
  <cp:revision>113</cp:revision>
  <cp:lastPrinted>1998-02-10T13:28:06Z</cp:lastPrinted>
  <dcterms:created xsi:type="dcterms:W3CDTF">2020-01-06T16:34:14Z</dcterms:created>
  <dcterms:modified xsi:type="dcterms:W3CDTF">2020-04-30T14:36:54Z</dcterms:modified>
</cp:coreProperties>
</file>