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0" r:id="rId2"/>
    <p:sldId id="311" r:id="rId3"/>
    <p:sldId id="309" r:id="rId4"/>
    <p:sldId id="312" r:id="rId5"/>
    <p:sldId id="310" r:id="rId6"/>
    <p:sldId id="314" r:id="rId7"/>
    <p:sldId id="31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sal Ahmed" initials="FA" lastIdx="1" clrIdx="0">
    <p:extLst>
      <p:ext uri="{19B8F6BF-5375-455C-9EA6-DF929625EA0E}">
        <p15:presenceInfo xmlns:p15="http://schemas.microsoft.com/office/powerpoint/2012/main" userId="63455c464a9f9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613" autoAdjust="0"/>
    <p:restoredTop sz="96404" autoAdjust="0"/>
  </p:normalViewPr>
  <p:slideViewPr>
    <p:cSldViewPr>
      <p:cViewPr varScale="1">
        <p:scale>
          <a:sx n="116" d="100"/>
          <a:sy n="116" d="100"/>
        </p:scale>
        <p:origin x="18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324"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2020</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4/21/2020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2020</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4/21/2020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2020</a:t>
            </a:r>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781800" y="6349377"/>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baseline="0" dirty="0">
                <a:latin typeface="Times New Roman" pitchFamily="18" charset="0"/>
                <a:cs typeface="Times New Roman" pitchFamily="18" charset="0"/>
              </a:rPr>
              <a:t>April 2020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15-20-0124-00-0vat</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baseline="0" dirty="0">
                <a:latin typeface="Times New Roman" pitchFamily="18" charset="0"/>
                <a:cs typeface="Times New Roman" pitchFamily="18" charset="0"/>
              </a:rPr>
              <a:t>April 2020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15-20-0124-00-0vat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991600" cy="5355312"/>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 CNN-based optical camera communication for eHealth applications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 </a:t>
            </a:r>
            <a:r>
              <a:rPr lang="en-US" sz="1600" dirty="0">
                <a:latin typeface="Times New Roman" pitchFamily="18" charset="0"/>
                <a:cs typeface="Times New Roman" pitchFamily="18" charset="0"/>
              </a:rPr>
              <a:t>[April, 2020]	</a:t>
            </a:r>
          </a:p>
          <a:p>
            <a:pPr marL="228600" algn="just"/>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 </a:t>
            </a:r>
            <a:r>
              <a:rPr lang="en-US" sz="1600" dirty="0" err="1">
                <a:latin typeface="Times New Roman" pitchFamily="18" charset="0"/>
                <a:cs typeface="Times New Roman" pitchFamily="18" charset="0"/>
              </a:rPr>
              <a:t>Md</a:t>
            </a:r>
            <a:r>
              <a:rPr lang="en-US" sz="1600" dirty="0">
                <a:latin typeface="Times New Roman" pitchFamily="18" charset="0"/>
                <a:cs typeface="Times New Roman" pitchFamily="18" charset="0"/>
              </a:rPr>
              <a:t> Faisal Ahmed </a:t>
            </a:r>
            <a:r>
              <a:rPr lang="en-US" sz="1600" dirty="0" err="1">
                <a:latin typeface="Times New Roman" pitchFamily="18" charset="0"/>
                <a:cs typeface="Times New Roman" pitchFamily="18" charset="0"/>
              </a:rPr>
              <a:t>Moh</a:t>
            </a:r>
            <a:r>
              <a:rPr lang="en-US" sz="1600" dirty="0">
                <a:latin typeface="Times New Roman" pitchFamily="18" charset="0"/>
                <a:cs typeface="Times New Roman" pitchFamily="18" charset="0"/>
              </a:rPr>
              <a:t>. Khalid Hasan,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a:latin typeface="Times New Roman" pitchFamily="18" charset="0"/>
                <a:cs typeface="Times New Roman" pitchFamily="18" charset="0"/>
              </a:rPr>
              <a:t>Company :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 [Seoul,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a:t>
            </a:r>
            <a:r>
              <a:rPr lang="en-US" altLang="ja-JP" sz="1600" dirty="0">
                <a:latin typeface="Times New Roman" pitchFamily="18" charset="0"/>
                <a:cs typeface="Times New Roman" pitchFamily="18" charset="0"/>
              </a:rPr>
              <a:t> : [+82-2-910-5068],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discusses about the data </a:t>
            </a:r>
            <a:r>
              <a:rPr lang="en-US" sz="1600" dirty="0" smtClean="0">
                <a:latin typeface="Times New Roman" pitchFamily="18" charset="0"/>
                <a:cs typeface="Times New Roman" pitchFamily="18" charset="0"/>
              </a:rPr>
              <a:t>transmission and image capturing </a:t>
            </a:r>
            <a:r>
              <a:rPr lang="en-US" sz="1600" dirty="0">
                <a:latin typeface="Times New Roman" pitchFamily="18" charset="0"/>
                <a:cs typeface="Times New Roman" pitchFamily="18" charset="0"/>
              </a:rPr>
              <a:t>in </a:t>
            </a:r>
            <a:r>
              <a:rPr lang="en-US" sz="1600" dirty="0" smtClean="0">
                <a:latin typeface="Times New Roman" pitchFamily="18" charset="0"/>
                <a:cs typeface="Times New Roman" pitchFamily="18" charset="0"/>
              </a:rPr>
              <a:t>patients LED patch </a:t>
            </a:r>
            <a:r>
              <a:rPr lang="en-US" sz="1600" dirty="0">
                <a:latin typeface="Times New Roman" pitchFamily="18" charset="0"/>
                <a:cs typeface="Times New Roman" pitchFamily="18" charset="0"/>
              </a:rPr>
              <a:t>on OCC system.</a:t>
            </a:r>
          </a:p>
          <a:p>
            <a:pPr marL="228600">
              <a:spcBef>
                <a:spcPts val="600"/>
              </a:spcBef>
              <a:spcAft>
                <a:spcPts val="600"/>
              </a:spcAft>
            </a:pPr>
            <a:r>
              <a:rPr lang="en-US" sz="1600" b="1" dirty="0">
                <a:latin typeface="Times New Roman" pitchFamily="18" charset="0"/>
                <a:cs typeface="Times New Roman" pitchFamily="18" charset="0"/>
              </a:rPr>
              <a:t>Purpose : </a:t>
            </a:r>
            <a:r>
              <a:rPr lang="en-US" sz="1600" dirty="0">
                <a:latin typeface="Times New Roman" pitchFamily="18" charset="0"/>
                <a:cs typeface="Times New Roman" pitchFamily="18" charset="0"/>
              </a:rPr>
              <a:t>To communicate between </a:t>
            </a:r>
            <a:r>
              <a:rPr lang="en-US" sz="1600" dirty="0" smtClean="0">
                <a:latin typeface="Times New Roman" pitchFamily="18" charset="0"/>
                <a:cs typeface="Times New Roman" pitchFamily="18" charset="0"/>
              </a:rPr>
              <a:t>mobile drone and LED patch </a:t>
            </a:r>
            <a:r>
              <a:rPr lang="en-US" sz="1600" dirty="0">
                <a:latin typeface="Times New Roman" pitchFamily="18" charset="0"/>
                <a:cs typeface="Times New Roman" pitchFamily="18" charset="0"/>
              </a:rPr>
              <a:t>artificially by capturing signal from LED using OCC.</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a:t>
            </a:r>
            <a:r>
              <a:rPr lang="en-US" sz="1600" dirty="0" smtClean="0">
                <a:latin typeface="Times New Roman" pitchFamily="18" charset="0"/>
                <a:cs typeface="Times New Roman" pitchFamily="18" charset="0"/>
              </a:rPr>
              <a:t>P802.15</a:t>
            </a:r>
            <a:r>
              <a:rPr lang="en-US" sz="1600" dirty="0">
                <a:latin typeface="Times New Roman" pitchFamily="18" charset="0"/>
                <a:cs typeface="Times New Roman" pitchFamily="18" charset="0"/>
              </a:rPr>
              <a:t>.</a:t>
            </a:r>
            <a:endParaRPr lang="en-US" sz="1600" dirty="0">
              <a:solidFill>
                <a:schemeClr val="accent1">
                  <a:lumMod val="60000"/>
                  <a:lumOff val="4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524000"/>
            <a:ext cx="8229600" cy="4800601"/>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anose="02020603050405020304" pitchFamily="18" charset="0"/>
                <a:cs typeface="Times New Roman" pitchFamily="18" charset="0"/>
              </a:rPr>
              <a:t> Optical camera communication (OCC) aims to deliver data from the light sources to the camera. Artificial lights (LED light) are available everywhere human being live, and cameras too. </a:t>
            </a:r>
          </a:p>
          <a:p>
            <a:pPr algn="just">
              <a:lnSpc>
                <a:spcPct val="110000"/>
              </a:lnSpc>
              <a:spcBef>
                <a:spcPts val="600"/>
              </a:spcBef>
              <a:spcAft>
                <a:spcPts val="600"/>
              </a:spcAft>
              <a:buFont typeface="Wingdings" panose="05000000000000000000" pitchFamily="2" charset="2"/>
              <a:buChar char="q"/>
            </a:pPr>
            <a:r>
              <a:rPr lang="en-US" sz="2000" dirty="0">
                <a:latin typeface="Times New Roman" panose="02020603050405020304" pitchFamily="18" charset="0"/>
                <a:cs typeface="Times New Roman" pitchFamily="18" charset="0"/>
              </a:rPr>
              <a:t>A patch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connected with </a:t>
            </a:r>
            <a:r>
              <a:rPr lang="en-US" sz="2000" dirty="0" smtClean="0">
                <a:latin typeface="Times New Roman" panose="02020603050405020304" pitchFamily="18" charset="0"/>
                <a:cs typeface="Times New Roman" panose="02020603050405020304" pitchFamily="18" charset="0"/>
              </a:rPr>
              <a:t>a sensor network and a signal is modulated from the LED also send to the mobile drone.</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drone capture the signal simultaneously as well as capture the image using camera. Combining the signal and image it classify the problem and make a proper decision of the patients condition. </a:t>
            </a:r>
          </a:p>
          <a:p>
            <a:pPr algn="just">
              <a:lnSpc>
                <a:spcPct val="110000"/>
              </a:lnSpc>
              <a:spcBef>
                <a:spcPts val="600"/>
              </a:spcBef>
              <a:spcAft>
                <a:spcPts val="600"/>
              </a:spcAf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OCC is exceptionally secure, as it is almost negligibly affected by the reflected component of </a:t>
            </a:r>
            <a:r>
              <a:rPr lang="en-US" sz="2000" dirty="0" smtClean="0">
                <a:latin typeface="Times New Roman" panose="02020603050405020304" pitchFamily="18" charset="0"/>
                <a:cs typeface="Times New Roman" panose="02020603050405020304" pitchFamily="18" charset="0"/>
              </a:rPr>
              <a:t>the light </a:t>
            </a:r>
            <a:r>
              <a:rPr lang="en-US" sz="2000" dirty="0">
                <a:latin typeface="Times New Roman" panose="02020603050405020304" pitchFamily="18" charset="0"/>
                <a:cs typeface="Times New Roman" panose="02020603050405020304" pitchFamily="18" charset="0"/>
              </a:rPr>
              <a:t>signal </a:t>
            </a:r>
            <a:r>
              <a:rPr lang="en-US" sz="2000" dirty="0" smtClean="0">
                <a:latin typeface="Times New Roman" panose="02020603050405020304" pitchFamily="18" charset="0"/>
                <a:cs typeface="Times New Roman" panose="02020603050405020304" pitchFamily="18" charset="0"/>
              </a:rPr>
              <a:t>.Unlike </a:t>
            </a:r>
            <a:r>
              <a:rPr lang="en-US" sz="2000" dirty="0">
                <a:latin typeface="Times New Roman" panose="02020603050405020304" pitchFamily="18" charset="0"/>
                <a:cs typeface="Times New Roman" panose="02020603050405020304" pitchFamily="18" charset="0"/>
              </a:rPr>
              <a:t>RF-based technologies, OCC is less affected by </a:t>
            </a:r>
            <a:r>
              <a:rPr lang="en-US" sz="2000" dirty="0" smtClean="0">
                <a:latin typeface="Times New Roman" panose="02020603050405020304" pitchFamily="18" charset="0"/>
                <a:cs typeface="Times New Roman" panose="02020603050405020304" pitchFamily="18" charset="0"/>
              </a:rPr>
              <a:t>interference in eHealth application.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vert="horz" lIns="91440" tIns="45720" rIns="91440" bIns="45720" rtlCol="0" anchor="ctr">
            <a:normAutofit fontScale="90000"/>
          </a:bodyPr>
          <a:lstStyle/>
          <a:p>
            <a:r>
              <a:rPr lang="en-US" sz="4000" dirty="0">
                <a:latin typeface="Times New Roman" panose="02020603050405020304" pitchFamily="18" charset="0"/>
                <a:cs typeface="Times New Roman" panose="02020603050405020304" pitchFamily="18" charset="0"/>
              </a:rPr>
              <a:t>Image </a:t>
            </a:r>
            <a:r>
              <a:rPr lang="en-US" sz="4000" dirty="0" smtClean="0">
                <a:latin typeface="Times New Roman" panose="02020603050405020304" pitchFamily="18" charset="0"/>
                <a:cs typeface="Times New Roman" panose="02020603050405020304" pitchFamily="18" charset="0"/>
              </a:rPr>
              <a:t>sensor based data </a:t>
            </a:r>
            <a:r>
              <a:rPr lang="en-US" sz="4000" dirty="0">
                <a:latin typeface="Times New Roman" panose="02020603050405020304" pitchFamily="18" charset="0"/>
                <a:cs typeface="Times New Roman" panose="02020603050405020304" pitchFamily="18" charset="0"/>
              </a:rPr>
              <a:t>processing CNN architecture</a:t>
            </a:r>
          </a:p>
        </p:txBody>
      </p:sp>
      <p:sp>
        <p:nvSpPr>
          <p:cNvPr id="3" name="Content Placeholder 2"/>
          <p:cNvSpPr>
            <a:spLocks noGrp="1"/>
          </p:cNvSpPr>
          <p:nvPr>
            <p:ph idx="1"/>
          </p:nvPr>
        </p:nvSpPr>
        <p:spPr>
          <a:xfrm>
            <a:off x="457200" y="1752599"/>
            <a:ext cx="4114800" cy="4373563"/>
          </a:xfrm>
        </p:spPr>
        <p:txBody>
          <a:bodyPr vert="horz" lIns="91440" tIns="45720" rIns="91440" bIns="45720" rtlCol="0">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Camera capture the signal and transmitted through the transmitted and CNN detect the proper region to collect </a:t>
            </a:r>
            <a:r>
              <a:rPr lang="en-US" sz="2000" dirty="0" smtClean="0">
                <a:latin typeface="Times New Roman" pitchFamily="18" charset="0"/>
                <a:cs typeface="Times New Roman" pitchFamily="18" charset="0"/>
              </a:rPr>
              <a:t>data.</a:t>
            </a: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In server </a:t>
            </a:r>
            <a:r>
              <a:rPr lang="en-US" sz="2000" dirty="0" smtClean="0">
                <a:latin typeface="Times New Roman" pitchFamily="18" charset="0"/>
                <a:cs typeface="Times New Roman" pitchFamily="18" charset="0"/>
              </a:rPr>
              <a:t>using the monitor data capture by the patch and camera are classified by using CNN in the patients internal image capture by image sensors.</a:t>
            </a: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The Data provide the </a:t>
            </a:r>
            <a:r>
              <a:rPr lang="en-US" sz="2000" dirty="0" smtClean="0">
                <a:latin typeface="Times New Roman" pitchFamily="18" charset="0"/>
                <a:cs typeface="Times New Roman" pitchFamily="18" charset="0"/>
              </a:rPr>
              <a:t>condition of the patients in every time. </a:t>
            </a:r>
            <a:endParaRPr lang="en-US" sz="20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13702213"/>
              </p:ext>
            </p:extLst>
          </p:nvPr>
        </p:nvGraphicFramePr>
        <p:xfrm>
          <a:off x="4724400" y="1600201"/>
          <a:ext cx="3962400" cy="4525962"/>
        </p:xfrm>
        <a:graphic>
          <a:graphicData uri="http://schemas.openxmlformats.org/presentationml/2006/ole">
            <mc:AlternateContent xmlns:mc="http://schemas.openxmlformats.org/markup-compatibility/2006">
              <mc:Choice xmlns:v="urn:schemas-microsoft-com:vml" Requires="v">
                <p:oleObj spid="_x0000_s2078" name="Visio" r:id="rId3" imgW="3028928" imgH="3057662" progId="Visio.Drawing.15">
                  <p:embed/>
                </p:oleObj>
              </mc:Choice>
              <mc:Fallback>
                <p:oleObj name="Visio" r:id="rId3" imgW="3028928" imgH="3057662" progId="Visio.Drawing.15">
                  <p:embed/>
                  <p:pic>
                    <p:nvPicPr>
                      <p:cNvPr id="10" name="Object 9"/>
                      <p:cNvPicPr>
                        <a:picLocks noChangeAspect="1" noChangeArrowheads="1"/>
                      </p:cNvPicPr>
                      <p:nvPr/>
                    </p:nvPicPr>
                    <p:blipFill>
                      <a:blip r:embed="rId4"/>
                      <a:srcRect/>
                      <a:stretch>
                        <a:fillRect/>
                      </a:stretch>
                    </p:blipFill>
                    <p:spPr bwMode="auto">
                      <a:xfrm>
                        <a:off x="4724400" y="1600201"/>
                        <a:ext cx="3962400" cy="4525962"/>
                      </a:xfrm>
                      <a:prstGeom prst="rect">
                        <a:avLst/>
                      </a:prstGeom>
                      <a:noFill/>
                    </p:spPr>
                  </p:pic>
                </p:oleObj>
              </mc:Fallback>
            </mc:AlternateContent>
          </a:graphicData>
        </a:graphic>
      </p:graphicFrame>
    </p:spTree>
    <p:extLst>
      <p:ext uri="{BB962C8B-B14F-4D97-AF65-F5344CB8AC3E}">
        <p14:creationId xmlns:p14="http://schemas.microsoft.com/office/powerpoint/2010/main" val="306048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OOK modulation data transmission</a:t>
            </a:r>
          </a:p>
        </p:txBody>
      </p:sp>
      <p:sp>
        <p:nvSpPr>
          <p:cNvPr id="3" name="Content Placeholder 2"/>
          <p:cNvSpPr>
            <a:spLocks noGrp="1"/>
          </p:cNvSpPr>
          <p:nvPr>
            <p:ph idx="1"/>
          </p:nvPr>
        </p:nvSpPr>
        <p:spPr>
          <a:xfrm>
            <a:off x="457200" y="1417638"/>
            <a:ext cx="8229600" cy="4708525"/>
          </a:xfrm>
        </p:spPr>
        <p:txBody>
          <a:bodyPr vert="horz" lIns="91440" tIns="45720" rIns="91440" bIns="45720" rtlCol="0">
            <a:normAutofit/>
          </a:bodyPr>
          <a:lstStyle/>
          <a:p>
            <a:pPr>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Data transmission taken place by blinking the LED that provide on off signal it can transmitted and capture by the camera.</a:t>
            </a:r>
          </a:p>
          <a:p>
            <a:pPr>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The transmitted bit provide the information of the </a:t>
            </a:r>
            <a:r>
              <a:rPr lang="en-US" sz="2000" dirty="0" smtClean="0">
                <a:latin typeface="Times New Roman" pitchFamily="18" charset="0"/>
                <a:cs typeface="Times New Roman" pitchFamily="18" charset="0"/>
              </a:rPr>
              <a:t>observation of the patients </a:t>
            </a:r>
            <a:r>
              <a:rPr lang="en-US" sz="2000" dirty="0">
                <a:latin typeface="Times New Roman" pitchFamily="18" charset="0"/>
                <a:cs typeface="Times New Roman" pitchFamily="18" charset="0"/>
              </a:rPr>
              <a:t>and then modulated to the receiver side.</a:t>
            </a:r>
          </a:p>
        </p:txBody>
      </p:sp>
      <p:pic>
        <p:nvPicPr>
          <p:cNvPr id="5" name="Picture 4"/>
          <p:cNvPicPr>
            <a:picLocks noChangeAspect="1"/>
          </p:cNvPicPr>
          <p:nvPr/>
        </p:nvPicPr>
        <p:blipFill>
          <a:blip r:embed="rId2"/>
          <a:stretch>
            <a:fillRect/>
          </a:stretch>
        </p:blipFill>
        <p:spPr>
          <a:xfrm>
            <a:off x="1981200" y="2971800"/>
            <a:ext cx="5181600" cy="3200400"/>
          </a:xfrm>
          <a:prstGeom prst="rect">
            <a:avLst/>
          </a:prstGeom>
        </p:spPr>
      </p:pic>
    </p:spTree>
    <p:extLst>
      <p:ext uri="{BB962C8B-B14F-4D97-AF65-F5344CB8AC3E}">
        <p14:creationId xmlns:p14="http://schemas.microsoft.com/office/powerpoint/2010/main" val="325590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Technical considerations</a:t>
            </a:r>
          </a:p>
        </p:txBody>
      </p:sp>
      <p:sp>
        <p:nvSpPr>
          <p:cNvPr id="3" name="Content Placeholder 2"/>
          <p:cNvSpPr>
            <a:spLocks noGrp="1"/>
          </p:cNvSpPr>
          <p:nvPr>
            <p:ph idx="1"/>
          </p:nvPr>
        </p:nvSpPr>
        <p:spPr>
          <a:xfrm>
            <a:off x="457200" y="1417638"/>
            <a:ext cx="8229600" cy="4708525"/>
          </a:xfrm>
        </p:spPr>
        <p:txBody>
          <a:bodyPr vert="horz" lIns="91440" tIns="45720" rIns="91440" bIns="45720" rtlCol="0">
            <a:normAutofit fontScale="92500"/>
          </a:bodyPr>
          <a:lstStyle/>
          <a:p>
            <a:pPr algn="just">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is interesting in the output that selected </a:t>
            </a:r>
            <a:r>
              <a:rPr lang="en-US" sz="2000" dirty="0" smtClean="0">
                <a:latin typeface="Times New Roman" panose="02020603050405020304" pitchFamily="18" charset="0"/>
                <a:cs typeface="Times New Roman" panose="02020603050405020304" pitchFamily="18" charset="0"/>
              </a:rPr>
              <a:t>regions </a:t>
            </a:r>
            <a:r>
              <a:rPr lang="en-US" sz="2000" dirty="0">
                <a:latin typeface="Times New Roman" panose="02020603050405020304" pitchFamily="18" charset="0"/>
                <a:cs typeface="Times New Roman" panose="02020603050405020304" pitchFamily="18" charset="0"/>
              </a:rPr>
              <a:t>are not directly related to objects or low-level and high-level features but rather depend on the annotation output and thus depend on the subjective content of the image which is derived from the camera of the training set, so the selected </a:t>
            </a:r>
            <a:r>
              <a:rPr lang="en-US" sz="2000" dirty="0" smtClean="0">
                <a:latin typeface="Times New Roman" panose="02020603050405020304" pitchFamily="18" charset="0"/>
                <a:cs typeface="Times New Roman" panose="02020603050405020304" pitchFamily="18" charset="0"/>
              </a:rPr>
              <a:t>region </a:t>
            </a:r>
            <a:r>
              <a:rPr lang="en-US" sz="2000" dirty="0">
                <a:latin typeface="Times New Roman" panose="02020603050405020304" pitchFamily="18" charset="0"/>
                <a:cs typeface="Times New Roman" panose="02020603050405020304" pitchFamily="18" charset="0"/>
              </a:rPr>
              <a:t>doesn’t have common visual or spatial features.</a:t>
            </a:r>
          </a:p>
          <a:p>
            <a:pPr algn="just">
              <a:lnSpc>
                <a:spcPct val="150000"/>
              </a:lnSpc>
              <a:buFont typeface="Wingdings" panose="05000000000000000000" pitchFamily="2" charset="2"/>
              <a:buChar char="q"/>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patch is embedded in the patient’s arm. Because a direct LOS </a:t>
            </a:r>
            <a:r>
              <a:rPr lang="en-US" sz="2200" dirty="0" smtClean="0">
                <a:latin typeface="Times New Roman" panose="02020603050405020304" pitchFamily="18" charset="0"/>
                <a:cs typeface="Times New Roman" panose="02020603050405020304" pitchFamily="18" charset="0"/>
              </a:rPr>
              <a:t>communication link </a:t>
            </a:r>
            <a:r>
              <a:rPr lang="en-US" sz="2200" dirty="0">
                <a:latin typeface="Times New Roman" panose="02020603050405020304" pitchFamily="18" charset="0"/>
                <a:cs typeface="Times New Roman" panose="02020603050405020304" pitchFamily="18" charset="0"/>
              </a:rPr>
              <a:t>must be developed between the patch and camera, the patch should be mounted to a </a:t>
            </a:r>
            <a:r>
              <a:rPr lang="en-US" sz="2200" dirty="0" smtClean="0">
                <a:latin typeface="Times New Roman" panose="02020603050405020304" pitchFamily="18" charset="0"/>
                <a:cs typeface="Times New Roman" panose="02020603050405020304" pitchFamily="18" charset="0"/>
              </a:rPr>
              <a:t>completely uncovered </a:t>
            </a:r>
            <a:r>
              <a:rPr lang="en-US" sz="2200" dirty="0">
                <a:latin typeface="Times New Roman" panose="02020603050405020304" pitchFamily="18" charset="0"/>
                <a:cs typeface="Times New Roman" panose="02020603050405020304" pitchFamily="18" charset="0"/>
              </a:rPr>
              <a:t>part of the body </a:t>
            </a:r>
            <a:endParaRPr lang="en-US" sz="22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2200" dirty="0" smtClean="0">
                <a:latin typeface="Times New Roman" panose="02020603050405020304" pitchFamily="18" charset="0"/>
                <a:cs typeface="Times New Roman" panose="02020603050405020304" pitchFamily="18" charset="0"/>
              </a:rPr>
              <a:t>A system is focusing </a:t>
            </a:r>
            <a:r>
              <a:rPr lang="en-US" sz="2200" dirty="0">
                <a:latin typeface="Times New Roman" panose="02020603050405020304" pitchFamily="18" charset="0"/>
                <a:cs typeface="Times New Roman" panose="02020603050405020304" pitchFamily="18" charset="0"/>
              </a:rPr>
              <a:t>on low power, low cost, high security, and enhanced reliability needs to be </a:t>
            </a:r>
            <a:r>
              <a:rPr lang="en-US" sz="2200" dirty="0" smtClean="0">
                <a:latin typeface="Times New Roman" panose="02020603050405020304" pitchFamily="18" charset="0"/>
                <a:cs typeface="Times New Roman" panose="02020603050405020304" pitchFamily="18" charset="0"/>
              </a:rPr>
              <a:t>developed for </a:t>
            </a:r>
            <a:r>
              <a:rPr lang="en-US" sz="2200" dirty="0">
                <a:latin typeface="Times New Roman" panose="02020603050405020304" pitchFamily="18" charset="0"/>
                <a:cs typeface="Times New Roman" panose="02020603050405020304" pitchFamily="18" charset="0"/>
              </a:rPr>
              <a:t>intensive-care environments.</a:t>
            </a:r>
          </a:p>
        </p:txBody>
      </p:sp>
    </p:spTree>
    <p:extLst>
      <p:ext uri="{BB962C8B-B14F-4D97-AF65-F5344CB8AC3E}">
        <p14:creationId xmlns:p14="http://schemas.microsoft.com/office/powerpoint/2010/main" val="39145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Challenges</a:t>
            </a:r>
          </a:p>
        </p:txBody>
      </p:sp>
      <p:sp>
        <p:nvSpPr>
          <p:cNvPr id="3" name="Content Placeholder 2"/>
          <p:cNvSpPr>
            <a:spLocks noGrp="1"/>
          </p:cNvSpPr>
          <p:nvPr>
            <p:ph idx="1"/>
          </p:nvPr>
        </p:nvSpPr>
        <p:spPr>
          <a:xfrm>
            <a:off x="457200" y="1676400"/>
            <a:ext cx="8229600" cy="4449763"/>
          </a:xfrm>
        </p:spPr>
        <p:txBody>
          <a:bodyPr>
            <a:normAutofit/>
          </a:bodyPr>
          <a:lstStyle/>
          <a:p>
            <a:pPr>
              <a:lnSpc>
                <a:spcPct val="150000"/>
              </a:lnSpc>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Region of interest </a:t>
            </a:r>
            <a:r>
              <a:rPr lang="en-US" sz="1900" dirty="0" smtClean="0">
                <a:latin typeface="Times New Roman" panose="02020603050405020304" pitchFamily="18" charset="0"/>
                <a:cs typeface="Times New Roman" panose="02020603050405020304" pitchFamily="18" charset="0"/>
              </a:rPr>
              <a:t>detection.</a:t>
            </a:r>
          </a:p>
          <a:p>
            <a:pPr>
              <a:lnSpc>
                <a:spcPct val="150000"/>
              </a:lnSpc>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Proper </a:t>
            </a:r>
            <a:r>
              <a:rPr lang="en-US" sz="1900" dirty="0">
                <a:latin typeface="Times New Roman" panose="02020603050405020304" pitchFamily="18" charset="0"/>
                <a:cs typeface="Times New Roman" panose="02020603050405020304" pitchFamily="18" charset="0"/>
              </a:rPr>
              <a:t>align with camera and </a:t>
            </a:r>
            <a:r>
              <a:rPr lang="en-US" sz="1900" dirty="0" smtClean="0">
                <a:latin typeface="Times New Roman" panose="02020603050405020304" pitchFamily="18" charset="0"/>
                <a:cs typeface="Times New Roman" panose="02020603050405020304" pitchFamily="18" charset="0"/>
              </a:rPr>
              <a:t>patch</a:t>
            </a:r>
          </a:p>
          <a:p>
            <a:pPr>
              <a:lnSpc>
                <a:spcPct val="150000"/>
              </a:lnSpc>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Synchronization between camera and LED</a:t>
            </a:r>
          </a:p>
          <a:p>
            <a:pPr>
              <a:lnSpc>
                <a:spcPct val="150000"/>
              </a:lnSpc>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High resolution of image picture</a:t>
            </a:r>
          </a:p>
          <a:p>
            <a:pPr>
              <a:lnSpc>
                <a:spcPct val="150000"/>
              </a:lnSpc>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Congruous cost support</a:t>
            </a:r>
          </a:p>
        </p:txBody>
      </p:sp>
    </p:spTree>
    <p:extLst>
      <p:ext uri="{BB962C8B-B14F-4D97-AF65-F5344CB8AC3E}">
        <p14:creationId xmlns:p14="http://schemas.microsoft.com/office/powerpoint/2010/main" val="371220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Conclusions</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Automatically monitoring of patient’ health condition by capturing image from the internal image sensor and transmit the emergency </a:t>
            </a:r>
            <a:r>
              <a:rPr lang="en-US" sz="1900" dirty="0" smtClean="0">
                <a:latin typeface="Times New Roman" panose="02020603050405020304" pitchFamily="18" charset="0"/>
                <a:cs typeface="Times New Roman" panose="02020603050405020304" pitchFamily="18" charset="0"/>
              </a:rPr>
              <a:t>data to the LED can reduce the effect of checking every time.</a:t>
            </a:r>
          </a:p>
          <a:p>
            <a:pPr>
              <a:lnSpc>
                <a:spcPct val="150000"/>
              </a:lnSpc>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Transmit signal using RF spectrum can cause effect on health so to reduce RF using LED in data transmission in optical camera communication can become more safe.</a:t>
            </a:r>
          </a:p>
          <a:p>
            <a:pPr>
              <a:lnSpc>
                <a:spcPct val="150000"/>
              </a:lnSpc>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However Security and privacy of the system will be on a major concern as data can access in the server every time.</a:t>
            </a:r>
          </a:p>
          <a:p>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981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13217</TotalTime>
  <Words>508</Words>
  <Application>Microsoft Office PowerPoint</Application>
  <PresentationFormat>On-screen Show (4:3)</PresentationFormat>
  <Paragraphs>43</Paragraphs>
  <Slides>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맑은 고딕</vt:lpstr>
      <vt:lpstr>ＭＳ Ｐゴシック</vt:lpstr>
      <vt:lpstr>Arial</vt:lpstr>
      <vt:lpstr>Calibri</vt:lpstr>
      <vt:lpstr>Times New Roman</vt:lpstr>
      <vt:lpstr>Wingdings</vt:lpstr>
      <vt:lpstr>Office Theme</vt:lpstr>
      <vt:lpstr>Visio</vt:lpstr>
      <vt:lpstr>PowerPoint Presentation</vt:lpstr>
      <vt:lpstr>Introduction</vt:lpstr>
      <vt:lpstr>Image sensor based data processing CNN architecture</vt:lpstr>
      <vt:lpstr>OOK modulation data transmission</vt:lpstr>
      <vt:lpstr>Technical considerations</vt:lpstr>
      <vt:lpstr>Challenges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khalid hasan rahman</cp:lastModifiedBy>
  <cp:revision>352</cp:revision>
  <cp:lastPrinted>2017-05-07T15:48:38Z</cp:lastPrinted>
  <dcterms:created xsi:type="dcterms:W3CDTF">2010-05-15T17:50:32Z</dcterms:created>
  <dcterms:modified xsi:type="dcterms:W3CDTF">2020-04-22T07:57:52Z</dcterms:modified>
</cp:coreProperties>
</file>