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80" r:id="rId2"/>
    <p:sldId id="311" r:id="rId3"/>
    <p:sldId id="313" r:id="rId4"/>
    <p:sldId id="309" r:id="rId5"/>
    <p:sldId id="312" r:id="rId6"/>
    <p:sldId id="310"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isal Ahmed" initials="FA" lastIdx="1" clrIdx="0">
    <p:extLst>
      <p:ext uri="{19B8F6BF-5375-455C-9EA6-DF929625EA0E}">
        <p15:presenceInfo xmlns:p15="http://schemas.microsoft.com/office/powerpoint/2012/main" userId="63455c464a9f9d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3" autoAdjust="0"/>
    <p:restoredTop sz="96404" autoAdjust="0"/>
  </p:normalViewPr>
  <p:slideViewPr>
    <p:cSldViewPr>
      <p:cViewPr varScale="1">
        <p:scale>
          <a:sx n="111" d="100"/>
          <a:sy n="111" d="100"/>
        </p:scale>
        <p:origin x="196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7" d="100"/>
          <a:sy n="77" d="100"/>
        </p:scale>
        <p:origin x="-3324" y="-7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2020</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4/21/2020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2020</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4/21/2020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smtClean="0"/>
              <a:t>March 2020</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781800" y="6349377"/>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4478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April 2020</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a:t>
            </a:r>
            <a:r>
              <a:rPr lang="en-US" sz="1400" b="1" dirty="0" smtClean="0">
                <a:latin typeface="Times New Roman" pitchFamily="18" charset="0"/>
                <a:cs typeface="Times New Roman" pitchFamily="18" charset="0"/>
              </a:rPr>
              <a:t>IEEE 15-20-0123-00-0vat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April 2020</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15-20-0123-00-0vat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109091"/>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 : </a:t>
            </a:r>
            <a:r>
              <a:rPr lang="en-US" sz="1600" b="1" dirty="0" smtClean="0">
                <a:latin typeface="Times New Roman" pitchFamily="18" charset="0"/>
                <a:cs typeface="Times New Roman" pitchFamily="18" charset="0"/>
              </a:rPr>
              <a:t>Requirements and challenges regarding OCC-based real time health monitoring system </a:t>
            </a:r>
            <a:r>
              <a:rPr lang="en-US" sz="1600" dirty="0" smtClean="0">
                <a:latin typeface="Times New Roman" pitchFamily="18" charset="0"/>
                <a:cs typeface="Times New Roman" pitchFamily="18" charset="0"/>
              </a:rPr>
              <a:t>[April, 2020]</a:t>
            </a:r>
            <a:r>
              <a:rPr lang="en-US" sz="1600" dirty="0">
                <a:latin typeface="Times New Roman" pitchFamily="18" charset="0"/>
                <a:cs typeface="Times New Roman" pitchFamily="18" charset="0"/>
              </a:rPr>
              <a:t>	</a:t>
            </a:r>
          </a:p>
          <a:p>
            <a:pPr marL="228600" algn="just"/>
            <a:endParaRPr lang="en-US" sz="1600" b="1"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Source : </a:t>
            </a:r>
            <a:r>
              <a:rPr lang="en-US" sz="1600" dirty="0" err="1" smtClean="0">
                <a:latin typeface="Times New Roman" pitchFamily="18" charset="0"/>
                <a:cs typeface="Times New Roman" pitchFamily="18" charset="0"/>
              </a:rPr>
              <a:t>Moh</a:t>
            </a:r>
            <a:r>
              <a:rPr lang="en-US" sz="1600" dirty="0">
                <a:latin typeface="Times New Roman" pitchFamily="18" charset="0"/>
                <a:cs typeface="Times New Roman" pitchFamily="18" charset="0"/>
              </a:rPr>
              <a:t>. Khalid </a:t>
            </a:r>
            <a:r>
              <a:rPr lang="en-US" sz="1600" dirty="0" smtClean="0">
                <a:latin typeface="Times New Roman" pitchFamily="18" charset="0"/>
                <a:cs typeface="Times New Roman" pitchFamily="18" charset="0"/>
              </a:rPr>
              <a:t>Hasan and </a:t>
            </a:r>
            <a:r>
              <a:rPr lang="en-US" sz="1600" dirty="0" err="1">
                <a:latin typeface="Times New Roman" pitchFamily="18" charset="0"/>
                <a:cs typeface="Times New Roman" pitchFamily="18" charset="0"/>
              </a:rPr>
              <a:t>Yeong</a:t>
            </a:r>
            <a:r>
              <a:rPr lang="en-US" sz="1600" dirty="0">
                <a:latin typeface="Times New Roman" pitchFamily="18" charset="0"/>
                <a:cs typeface="Times New Roman" pitchFamily="18" charset="0"/>
              </a:rPr>
              <a:t> Min Jang</a:t>
            </a:r>
          </a:p>
          <a:p>
            <a:pPr marL="228600" algn="just"/>
            <a:r>
              <a:rPr lang="en-US" sz="1600" b="1" dirty="0">
                <a:latin typeface="Times New Roman" pitchFamily="18" charset="0"/>
                <a:cs typeface="Times New Roman" pitchFamily="18" charset="0"/>
              </a:rPr>
              <a:t>Company : </a:t>
            </a:r>
            <a:r>
              <a:rPr lang="en-US" sz="1600" dirty="0">
                <a:latin typeface="Times New Roman" pitchFamily="18" charset="0"/>
                <a:cs typeface="Times New Roman" pitchFamily="18" charset="0"/>
              </a:rPr>
              <a:t>[</a:t>
            </a:r>
            <a:r>
              <a:rPr lang="en-US" sz="1600" dirty="0" err="1">
                <a:latin typeface="Times New Roman" pitchFamily="18" charset="0"/>
                <a:cs typeface="Times New Roman" pitchFamily="18" charset="0"/>
              </a:rPr>
              <a:t>Kookmin</a:t>
            </a:r>
            <a:r>
              <a:rPr lang="en-US" sz="1600" dirty="0">
                <a:latin typeface="Times New Roman" pitchFamily="18" charset="0"/>
                <a:cs typeface="Times New Roman" pitchFamily="18" charset="0"/>
              </a:rPr>
              <a:t> University]</a:t>
            </a:r>
            <a:endParaRPr lang="en-US" sz="1600" b="1" dirty="0">
              <a:latin typeface="Times New Roman" pitchFamily="18" charset="0"/>
              <a:cs typeface="Times New Roman" pitchFamily="18" charset="0"/>
            </a:endParaRPr>
          </a:p>
          <a:p>
            <a:r>
              <a:rPr lang="en-US" altLang="ja-JP" sz="1600" dirty="0">
                <a:ea typeface="ＭＳ Ｐゴシック" charset="-128"/>
              </a:rPr>
              <a:t>     </a:t>
            </a:r>
            <a:r>
              <a:rPr lang="en-US" altLang="ja-JP" sz="1600" b="1" dirty="0">
                <a:latin typeface="Times New Roman" pitchFamily="18" charset="0"/>
                <a:cs typeface="Times New Roman" pitchFamily="18" charset="0"/>
              </a:rPr>
              <a:t>Address</a:t>
            </a:r>
            <a:r>
              <a:rPr lang="en-US" altLang="ja-JP" sz="1600" dirty="0">
                <a:latin typeface="Times New Roman" pitchFamily="18" charset="0"/>
                <a:cs typeface="Times New Roman" pitchFamily="18" charset="0"/>
              </a:rPr>
              <a:t> : [Seoul, Korea]</a:t>
            </a:r>
          </a:p>
          <a:p>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Voice</a:t>
            </a:r>
            <a:r>
              <a:rPr lang="en-US" altLang="ja-JP" sz="1600" dirty="0">
                <a:latin typeface="Times New Roman" pitchFamily="18" charset="0"/>
                <a:cs typeface="Times New Roman" pitchFamily="18" charset="0"/>
              </a:rPr>
              <a:t> : [+82-2-910-5068], E-Mail: [</a:t>
            </a:r>
            <a:r>
              <a:rPr lang="en-US" altLang="ko-KR" sz="1600" dirty="0">
                <a:latin typeface="Times New Roman" pitchFamily="18" charset="0"/>
                <a:cs typeface="Times New Roman" pitchFamily="18" charset="0"/>
              </a:rPr>
              <a:t>yjang@kookmin.ac.kr</a:t>
            </a:r>
            <a:r>
              <a:rPr lang="en-US" altLang="ja-JP" sz="1600" dirty="0">
                <a:latin typeface="Times New Roman" pitchFamily="18" charset="0"/>
                <a:cs typeface="Times New Roman" pitchFamily="18" charset="0"/>
              </a:rPr>
              <a:t>]</a:t>
            </a:r>
          </a:p>
          <a:p>
            <a:r>
              <a:rPr lang="en-US" sz="1600" b="1" dirty="0">
                <a:latin typeface="Times New Roman" pitchFamily="18" charset="0"/>
                <a:ea typeface="ＭＳ Ｐゴシック" charset="-128"/>
                <a:cs typeface="Times New Roman" pitchFamily="18" charset="0"/>
              </a:rPr>
              <a:t>     </a:t>
            </a:r>
            <a:r>
              <a:rPr lang="en-US" sz="1600" b="1" dirty="0">
                <a:latin typeface="Times New Roman" pitchFamily="18" charset="0"/>
                <a:cs typeface="Times New Roman" pitchFamily="18" charset="0"/>
              </a:rPr>
              <a:t>Re :</a:t>
            </a:r>
          </a:p>
          <a:p>
            <a:pPr marL="228600" algn="just">
              <a:spcBef>
                <a:spcPts val="600"/>
              </a:spcBef>
              <a:spcAft>
                <a:spcPts val="600"/>
              </a:spcAft>
            </a:pPr>
            <a:r>
              <a:rPr lang="en-US" sz="1600" b="1" dirty="0">
                <a:latin typeface="Times New Roman" pitchFamily="18" charset="0"/>
                <a:cs typeface="Times New Roman" pitchFamily="18" charset="0"/>
              </a:rPr>
              <a:t>Abstract : </a:t>
            </a:r>
            <a:r>
              <a:rPr lang="en-US" sz="1600" dirty="0">
                <a:latin typeface="Times New Roman" pitchFamily="18" charset="0"/>
                <a:cs typeface="Times New Roman" pitchFamily="18" charset="0"/>
              </a:rPr>
              <a:t>This document </a:t>
            </a:r>
            <a:r>
              <a:rPr lang="en-US" sz="1600" dirty="0" smtClean="0">
                <a:latin typeface="Times New Roman" pitchFamily="18" charset="0"/>
                <a:cs typeface="Times New Roman" pitchFamily="18" charset="0"/>
              </a:rPr>
              <a:t>discusses about the transmitter and receiver considerations for OCC-based health monitoring systems.</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 : </a:t>
            </a:r>
            <a:r>
              <a:rPr lang="en-US" sz="1600" dirty="0">
                <a:latin typeface="Times New Roman" pitchFamily="18" charset="0"/>
                <a:cs typeface="Times New Roman" pitchFamily="18" charset="0"/>
              </a:rPr>
              <a:t>To </a:t>
            </a:r>
            <a:r>
              <a:rPr lang="en-US" sz="1600" dirty="0" smtClean="0">
                <a:latin typeface="Times New Roman" pitchFamily="18" charset="0"/>
                <a:cs typeface="Times New Roman" pitchFamily="18" charset="0"/>
              </a:rPr>
              <a:t>specify the technical requirements and considerations for OCC-based eHealth system.</a:t>
            </a:r>
            <a:endParaRPr lang="en-US" sz="1600"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 :</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a:t>
            </a:r>
            <a:r>
              <a:rPr lang="en-US" sz="1600" dirty="0">
                <a:solidFill>
                  <a:schemeClr val="accent1">
                    <a:lumMod val="60000"/>
                    <a:lumOff val="40000"/>
                  </a:schemeClr>
                </a:solidFill>
                <a:latin typeface="Times New Roman" pitchFamily="18" charset="0"/>
                <a:cs typeface="Times New Roman" pitchFamily="18" charset="0"/>
              </a:rPr>
              <a:t>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524000"/>
            <a:ext cx="8229600" cy="4800601"/>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 Among the communication technologies that use optical spectrum, optical camera communication (OCC) is regarded as one of the most promising </a:t>
            </a:r>
            <a:r>
              <a:rPr lang="en-US" sz="2000" dirty="0" smtClean="0">
                <a:latin typeface="Times New Roman" pitchFamily="18" charset="0"/>
                <a:cs typeface="Times New Roman" pitchFamily="18" charset="0"/>
              </a:rPr>
              <a:t>technologies. </a:t>
            </a: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effect of reflected component of the light signal is almost negligible for OCC, particularly rendering OCC incredibly </a:t>
            </a:r>
            <a:r>
              <a:rPr lang="en-US" sz="2000" dirty="0" smtClean="0">
                <a:latin typeface="Times New Roman" panose="02020603050405020304" pitchFamily="18" charset="0"/>
                <a:cs typeface="Times New Roman" panose="02020603050405020304" pitchFamily="18" charset="0"/>
              </a:rPr>
              <a:t>secure. </a:t>
            </a:r>
          </a:p>
          <a:p>
            <a:pPr algn="just">
              <a:lnSpc>
                <a:spcPct val="110000"/>
              </a:lnSpc>
              <a:spcBef>
                <a:spcPts val="600"/>
              </a:spcBef>
              <a:spcAft>
                <a:spcPts val="600"/>
              </a:spcAf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Unlike the RF-based technologies, OCC is less affected by interference</a:t>
            </a:r>
            <a:r>
              <a:rPr lang="en-US" sz="2000" dirty="0" smtClean="0">
                <a:latin typeface="Times New Roman" panose="02020603050405020304" pitchFamily="18" charset="0"/>
                <a:cs typeface="Times New Roman" panose="02020603050405020304" pitchFamily="18" charset="0"/>
              </a:rPr>
              <a:t>.</a:t>
            </a:r>
          </a:p>
          <a:p>
            <a:pPr algn="just">
              <a:lnSpc>
                <a:spcPct val="110000"/>
              </a:lnSpc>
              <a:spcBef>
                <a:spcPts val="600"/>
              </a:spcBef>
              <a:spcAft>
                <a:spcPts val="600"/>
              </a:spcAf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The interfering element can be extracted spatially from the image sensor because each pixel acts as a photo detector</a:t>
            </a:r>
            <a:r>
              <a:rPr lang="en-US" sz="2000" dirty="0" smtClean="0">
                <a:latin typeface="Times New Roman" panose="02020603050405020304" pitchFamily="18" charset="0"/>
                <a:cs typeface="Times New Roman" panose="02020603050405020304" pitchFamily="18" charset="0"/>
              </a:rPr>
              <a:t>.</a:t>
            </a:r>
          </a:p>
          <a:p>
            <a:pPr algn="just">
              <a:lnSpc>
                <a:spcPct val="110000"/>
              </a:lnSpc>
              <a:spcBef>
                <a:spcPts val="600"/>
              </a:spcBef>
              <a:spcAft>
                <a:spcPts val="600"/>
              </a:spcAf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The BER using OCC is almost zero when the communication distance is </a:t>
            </a:r>
            <a:r>
              <a:rPr lang="en-US" sz="2000" dirty="0" smtClean="0">
                <a:latin typeface="Times New Roman" panose="02020603050405020304" pitchFamily="18" charset="0"/>
                <a:cs typeface="Times New Roman" panose="02020603050405020304" pitchFamily="18" charset="0"/>
              </a:rPr>
              <a:t>short.</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Times New Roman" panose="02020603050405020304" pitchFamily="18" charset="0"/>
                <a:cs typeface="Times New Roman" panose="02020603050405020304" pitchFamily="18" charset="0"/>
              </a:rPr>
              <a:t>LED patch</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229600" cy="4800601"/>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 The patch is embedded to the arms of a patient</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lnSpc>
                <a:spcPct val="110000"/>
              </a:lnSpc>
              <a:spcBef>
                <a:spcPts val="600"/>
              </a:spcBef>
              <a:spcAft>
                <a:spcPts val="600"/>
              </a:spcAf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Because a direct LOS communication link must be developed between the patch and camera, the patch should be mounted to a completely uncovered part of a body</a:t>
            </a:r>
            <a:r>
              <a:rPr lang="en-US" sz="2000" dirty="0" smtClean="0">
                <a:latin typeface="Times New Roman" panose="02020603050405020304" pitchFamily="18" charset="0"/>
                <a:cs typeface="Times New Roman" panose="02020603050405020304" pitchFamily="18" charset="0"/>
              </a:rPr>
              <a:t>.</a:t>
            </a:r>
          </a:p>
          <a:p>
            <a:pPr algn="just">
              <a:lnSpc>
                <a:spcPct val="110000"/>
              </a:lnSpc>
              <a:spcBef>
                <a:spcPts val="600"/>
              </a:spcBef>
              <a:spcAft>
                <a:spcPts val="600"/>
              </a:spcAf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One of the suitable scenarios for </a:t>
            </a:r>
            <a:r>
              <a:rPr lang="en-US" sz="2000" dirty="0" smtClean="0">
                <a:latin typeface="Times New Roman" panose="02020603050405020304" pitchFamily="18" charset="0"/>
                <a:cs typeface="Times New Roman" panose="02020603050405020304" pitchFamily="18" charset="0"/>
              </a:rPr>
              <a:t>applying the proposed </a:t>
            </a:r>
            <a:r>
              <a:rPr lang="en-US" sz="2000" dirty="0">
                <a:latin typeface="Times New Roman" panose="02020603050405020304" pitchFamily="18" charset="0"/>
                <a:cs typeface="Times New Roman" panose="02020603050405020304" pitchFamily="18" charset="0"/>
              </a:rPr>
              <a:t>patch circuitry is a sleeping or unconscious patient</a:t>
            </a:r>
            <a:r>
              <a:rPr lang="en-US" sz="2000" dirty="0" smtClean="0">
                <a:latin typeface="Times New Roman" panose="02020603050405020304" pitchFamily="18" charset="0"/>
                <a:cs typeface="Times New Roman" panose="02020603050405020304" pitchFamily="18" charset="0"/>
              </a:rPr>
              <a:t>.</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The body </a:t>
            </a:r>
            <a:r>
              <a:rPr lang="en-US" sz="2000" dirty="0">
                <a:latin typeface="Times New Roman" panose="02020603050405020304" pitchFamily="18" charset="0"/>
                <a:cs typeface="Times New Roman" panose="02020603050405020304" pitchFamily="18" charset="0"/>
              </a:rPr>
              <a:t>signals pass through the analog to digital converter (ADC), which presents the digitalize signals</a:t>
            </a:r>
            <a:r>
              <a:rPr lang="en-US" sz="2000" dirty="0" smtClean="0">
                <a:latin typeface="Times New Roman" panose="02020603050405020304" pitchFamily="18" charset="0"/>
                <a:cs typeface="Times New Roman" panose="02020603050405020304" pitchFamily="18" charset="0"/>
              </a:rPr>
              <a:t>.</a:t>
            </a:r>
          </a:p>
          <a:p>
            <a:pPr algn="just">
              <a:lnSpc>
                <a:spcPct val="110000"/>
              </a:lnSpc>
              <a:spcBef>
                <a:spcPts val="600"/>
              </a:spcBef>
              <a:spcAft>
                <a:spcPts val="600"/>
              </a:spcAf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The ADC is connected with </a:t>
            </a:r>
            <a:r>
              <a:rPr lang="en-US" sz="2000" dirty="0" smtClean="0">
                <a:latin typeface="Times New Roman" panose="02020603050405020304" pitchFamily="18" charset="0"/>
                <a:cs typeface="Times New Roman" panose="02020603050405020304" pitchFamily="18" charset="0"/>
              </a:rPr>
              <a:t>the LED </a:t>
            </a:r>
            <a:r>
              <a:rPr lang="en-US" sz="2000" dirty="0">
                <a:latin typeface="Times New Roman" panose="02020603050405020304" pitchFamily="18" charset="0"/>
                <a:cs typeface="Times New Roman" panose="02020603050405020304" pitchFamily="18" charset="0"/>
              </a:rPr>
              <a:t>driver circuit</a:t>
            </a:r>
            <a:r>
              <a:rPr lang="en-US" sz="2000" dirty="0" smtClean="0">
                <a:latin typeface="Times New Roman" panose="02020603050405020304" pitchFamily="18" charset="0"/>
                <a:cs typeface="Times New Roman" panose="02020603050405020304" pitchFamily="18" charset="0"/>
              </a:rPr>
              <a:t>.</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bio-signal is modulated with a small microcontroller circuit.</a:t>
            </a:r>
            <a:endParaRPr 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95045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1143000"/>
          </a:xfrm>
        </p:spPr>
        <p:txBody>
          <a:bodyPr vert="horz" lIns="91440" tIns="45720" rIns="91440" bIns="45720" rtlCol="0" anchor="ctr">
            <a:normAutofit/>
          </a:bodyPr>
          <a:lstStyle/>
          <a:p>
            <a:r>
              <a:rPr lang="en-US" sz="4000" dirty="0">
                <a:latin typeface="Times New Roman" panose="02020603050405020304" pitchFamily="18" charset="0"/>
                <a:cs typeface="Times New Roman" panose="02020603050405020304" pitchFamily="18" charset="0"/>
              </a:rPr>
              <a:t>Technical Requirements</a:t>
            </a:r>
          </a:p>
        </p:txBody>
      </p:sp>
      <p:sp>
        <p:nvSpPr>
          <p:cNvPr id="8" name="Content Placeholder 2"/>
          <p:cNvSpPr>
            <a:spLocks noGrp="1"/>
          </p:cNvSpPr>
          <p:nvPr>
            <p:ph idx="1"/>
          </p:nvPr>
        </p:nvSpPr>
        <p:spPr>
          <a:xfrm>
            <a:off x="457200" y="1417638"/>
            <a:ext cx="8229600" cy="4830762"/>
          </a:xfrm>
        </p:spPr>
        <p:txBody>
          <a:bodyPr vert="horz" lIns="91440" tIns="45720" rIns="91440" bIns="45720" rtlCol="0">
            <a:normAutofit lnSpcReduction="10000"/>
          </a:bodyPr>
          <a:lstStyle/>
          <a:p>
            <a:pPr marL="0" indent="0">
              <a:lnSpc>
                <a:spcPct val="110000"/>
              </a:lnSpc>
              <a:spcBef>
                <a:spcPts val="600"/>
              </a:spcBef>
              <a:spcAft>
                <a:spcPts val="600"/>
              </a:spcAft>
              <a:buNone/>
            </a:pPr>
            <a:r>
              <a:rPr lang="en-US" sz="2400" b="1" dirty="0" smtClean="0">
                <a:latin typeface="Times New Roman" pitchFamily="18" charset="0"/>
                <a:cs typeface="Times New Roman" pitchFamily="18" charset="0"/>
              </a:rPr>
              <a:t>LED patch </a:t>
            </a:r>
            <a:r>
              <a:rPr lang="en-US" sz="2400" b="1" dirty="0">
                <a:latin typeface="Times New Roman" pitchFamily="18" charset="0"/>
                <a:cs typeface="Times New Roman" pitchFamily="18" charset="0"/>
              </a:rPr>
              <a:t>Requirements:</a:t>
            </a: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 Optimized irradiation pattern of LED light source.</a:t>
            </a: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 Narrow angle emission </a:t>
            </a:r>
            <a:r>
              <a:rPr lang="en-US" sz="2000" dirty="0" smtClean="0">
                <a:latin typeface="Times New Roman" pitchFamily="18" charset="0"/>
                <a:cs typeface="Times New Roman" pitchFamily="18" charset="0"/>
              </a:rPr>
              <a:t>pattern of LED.</a:t>
            </a:r>
            <a:endParaRPr lang="en-US" sz="2000" dirty="0">
              <a:latin typeface="Times New Roman" pitchFamily="18" charset="0"/>
              <a:cs typeface="Times New Roman" pitchFamily="18" charset="0"/>
            </a:endParaRP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Use of multi-hop </a:t>
            </a:r>
            <a:r>
              <a:rPr lang="en-US" sz="2000" dirty="0" smtClean="0">
                <a:latin typeface="Times New Roman" pitchFamily="18" charset="0"/>
                <a:cs typeface="Times New Roman" pitchFamily="18" charset="0"/>
              </a:rPr>
              <a:t>transmissions.</a:t>
            </a:r>
          </a:p>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Low power.</a:t>
            </a:r>
          </a:p>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Small size.</a:t>
            </a:r>
            <a:endParaRPr lang="en-US" sz="2000" dirty="0">
              <a:latin typeface="Times New Roman" pitchFamily="18" charset="0"/>
              <a:cs typeface="Times New Roman" pitchFamily="18" charset="0"/>
            </a:endParaRPr>
          </a:p>
          <a:p>
            <a:pPr marL="0" indent="0">
              <a:lnSpc>
                <a:spcPct val="110000"/>
              </a:lnSpc>
              <a:spcBef>
                <a:spcPts val="600"/>
              </a:spcBef>
              <a:spcAft>
                <a:spcPts val="600"/>
              </a:spcAft>
              <a:buNone/>
            </a:pPr>
            <a:r>
              <a:rPr lang="en-US" sz="2400" b="1" dirty="0">
                <a:latin typeface="Times New Roman" pitchFamily="18" charset="0"/>
                <a:cs typeface="Times New Roman" pitchFamily="18" charset="0"/>
              </a:rPr>
              <a:t>Receiver requirements:</a:t>
            </a: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Optimal placement of </a:t>
            </a:r>
            <a:r>
              <a:rPr lang="en-US" sz="2000" dirty="0" smtClean="0">
                <a:latin typeface="Times New Roman" pitchFamily="18" charset="0"/>
                <a:cs typeface="Times New Roman" pitchFamily="18" charset="0"/>
              </a:rPr>
              <a:t>receiver camera (e.g., CCTV).</a:t>
            </a:r>
            <a:endParaRPr lang="en-US" sz="2000" dirty="0">
              <a:latin typeface="Times New Roman" pitchFamily="18" charset="0"/>
              <a:cs typeface="Times New Roman" pitchFamily="18" charset="0"/>
            </a:endParaRP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Enhanced focal </a:t>
            </a:r>
            <a:r>
              <a:rPr lang="en-US" sz="2000" dirty="0" smtClean="0">
                <a:latin typeface="Times New Roman" pitchFamily="18" charset="0"/>
                <a:cs typeface="Times New Roman" pitchFamily="18" charset="0"/>
              </a:rPr>
              <a:t>length.</a:t>
            </a:r>
            <a:endParaRPr lang="en-US" sz="2000" dirty="0">
              <a:latin typeface="Times New Roman" pitchFamily="18" charset="0"/>
              <a:cs typeface="Times New Roman" pitchFamily="18" charset="0"/>
            </a:endParaRP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Broader field of view and high resolution image </a:t>
            </a:r>
            <a:r>
              <a:rPr lang="en-US" sz="2000" dirty="0" smtClean="0">
                <a:latin typeface="Times New Roman" pitchFamily="18" charset="0"/>
                <a:cs typeface="Times New Roman" pitchFamily="18" charset="0"/>
              </a:rPr>
              <a:t>sensor.</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060483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1143000"/>
          </a:xfrm>
        </p:spPr>
        <p:txBody>
          <a:bodyPr vert="horz" lIns="91440" tIns="45720" rIns="91440" bIns="45720" rtlCol="0" anchor="ctr">
            <a:normAutofit/>
          </a:bodyPr>
          <a:lstStyle/>
          <a:p>
            <a:r>
              <a:rPr lang="en-US" sz="4000" dirty="0">
                <a:latin typeface="Times New Roman" panose="02020603050405020304" pitchFamily="18" charset="0"/>
                <a:cs typeface="Times New Roman" panose="02020603050405020304" pitchFamily="18" charset="0"/>
              </a:rPr>
              <a:t>Challenges</a:t>
            </a:r>
          </a:p>
        </p:txBody>
      </p:sp>
      <p:sp>
        <p:nvSpPr>
          <p:cNvPr id="8" name="Content Placeholder 2"/>
          <p:cNvSpPr>
            <a:spLocks noGrp="1"/>
          </p:cNvSpPr>
          <p:nvPr>
            <p:ph idx="1"/>
          </p:nvPr>
        </p:nvSpPr>
        <p:spPr>
          <a:xfrm>
            <a:off x="457200" y="1600200"/>
            <a:ext cx="8229600" cy="4525963"/>
          </a:xfrm>
        </p:spPr>
        <p:txBody>
          <a:bodyPr vert="horz" lIns="91440" tIns="45720" rIns="91440" bIns="45720" rtlCol="0">
            <a:normAutofit/>
          </a:bodyPr>
          <a:lstStyle/>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Excellent bit-error performance.</a:t>
            </a:r>
          </a:p>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Line-of-sight path blockage.</a:t>
            </a:r>
            <a:endParaRPr lang="en-US" sz="2000" dirty="0">
              <a:latin typeface="Times New Roman" pitchFamily="18" charset="0"/>
              <a:cs typeface="Times New Roman" pitchFamily="18" charset="0"/>
            </a:endParaRPr>
          </a:p>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The impact of the patch on the patient’s movement.</a:t>
            </a:r>
          </a:p>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Flickering </a:t>
            </a:r>
            <a:r>
              <a:rPr lang="en-US" sz="2000" dirty="0">
                <a:latin typeface="Times New Roman" pitchFamily="18" charset="0"/>
                <a:cs typeface="Times New Roman" pitchFamily="18" charset="0"/>
              </a:rPr>
              <a:t>free optical </a:t>
            </a:r>
            <a:r>
              <a:rPr lang="en-US" sz="2000" dirty="0" smtClean="0">
                <a:latin typeface="Times New Roman" pitchFamily="18" charset="0"/>
                <a:cs typeface="Times New Roman" pitchFamily="18" charset="0"/>
              </a:rPr>
              <a:t>channel.</a:t>
            </a:r>
            <a:endParaRPr lang="en-US" sz="2000" dirty="0">
              <a:latin typeface="Times New Roman" pitchFamily="18" charset="0"/>
              <a:cs typeface="Times New Roman" pitchFamily="18" charset="0"/>
            </a:endParaRP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Congruous cost </a:t>
            </a:r>
            <a:r>
              <a:rPr lang="en-US" sz="2000" dirty="0" smtClean="0">
                <a:latin typeface="Times New Roman" pitchFamily="18" charset="0"/>
                <a:cs typeface="Times New Roman" pitchFamily="18" charset="0"/>
              </a:rPr>
              <a:t>support.</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255906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sz="4000" dirty="0" smtClean="0">
                <a:latin typeface="Times New Roman" panose="02020603050405020304" pitchFamily="18" charset="0"/>
                <a:cs typeface="Times New Roman" panose="02020603050405020304" pitchFamily="18" charset="0"/>
              </a:rPr>
              <a:t>Conclusions</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417638"/>
            <a:ext cx="8229600" cy="4708525"/>
          </a:xfrm>
        </p:spPr>
        <p:txBody>
          <a:bodyPr vert="horz" lIns="91440" tIns="45720" rIns="91440" bIns="45720" rtlCol="0">
            <a:normAutofit/>
          </a:bodyPr>
          <a:lstStyle/>
          <a:p>
            <a:pPr algn="just">
              <a:lnSpc>
                <a:spcPct val="130000"/>
              </a:lnSpc>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Remote monitoring of patients’ health condition using </a:t>
            </a:r>
            <a:r>
              <a:rPr lang="en-US" sz="2000" dirty="0" err="1">
                <a:latin typeface="Times New Roman" panose="02020603050405020304" pitchFamily="18" charset="0"/>
                <a:cs typeface="Times New Roman" panose="02020603050405020304" pitchFamily="18" charset="0"/>
              </a:rPr>
              <a:t>IoT</a:t>
            </a:r>
            <a:r>
              <a:rPr lang="en-US" sz="2000" dirty="0">
                <a:latin typeface="Times New Roman" panose="02020603050405020304" pitchFamily="18" charset="0"/>
                <a:cs typeface="Times New Roman" panose="02020603050405020304" pitchFamily="18" charset="0"/>
              </a:rPr>
              <a:t> is a promising approach that may result in various convenient solutions to nursing assistants</a:t>
            </a:r>
            <a:r>
              <a:rPr lang="en-US" sz="2000" dirty="0" smtClean="0">
                <a:latin typeface="Times New Roman" panose="02020603050405020304" pitchFamily="18" charset="0"/>
                <a:cs typeface="Times New Roman" panose="02020603050405020304" pitchFamily="18" charset="0"/>
              </a:rPr>
              <a:t>.</a:t>
            </a:r>
          </a:p>
          <a:p>
            <a:pPr algn="just">
              <a:lnSpc>
                <a:spcPct val="130000"/>
              </a:lnSpc>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RF spectrum is mostly licensed and regulated, and its effect on human health is also a main concern. </a:t>
            </a:r>
            <a:endParaRPr lang="en-US" sz="2000" dirty="0" smtClean="0">
              <a:latin typeface="Times New Roman" panose="02020603050405020304" pitchFamily="18" charset="0"/>
              <a:cs typeface="Times New Roman" panose="02020603050405020304" pitchFamily="18" charset="0"/>
            </a:endParaRPr>
          </a:p>
          <a:p>
            <a:pPr algn="just">
              <a:lnSpc>
                <a:spcPct val="130000"/>
              </a:lnSpc>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Moreover</a:t>
            </a:r>
            <a:r>
              <a:rPr lang="en-US" sz="2000" dirty="0">
                <a:latin typeface="Times New Roman" panose="02020603050405020304" pitchFamily="18" charset="0"/>
                <a:cs typeface="Times New Roman" panose="02020603050405020304" pitchFamily="18" charset="0"/>
              </a:rPr>
              <a:t>, the signal-to-noise-plus-interference ratio in high distance can be decreased to a considerable extent, possibly leading to the increase in bit-error rate</a:t>
            </a:r>
            <a:r>
              <a:rPr lang="en-US" sz="2000" dirty="0" smtClean="0">
                <a:latin typeface="Times New Roman" panose="02020603050405020304" pitchFamily="18" charset="0"/>
                <a:cs typeface="Times New Roman" panose="02020603050405020304" pitchFamily="18" charset="0"/>
              </a:rPr>
              <a:t>.</a:t>
            </a:r>
          </a:p>
          <a:p>
            <a:pPr algn="just">
              <a:lnSpc>
                <a:spcPct val="130000"/>
              </a:lnSpc>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Therefore, OCC </a:t>
            </a:r>
            <a:r>
              <a:rPr lang="en-US" sz="2000" dirty="0">
                <a:latin typeface="Times New Roman" panose="02020603050405020304" pitchFamily="18" charset="0"/>
                <a:cs typeface="Times New Roman" panose="02020603050405020304" pitchFamily="18" charset="0"/>
              </a:rPr>
              <a:t>that uses a camera to receive data from a light-emitting diode (LED) can be utilized in eHealth to mitigate the limitations of RF.</a:t>
            </a:r>
          </a:p>
        </p:txBody>
      </p:sp>
    </p:spTree>
    <p:extLst>
      <p:ext uri="{BB962C8B-B14F-4D97-AF65-F5344CB8AC3E}">
        <p14:creationId xmlns:p14="http://schemas.microsoft.com/office/powerpoint/2010/main" val="3914562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13425</TotalTime>
  <Words>420</Words>
  <Application>Microsoft Office PowerPoint</Application>
  <PresentationFormat>On-screen Show (4:3)</PresentationFormat>
  <Paragraphs>52</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맑은 고딕</vt:lpstr>
      <vt:lpstr>ＭＳ Ｐゴシック</vt:lpstr>
      <vt:lpstr>Arial</vt:lpstr>
      <vt:lpstr>Calibri</vt:lpstr>
      <vt:lpstr>Times New Roman</vt:lpstr>
      <vt:lpstr>Wingdings</vt:lpstr>
      <vt:lpstr>Office Theme</vt:lpstr>
      <vt:lpstr>PowerPoint Presentation</vt:lpstr>
      <vt:lpstr>Introduction</vt:lpstr>
      <vt:lpstr>LED patch</vt:lpstr>
      <vt:lpstr>Technical Requirements</vt:lpstr>
      <vt:lpstr>Challenges</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khalid hasan rahman</cp:lastModifiedBy>
  <cp:revision>349</cp:revision>
  <cp:lastPrinted>2017-05-07T15:48:38Z</cp:lastPrinted>
  <dcterms:created xsi:type="dcterms:W3CDTF">2010-05-15T17:50:32Z</dcterms:created>
  <dcterms:modified xsi:type="dcterms:W3CDTF">2020-04-22T07:55:52Z</dcterms:modified>
</cp:coreProperties>
</file>