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69" r:id="rId2"/>
    <p:sldId id="381" r:id="rId3"/>
    <p:sldId id="382" r:id="rId4"/>
    <p:sldId id="383" r:id="rId5"/>
    <p:sldId id="384" r:id="rId6"/>
    <p:sldId id="387" r:id="rId7"/>
    <p:sldId id="385" r:id="rId8"/>
    <p:sldId id="388" r:id="rId9"/>
    <p:sldId id="389" r:id="rId10"/>
    <p:sldId id="39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67" autoAdjust="0"/>
    <p:restoredTop sz="99856" autoAdjust="0"/>
  </p:normalViewPr>
  <p:slideViewPr>
    <p:cSldViewPr>
      <p:cViewPr varScale="1">
        <p:scale>
          <a:sx n="88" d="100"/>
          <a:sy n="88" d="100"/>
        </p:scale>
        <p:origin x="-46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smtClean="0"/>
              <a:t>April 2020</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smtClean="0"/>
              <a:t>Bob Heile, Wireless Communications </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April 2020</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Bob Heile, Wireless Communications </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smtClean="0"/>
              <a:t>April 2020</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Bob Heile, Wireless Communications </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a:t>
            </a:fld>
            <a:endParaRPr lang="en-US" altLang="en-US"/>
          </a:p>
        </p:txBody>
      </p:sp>
      <p:sp>
        <p:nvSpPr>
          <p:cNvPr id="1031" name="Rectangle 7"/>
          <p:cNvSpPr>
            <a:spLocks noChangeArrowheads="1"/>
          </p:cNvSpPr>
          <p:nvPr/>
        </p:nvSpPr>
        <p:spPr bwMode="auto">
          <a:xfrm>
            <a:off x="3707904" y="363379"/>
            <a:ext cx="475029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600" b="1" dirty="0"/>
              <a:t>doc.: </a:t>
            </a:r>
            <a:r>
              <a:rPr lang="en-US" sz="1600" b="1" i="0" kern="1200" dirty="0" smtClean="0">
                <a:solidFill>
                  <a:schemeClr val="tx1"/>
                </a:solidFill>
                <a:effectLst/>
                <a:latin typeface="Times New Roman" pitchFamily="18" charset="0"/>
                <a:ea typeface="+mn-ea"/>
                <a:cs typeface="+mn-cs"/>
              </a:rPr>
              <a:t>15-20-0121-00</a:t>
            </a:r>
            <a:endParaRPr lang="en-US" altLang="en-US" sz="16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17/15-17-0076-06-0000-multi-gigabit-owc-par.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20/15-20-0109-01-004z-p802-15-4z-sa-recirc3-comment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0/15-20-0119-01-004z-ieee-p802-15-4z-sa-unsatisfied-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ec/dcn/18/ec-18-0085-00-ACSD-802-15-4z.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3568" y="2794248"/>
            <a:ext cx="7772400" cy="1066800"/>
          </a:xfrm>
        </p:spPr>
        <p:txBody>
          <a:bodyPr/>
          <a:lstStyle/>
          <a:p>
            <a:r>
              <a:rPr lang="en-US" dirty="0" smtClean="0"/>
              <a:t>802.15.4z to </a:t>
            </a:r>
            <a:r>
              <a:rPr lang="en-US" dirty="0" err="1" smtClean="0"/>
              <a:t>RevCom</a:t>
            </a:r>
            <a:r>
              <a:rPr lang="en-US" dirty="0" smtClean="0"/>
              <a:t>-unconditional</a:t>
            </a:r>
            <a:br>
              <a:rPr lang="en-US" dirty="0" smtClean="0"/>
            </a:br>
            <a:r>
              <a:rPr lang="en-US" dirty="0" smtClean="0"/>
              <a:t>802.15.13 PAR Title Change to </a:t>
            </a:r>
            <a:r>
              <a:rPr lang="en-US" dirty="0" err="1" smtClean="0"/>
              <a:t>NesCom</a:t>
            </a:r>
            <a:r>
              <a:rPr lang="en-US" dirty="0" smtClean="0"/>
              <a:t/>
            </a:r>
            <a:br>
              <a:rPr lang="en-US" dirty="0" smtClean="0"/>
            </a:br>
            <a:r>
              <a:rPr lang="en-US" dirty="0"/>
              <a:t/>
            </a:r>
            <a:br>
              <a:rPr lang="en-US" dirty="0"/>
            </a:br>
            <a:r>
              <a:rPr lang="en-US" sz="2800" dirty="0" smtClean="0"/>
              <a:t>Bob Heile</a:t>
            </a:r>
            <a:br>
              <a:rPr lang="en-US" sz="2800" dirty="0" smtClean="0"/>
            </a:br>
            <a:r>
              <a:rPr lang="en-US" sz="2800" dirty="0" smtClean="0"/>
              <a:t>Wireless Communications Consulting</a:t>
            </a:r>
            <a:br>
              <a:rPr lang="en-US" sz="2800" dirty="0" smtClean="0"/>
            </a:br>
            <a:r>
              <a:rPr lang="en-US" sz="2800" dirty="0" smtClean="0"/>
              <a:t>Chair, IEEE802.15</a:t>
            </a:r>
            <a:endParaRPr lang="en-US" dirty="0"/>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a:t>
            </a:fld>
            <a:endParaRPr lang="en-US" altLang="en-US"/>
          </a:p>
        </p:txBody>
      </p:sp>
    </p:spTree>
    <p:extLst>
      <p:ext uri="{BB962C8B-B14F-4D97-AF65-F5344CB8AC3E}">
        <p14:creationId xmlns:p14="http://schemas.microsoft.com/office/powerpoint/2010/main" val="234761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802.15.13 PAR Title Change</a:t>
            </a:r>
            <a:endParaRPr lang="en-US" dirty="0"/>
          </a:p>
        </p:txBody>
      </p:sp>
      <p:sp>
        <p:nvSpPr>
          <p:cNvPr id="3" name="Content Placeholder 2"/>
          <p:cNvSpPr>
            <a:spLocks noGrp="1"/>
          </p:cNvSpPr>
          <p:nvPr>
            <p:ph idx="1"/>
          </p:nvPr>
        </p:nvSpPr>
        <p:spPr>
          <a:xfrm>
            <a:off x="685800" y="1772816"/>
            <a:ext cx="7772400" cy="4114800"/>
          </a:xfrm>
        </p:spPr>
        <p:txBody>
          <a:bodyPr/>
          <a:lstStyle/>
          <a:p>
            <a:pPr marL="0" indent="0">
              <a:buNone/>
            </a:pPr>
            <a:r>
              <a:rPr lang="en-US" sz="2800" dirty="0" smtClean="0"/>
              <a:t>Motion: </a:t>
            </a:r>
            <a:r>
              <a:rPr lang="en-US" sz="2800" dirty="0"/>
              <a:t>Approve forwarding </a:t>
            </a:r>
            <a:r>
              <a:rPr lang="en-US" sz="2800" dirty="0" smtClean="0"/>
              <a:t>P802.15.13 </a:t>
            </a:r>
            <a:r>
              <a:rPr lang="en-US" sz="2800" dirty="0"/>
              <a:t>PAR </a:t>
            </a:r>
            <a:r>
              <a:rPr lang="en-US" sz="2800" dirty="0" smtClean="0"/>
              <a:t>Title modification </a:t>
            </a:r>
            <a:r>
              <a:rPr lang="en-US" sz="2800" dirty="0"/>
              <a:t>documentation in </a:t>
            </a:r>
            <a:r>
              <a:rPr lang="en-US" sz="2800" dirty="0">
                <a:hlinkClick r:id="rId2"/>
              </a:rPr>
              <a:t>https://</a:t>
            </a:r>
            <a:r>
              <a:rPr lang="en-US" sz="2800" dirty="0" smtClean="0">
                <a:hlinkClick r:id="rId2"/>
              </a:rPr>
              <a:t>mentor.ieee.org/802.15/dcn/17/15-17-0076-06-0000-multi-gigabit-owc-par.pdf</a:t>
            </a:r>
            <a:r>
              <a:rPr lang="en-US" sz="2800" dirty="0" smtClean="0"/>
              <a:t> to </a:t>
            </a:r>
            <a:r>
              <a:rPr lang="en-US" sz="2800" dirty="0" err="1" smtClean="0"/>
              <a:t>NesCom</a:t>
            </a:r>
            <a:endParaRPr lang="en-US" sz="2800" dirty="0" smtClean="0"/>
          </a:p>
          <a:p>
            <a:pPr marL="0" indent="0">
              <a:buNone/>
            </a:pPr>
            <a:r>
              <a:rPr lang="en-US" sz="2800" dirty="0" smtClean="0"/>
              <a:t>(WG 47, 1, 12)</a:t>
            </a:r>
            <a:endParaRPr lang="en-US" sz="2800" dirty="0"/>
          </a:p>
          <a:p>
            <a:pPr marL="0" indent="0">
              <a:buNone/>
            </a:pPr>
            <a:endParaRPr lang="en-US" sz="2800" dirty="0" smtClean="0"/>
          </a:p>
          <a:p>
            <a:pPr marL="0" indent="0">
              <a:buNone/>
            </a:pPr>
            <a:r>
              <a:rPr lang="en-US" sz="2800" dirty="0" smtClean="0"/>
              <a:t>Moved: Heile</a:t>
            </a:r>
          </a:p>
          <a:p>
            <a:pPr marL="0" indent="0">
              <a:buNone/>
            </a:pPr>
            <a:r>
              <a:rPr lang="en-US" sz="2800" dirty="0" smtClean="0"/>
              <a:t>Second: Holcomb</a:t>
            </a:r>
            <a:endParaRPr lang="en-US" sz="2800"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10</a:t>
            </a:fld>
            <a:endParaRPr lang="en-US" altLang="en-US"/>
          </a:p>
        </p:txBody>
      </p:sp>
    </p:spTree>
    <p:extLst>
      <p:ext uri="{BB962C8B-B14F-4D97-AF65-F5344CB8AC3E}">
        <p14:creationId xmlns:p14="http://schemas.microsoft.com/office/powerpoint/2010/main" val="2425503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39552" y="685800"/>
            <a:ext cx="8071048" cy="1066800"/>
          </a:xfrm>
        </p:spPr>
        <p:txBody>
          <a:bodyPr/>
          <a:lstStyle/>
          <a:p>
            <a:r>
              <a:rPr lang="en-US" dirty="0" smtClean="0"/>
              <a:t>802.15.4z to </a:t>
            </a:r>
            <a:r>
              <a:rPr lang="en-US" dirty="0" err="1" smtClean="0"/>
              <a:t>RevCom</a:t>
            </a:r>
            <a:r>
              <a:rPr lang="en-US" dirty="0" smtClean="0"/>
              <a:t>, Conditional</a:t>
            </a:r>
            <a:br>
              <a:rPr lang="en-US" dirty="0" smtClean="0"/>
            </a:br>
            <a:r>
              <a:rPr lang="en-US" dirty="0" smtClean="0"/>
              <a:t>Ballot History ( I / </a:t>
            </a:r>
            <a:r>
              <a:rPr lang="en-US" dirty="0"/>
              <a:t>V</a:t>
            </a:r>
            <a:r>
              <a:rPr lang="en-US" dirty="0" smtClean="0"/>
              <a:t> </a:t>
            </a:r>
            <a:r>
              <a:rPr lang="en-US" dirty="0" smtClean="0"/>
              <a:t>)</a:t>
            </a:r>
            <a:endParaRPr lang="en-US" dirty="0"/>
          </a:p>
        </p:txBody>
      </p:sp>
      <p:sp>
        <p:nvSpPr>
          <p:cNvPr id="3" name="Inhaltsplatzhalter 2"/>
          <p:cNvSpPr>
            <a:spLocks noGrp="1"/>
          </p:cNvSpPr>
          <p:nvPr>
            <p:ph idx="1"/>
          </p:nvPr>
        </p:nvSpPr>
        <p:spPr/>
        <p:txBody>
          <a:bodyPr/>
          <a:lstStyle/>
          <a:p>
            <a:pPr marL="0" indent="0">
              <a:buNone/>
            </a:pPr>
            <a:r>
              <a:rPr lang="en-US" sz="2000" dirty="0" smtClean="0"/>
              <a:t>Initial SA Ballot: December 5, 2019 – January 4, 2020</a:t>
            </a:r>
          </a:p>
          <a:p>
            <a:r>
              <a:rPr lang="en-US" sz="2000" dirty="0"/>
              <a:t>VOTERS  </a:t>
            </a:r>
            <a:r>
              <a:rPr lang="en-US" sz="2000" dirty="0" smtClean="0"/>
              <a:t>93 , VOTED   80 </a:t>
            </a:r>
            <a:endParaRPr lang="en-US" sz="2000" dirty="0"/>
          </a:p>
          <a:p>
            <a:r>
              <a:rPr lang="en-US" sz="2000" dirty="0"/>
              <a:t>YES </a:t>
            </a:r>
            <a:r>
              <a:rPr lang="en-US" sz="2000" dirty="0" smtClean="0"/>
              <a:t> 67,  ABSTAIN </a:t>
            </a:r>
            <a:r>
              <a:rPr lang="en-US" sz="2000" dirty="0"/>
              <a:t>6</a:t>
            </a:r>
            <a:r>
              <a:rPr lang="en-US" sz="2000" dirty="0" smtClean="0"/>
              <a:t> , NO 7 </a:t>
            </a:r>
          </a:p>
          <a:p>
            <a:pPr lvl="1"/>
            <a:endParaRPr lang="en-US" sz="1800" dirty="0" smtClean="0"/>
          </a:p>
          <a:p>
            <a:r>
              <a:rPr lang="en-US" sz="2000" dirty="0" smtClean="0"/>
              <a:t>265 comments, 209 must be satisfied (MBS) comments</a:t>
            </a:r>
          </a:p>
          <a:p>
            <a:pPr lvl="1"/>
            <a:r>
              <a:rPr lang="en-US" sz="1600" dirty="0" smtClean="0"/>
              <a:t>Accepted comments: 67 MBS</a:t>
            </a:r>
          </a:p>
          <a:p>
            <a:pPr lvl="1"/>
            <a:r>
              <a:rPr lang="en-US" sz="1600" dirty="0" smtClean="0"/>
              <a:t>Revised comments: 	74 MBS </a:t>
            </a:r>
          </a:p>
          <a:p>
            <a:pPr lvl="1"/>
            <a:r>
              <a:rPr lang="en-US" sz="1600" dirty="0" smtClean="0"/>
              <a:t>Rejected comments: 	68 MBS</a:t>
            </a:r>
          </a:p>
          <a:p>
            <a:endParaRPr lang="en-US" sz="2000" dirty="0"/>
          </a:p>
          <a:p>
            <a:r>
              <a:rPr lang="en-US" sz="2000" dirty="0" smtClean="0"/>
              <a:t>Comment resolution contained in document 15-20-0005-09</a:t>
            </a:r>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a:t>
            </a:fld>
            <a:endParaRPr lang="en-US" altLang="en-US"/>
          </a:p>
        </p:txBody>
      </p:sp>
    </p:spTree>
    <p:extLst>
      <p:ext uri="{BB962C8B-B14F-4D97-AF65-F5344CB8AC3E}">
        <p14:creationId xmlns:p14="http://schemas.microsoft.com/office/powerpoint/2010/main" val="409870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802.15.4z to </a:t>
            </a:r>
            <a:r>
              <a:rPr lang="en-US" dirty="0" err="1"/>
              <a:t>RevCom</a:t>
            </a:r>
            <a:r>
              <a:rPr lang="en-US" dirty="0"/>
              <a:t>, Conditional</a:t>
            </a:r>
            <a:br>
              <a:rPr lang="en-US" dirty="0"/>
            </a:br>
            <a:r>
              <a:rPr lang="en-US" dirty="0"/>
              <a:t>Ballot History ( </a:t>
            </a:r>
            <a:r>
              <a:rPr lang="en-US" dirty="0" smtClean="0"/>
              <a:t>II </a:t>
            </a:r>
            <a:r>
              <a:rPr lang="en-US" dirty="0"/>
              <a:t>/ </a:t>
            </a:r>
            <a:r>
              <a:rPr lang="en-US" dirty="0"/>
              <a:t>V</a:t>
            </a:r>
            <a:r>
              <a:rPr lang="en-US" dirty="0" smtClean="0"/>
              <a:t> </a:t>
            </a:r>
            <a:r>
              <a:rPr lang="en-US" dirty="0"/>
              <a:t>)</a:t>
            </a:r>
          </a:p>
        </p:txBody>
      </p:sp>
      <p:sp>
        <p:nvSpPr>
          <p:cNvPr id="3" name="Inhaltsplatzhalter 2"/>
          <p:cNvSpPr>
            <a:spLocks noGrp="1"/>
          </p:cNvSpPr>
          <p:nvPr>
            <p:ph idx="1"/>
          </p:nvPr>
        </p:nvSpPr>
        <p:spPr>
          <a:xfrm>
            <a:off x="683568" y="1772816"/>
            <a:ext cx="7772400" cy="4114800"/>
          </a:xfrm>
        </p:spPr>
        <p:txBody>
          <a:bodyPr/>
          <a:lstStyle/>
          <a:p>
            <a:pPr marL="0" indent="0">
              <a:buNone/>
            </a:pPr>
            <a:r>
              <a:rPr lang="en-US" sz="2000" dirty="0" smtClean="0"/>
              <a:t>SA 1st Recirculation: February 5 – February 15</a:t>
            </a:r>
          </a:p>
          <a:p>
            <a:r>
              <a:rPr lang="en-US" sz="2000" dirty="0" smtClean="0"/>
              <a:t>VOTERS  93 , VOTED   83</a:t>
            </a:r>
          </a:p>
          <a:p>
            <a:r>
              <a:rPr lang="en-US" sz="2000" dirty="0" smtClean="0"/>
              <a:t>YES  71,  </a:t>
            </a:r>
            <a:r>
              <a:rPr lang="en-US" sz="2000" dirty="0"/>
              <a:t>ABSTAIN 5</a:t>
            </a:r>
            <a:r>
              <a:rPr lang="en-US" sz="2000" dirty="0" smtClean="0"/>
              <a:t> </a:t>
            </a:r>
            <a:r>
              <a:rPr lang="en-US" sz="2000" dirty="0"/>
              <a:t>, NO </a:t>
            </a:r>
            <a:r>
              <a:rPr lang="en-US" sz="2000" dirty="0" smtClean="0"/>
              <a:t>7 </a:t>
            </a:r>
            <a:endParaRPr lang="en-US" sz="2000" dirty="0"/>
          </a:p>
          <a:p>
            <a:endParaRPr lang="en-US" sz="2000" dirty="0" smtClean="0"/>
          </a:p>
          <a:p>
            <a:r>
              <a:rPr lang="en-US" sz="2000" dirty="0" smtClean="0"/>
              <a:t>41 comments, 27 </a:t>
            </a:r>
            <a:r>
              <a:rPr lang="en-US" sz="2000" dirty="0"/>
              <a:t>must be satisfied </a:t>
            </a:r>
            <a:r>
              <a:rPr lang="en-US" sz="2000" dirty="0" smtClean="0"/>
              <a:t>(MBS) comments </a:t>
            </a:r>
            <a:endParaRPr lang="en-US" sz="1800" dirty="0" smtClean="0"/>
          </a:p>
          <a:p>
            <a:pPr lvl="1"/>
            <a:r>
              <a:rPr lang="en-US" sz="1600" dirty="0" smtClean="0"/>
              <a:t>Accepted </a:t>
            </a:r>
            <a:r>
              <a:rPr lang="en-US" sz="1600" dirty="0"/>
              <a:t>comments: </a:t>
            </a:r>
            <a:r>
              <a:rPr lang="en-US" sz="1600" dirty="0" smtClean="0"/>
              <a:t>14 MBS</a:t>
            </a:r>
            <a:endParaRPr lang="en-US" sz="1600" dirty="0"/>
          </a:p>
          <a:p>
            <a:pPr lvl="1"/>
            <a:r>
              <a:rPr lang="en-US" sz="1600" dirty="0"/>
              <a:t>Revised comments: 	</a:t>
            </a:r>
            <a:r>
              <a:rPr lang="en-US" sz="1600" dirty="0" smtClean="0"/>
              <a:t>10 MBS</a:t>
            </a:r>
            <a:endParaRPr lang="en-US" sz="1600" dirty="0"/>
          </a:p>
          <a:p>
            <a:pPr lvl="1"/>
            <a:r>
              <a:rPr lang="en-US" sz="1600" dirty="0"/>
              <a:t>Rejected comments: 	</a:t>
            </a:r>
            <a:r>
              <a:rPr lang="en-US" sz="1600" dirty="0" smtClean="0"/>
              <a:t>3 MBS </a:t>
            </a:r>
          </a:p>
          <a:p>
            <a:endParaRPr lang="en-US" sz="2000" dirty="0" smtClean="0"/>
          </a:p>
          <a:p>
            <a:r>
              <a:rPr lang="en-US" sz="2000" dirty="0" smtClean="0"/>
              <a:t>Comment </a:t>
            </a:r>
            <a:r>
              <a:rPr lang="en-US" sz="2000" dirty="0"/>
              <a:t>resolution contained in document </a:t>
            </a:r>
            <a:r>
              <a:rPr lang="en-US" sz="2000" dirty="0" smtClean="0"/>
              <a:t>15-20-0020-11</a:t>
            </a:r>
            <a:endParaRPr lang="en-US" sz="2000" dirty="0"/>
          </a:p>
          <a:p>
            <a:endParaRPr lang="en-US" sz="2000" dirty="0"/>
          </a:p>
          <a:p>
            <a:pPr lvl="1"/>
            <a:endParaRPr lang="en-US" sz="1800" dirty="0" smtClean="0"/>
          </a:p>
          <a:p>
            <a:pPr lvl="1"/>
            <a:endParaRPr lang="en-US" sz="1800" dirty="0"/>
          </a:p>
          <a:p>
            <a:pPr lvl="1"/>
            <a:endParaRPr lang="en-US" sz="1800" dirty="0"/>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a:t>
            </a:fld>
            <a:endParaRPr lang="en-US" altLang="en-US"/>
          </a:p>
        </p:txBody>
      </p:sp>
    </p:spTree>
    <p:extLst>
      <p:ext uri="{BB962C8B-B14F-4D97-AF65-F5344CB8AC3E}">
        <p14:creationId xmlns:p14="http://schemas.microsoft.com/office/powerpoint/2010/main" val="3663189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802.15.4z to </a:t>
            </a:r>
            <a:r>
              <a:rPr lang="en-US" dirty="0" err="1"/>
              <a:t>RevCom</a:t>
            </a:r>
            <a:r>
              <a:rPr lang="en-US" dirty="0"/>
              <a:t>, Conditional</a:t>
            </a:r>
            <a:br>
              <a:rPr lang="en-US" dirty="0"/>
            </a:br>
            <a:r>
              <a:rPr lang="en-US" dirty="0"/>
              <a:t>Ballot History ( </a:t>
            </a:r>
            <a:r>
              <a:rPr lang="en-US" dirty="0" smtClean="0"/>
              <a:t>III </a:t>
            </a:r>
            <a:r>
              <a:rPr lang="en-US" dirty="0"/>
              <a:t>/ </a:t>
            </a:r>
            <a:r>
              <a:rPr lang="en-US" dirty="0"/>
              <a:t>V</a:t>
            </a:r>
            <a:r>
              <a:rPr lang="en-US" dirty="0" smtClean="0"/>
              <a:t> </a:t>
            </a:r>
            <a:r>
              <a:rPr lang="en-US" dirty="0"/>
              <a:t>)</a:t>
            </a:r>
          </a:p>
        </p:txBody>
      </p:sp>
      <p:sp>
        <p:nvSpPr>
          <p:cNvPr id="3" name="Inhaltsplatzhalter 2"/>
          <p:cNvSpPr>
            <a:spLocks noGrp="1"/>
          </p:cNvSpPr>
          <p:nvPr>
            <p:ph idx="1"/>
          </p:nvPr>
        </p:nvSpPr>
        <p:spPr>
          <a:xfrm>
            <a:off x="683568" y="1772816"/>
            <a:ext cx="7772400" cy="4114800"/>
          </a:xfrm>
        </p:spPr>
        <p:txBody>
          <a:bodyPr/>
          <a:lstStyle/>
          <a:p>
            <a:pPr marL="0" indent="0">
              <a:buNone/>
            </a:pPr>
            <a:r>
              <a:rPr lang="en-US" sz="2000" dirty="0" smtClean="0"/>
              <a:t>SA 2</a:t>
            </a:r>
            <a:r>
              <a:rPr lang="en-US" sz="2000" baseline="30000" dirty="0" smtClean="0"/>
              <a:t>nd</a:t>
            </a:r>
            <a:r>
              <a:rPr lang="en-US" sz="2000" dirty="0" smtClean="0"/>
              <a:t> Recirculation: March 6 – March 16</a:t>
            </a:r>
          </a:p>
          <a:p>
            <a:r>
              <a:rPr lang="en-US" sz="2000" dirty="0" smtClean="0"/>
              <a:t>VOTERS  93 , VOTED   84</a:t>
            </a:r>
          </a:p>
          <a:p>
            <a:r>
              <a:rPr lang="en-US" sz="2000" dirty="0" smtClean="0"/>
              <a:t>YES  74,  </a:t>
            </a:r>
            <a:r>
              <a:rPr lang="en-US" sz="2000" dirty="0"/>
              <a:t>ABSTAIN 5</a:t>
            </a:r>
            <a:r>
              <a:rPr lang="en-US" sz="2000" dirty="0" smtClean="0"/>
              <a:t> </a:t>
            </a:r>
            <a:r>
              <a:rPr lang="en-US" sz="2000" dirty="0"/>
              <a:t>, </a:t>
            </a:r>
            <a:r>
              <a:rPr lang="en-US" sz="2000" dirty="0" smtClean="0"/>
              <a:t>NO WITH COMMENT 5</a:t>
            </a:r>
            <a:endParaRPr lang="en-US" sz="2000" dirty="0"/>
          </a:p>
          <a:p>
            <a:endParaRPr lang="en-US" sz="2000" dirty="0" smtClean="0"/>
          </a:p>
          <a:p>
            <a:r>
              <a:rPr lang="en-US" sz="2000" dirty="0" smtClean="0"/>
              <a:t>19 comments, </a:t>
            </a:r>
            <a:r>
              <a:rPr lang="en-US" sz="2000" dirty="0"/>
              <a:t>9</a:t>
            </a:r>
            <a:r>
              <a:rPr lang="en-US" sz="2000" dirty="0" smtClean="0"/>
              <a:t> </a:t>
            </a:r>
            <a:r>
              <a:rPr lang="en-US" sz="2000" dirty="0"/>
              <a:t>must be satisfied </a:t>
            </a:r>
            <a:r>
              <a:rPr lang="en-US" sz="2000" dirty="0" smtClean="0"/>
              <a:t>(MBS) comments </a:t>
            </a:r>
            <a:endParaRPr lang="en-US" sz="1800" dirty="0" smtClean="0"/>
          </a:p>
          <a:p>
            <a:pPr lvl="1"/>
            <a:r>
              <a:rPr lang="en-US" sz="1600" dirty="0" smtClean="0"/>
              <a:t>Accepted </a:t>
            </a:r>
            <a:r>
              <a:rPr lang="en-US" sz="1600" dirty="0"/>
              <a:t>comments: </a:t>
            </a:r>
            <a:r>
              <a:rPr lang="en-US" sz="1600" dirty="0" smtClean="0"/>
              <a:t>1 MBS</a:t>
            </a:r>
            <a:endParaRPr lang="en-US" sz="1600" dirty="0"/>
          </a:p>
          <a:p>
            <a:pPr lvl="1"/>
            <a:r>
              <a:rPr lang="en-US" sz="1600" dirty="0"/>
              <a:t>Revised comments: 	3</a:t>
            </a:r>
            <a:r>
              <a:rPr lang="en-US" sz="1600" dirty="0" smtClean="0"/>
              <a:t> MBS</a:t>
            </a:r>
            <a:endParaRPr lang="en-US" sz="1600" dirty="0"/>
          </a:p>
          <a:p>
            <a:pPr lvl="1"/>
            <a:r>
              <a:rPr lang="en-US" sz="1600" dirty="0"/>
              <a:t>Rejected comments: 	5</a:t>
            </a:r>
            <a:r>
              <a:rPr lang="en-US" sz="1600" dirty="0" smtClean="0"/>
              <a:t> MBS </a:t>
            </a:r>
          </a:p>
          <a:p>
            <a:endParaRPr lang="en-US" sz="2000" dirty="0" smtClean="0"/>
          </a:p>
          <a:p>
            <a:r>
              <a:rPr lang="en-US" sz="2000" dirty="0" smtClean="0"/>
              <a:t>Comment </a:t>
            </a:r>
            <a:r>
              <a:rPr lang="en-US" sz="2000" dirty="0"/>
              <a:t>resolution contained in document </a:t>
            </a:r>
            <a:r>
              <a:rPr lang="en-US" sz="2000" dirty="0" smtClean="0"/>
              <a:t>15-20-0098-04</a:t>
            </a:r>
            <a:endParaRPr lang="en-US" sz="2000" dirty="0"/>
          </a:p>
          <a:p>
            <a:endParaRPr lang="en-US" sz="2000" dirty="0"/>
          </a:p>
          <a:p>
            <a:pPr lvl="1"/>
            <a:endParaRPr lang="en-US" sz="1800" dirty="0" smtClean="0"/>
          </a:p>
          <a:p>
            <a:pPr lvl="1"/>
            <a:endParaRPr lang="en-US" sz="1800" dirty="0"/>
          </a:p>
          <a:p>
            <a:pPr lvl="1"/>
            <a:endParaRPr lang="en-US" sz="1800" dirty="0"/>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4</a:t>
            </a:fld>
            <a:endParaRPr lang="en-US" altLang="en-US"/>
          </a:p>
        </p:txBody>
      </p:sp>
    </p:spTree>
    <p:extLst>
      <p:ext uri="{BB962C8B-B14F-4D97-AF65-F5344CB8AC3E}">
        <p14:creationId xmlns:p14="http://schemas.microsoft.com/office/powerpoint/2010/main" val="1596045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802.15.4z to </a:t>
            </a:r>
            <a:r>
              <a:rPr lang="en-US" dirty="0" err="1"/>
              <a:t>RevCom</a:t>
            </a:r>
            <a:r>
              <a:rPr lang="en-US" dirty="0"/>
              <a:t>, Conditional</a:t>
            </a:r>
            <a:br>
              <a:rPr lang="en-US" dirty="0"/>
            </a:br>
            <a:r>
              <a:rPr lang="en-US" dirty="0"/>
              <a:t>Ballot History ( </a:t>
            </a:r>
            <a:r>
              <a:rPr lang="en-US" dirty="0" smtClean="0"/>
              <a:t>IIII </a:t>
            </a:r>
            <a:r>
              <a:rPr lang="en-US" dirty="0"/>
              <a:t>/ </a:t>
            </a:r>
            <a:r>
              <a:rPr lang="en-US" dirty="0"/>
              <a:t>V</a:t>
            </a:r>
            <a:r>
              <a:rPr lang="en-US" dirty="0" smtClean="0"/>
              <a:t> </a:t>
            </a:r>
            <a:r>
              <a:rPr lang="en-US" dirty="0"/>
              <a:t>)</a:t>
            </a:r>
          </a:p>
        </p:txBody>
      </p:sp>
      <p:sp>
        <p:nvSpPr>
          <p:cNvPr id="3" name="Inhaltsplatzhalter 2"/>
          <p:cNvSpPr>
            <a:spLocks noGrp="1"/>
          </p:cNvSpPr>
          <p:nvPr>
            <p:ph idx="1"/>
          </p:nvPr>
        </p:nvSpPr>
        <p:spPr>
          <a:xfrm>
            <a:off x="683568" y="1772816"/>
            <a:ext cx="7772400" cy="4114800"/>
          </a:xfrm>
        </p:spPr>
        <p:txBody>
          <a:bodyPr/>
          <a:lstStyle/>
          <a:p>
            <a:pPr marL="0" indent="0">
              <a:buNone/>
            </a:pPr>
            <a:r>
              <a:rPr lang="en-US" sz="2000" dirty="0" smtClean="0"/>
              <a:t>SA 3rd Recirculation: March 24 – April 3</a:t>
            </a:r>
          </a:p>
          <a:p>
            <a:r>
              <a:rPr lang="en-US" sz="2000" dirty="0" smtClean="0"/>
              <a:t>VOTERS  93 , VOTED   85</a:t>
            </a:r>
          </a:p>
          <a:p>
            <a:r>
              <a:rPr lang="en-US" sz="2000" dirty="0" smtClean="0"/>
              <a:t>YES  75,  </a:t>
            </a:r>
            <a:r>
              <a:rPr lang="en-US" sz="2000" dirty="0"/>
              <a:t>ABSTAIN </a:t>
            </a:r>
            <a:r>
              <a:rPr lang="en-US" sz="2000" dirty="0" smtClean="0"/>
              <a:t>5, </a:t>
            </a:r>
            <a:r>
              <a:rPr lang="en-US" sz="2000" dirty="0" smtClean="0"/>
              <a:t>NO </a:t>
            </a:r>
            <a:r>
              <a:rPr lang="en-US" sz="2000" dirty="0"/>
              <a:t>w</a:t>
            </a:r>
            <a:r>
              <a:rPr lang="en-US" sz="2000" dirty="0" smtClean="0"/>
              <a:t>ith COMMENTS 4</a:t>
            </a:r>
            <a:endParaRPr lang="en-US" sz="2000" dirty="0" smtClean="0"/>
          </a:p>
          <a:p>
            <a:r>
              <a:rPr lang="en-US" sz="2000" dirty="0"/>
              <a:t>2</a:t>
            </a:r>
            <a:r>
              <a:rPr lang="en-US" sz="2000" dirty="0" smtClean="0"/>
              <a:t> comments, 2 </a:t>
            </a:r>
            <a:r>
              <a:rPr lang="en-US" sz="2000" dirty="0"/>
              <a:t>must be satisfied </a:t>
            </a:r>
            <a:r>
              <a:rPr lang="en-US" sz="2000" dirty="0" smtClean="0"/>
              <a:t>(MBS) comments </a:t>
            </a:r>
            <a:endParaRPr lang="en-US" sz="1800" dirty="0" smtClean="0"/>
          </a:p>
          <a:p>
            <a:pPr lvl="1"/>
            <a:r>
              <a:rPr lang="en-US" sz="1600" dirty="0" smtClean="0"/>
              <a:t>Accepted </a:t>
            </a:r>
            <a:r>
              <a:rPr lang="en-US" sz="1600" dirty="0"/>
              <a:t>comments: </a:t>
            </a:r>
            <a:r>
              <a:rPr lang="en-US" sz="1600" dirty="0" smtClean="0"/>
              <a:t>0 </a:t>
            </a:r>
            <a:r>
              <a:rPr lang="en-US" sz="1600" dirty="0" smtClean="0"/>
              <a:t>MBS</a:t>
            </a:r>
            <a:endParaRPr lang="en-US" sz="1600" dirty="0"/>
          </a:p>
          <a:p>
            <a:pPr lvl="1"/>
            <a:r>
              <a:rPr lang="en-US" sz="1600" dirty="0"/>
              <a:t>Revised comments: 	</a:t>
            </a:r>
            <a:r>
              <a:rPr lang="en-US" sz="1600" dirty="0"/>
              <a:t>0</a:t>
            </a:r>
            <a:r>
              <a:rPr lang="en-US" sz="1600" dirty="0" smtClean="0"/>
              <a:t> </a:t>
            </a:r>
            <a:r>
              <a:rPr lang="en-US" sz="1600" dirty="0" smtClean="0"/>
              <a:t>MBS</a:t>
            </a:r>
            <a:endParaRPr lang="en-US" sz="1600" dirty="0"/>
          </a:p>
          <a:p>
            <a:pPr lvl="1"/>
            <a:r>
              <a:rPr lang="en-US" sz="1600" dirty="0"/>
              <a:t>Rejected comments: 	</a:t>
            </a:r>
            <a:r>
              <a:rPr lang="en-US" sz="1600" dirty="0"/>
              <a:t>2</a:t>
            </a:r>
            <a:r>
              <a:rPr lang="en-US" sz="1600" dirty="0" smtClean="0"/>
              <a:t> </a:t>
            </a:r>
            <a:r>
              <a:rPr lang="en-US" sz="1600" dirty="0" smtClean="0"/>
              <a:t>MBS </a:t>
            </a:r>
          </a:p>
          <a:p>
            <a:r>
              <a:rPr lang="en-US" sz="2000" dirty="0" smtClean="0"/>
              <a:t>Comment </a:t>
            </a:r>
            <a:r>
              <a:rPr lang="en-US" sz="2000" dirty="0"/>
              <a:t>resolution contained in document </a:t>
            </a:r>
            <a:r>
              <a:rPr lang="en-US" sz="1200" dirty="0">
                <a:hlinkClick r:id="rId2"/>
              </a:rPr>
              <a:t>https://</a:t>
            </a:r>
            <a:r>
              <a:rPr lang="en-US" sz="1200" dirty="0" smtClean="0">
                <a:hlinkClick r:id="rId2"/>
              </a:rPr>
              <a:t>mentor.ieee.org/802.15/dcn/20/15-20-0109-01-004z-p802-15-4z-sa-recirc3-comments.xlsx</a:t>
            </a:r>
            <a:endParaRPr lang="en-US" sz="1200" dirty="0" smtClean="0"/>
          </a:p>
          <a:p>
            <a:r>
              <a:rPr lang="en-US" sz="2000" dirty="0" smtClean="0"/>
              <a:t>One NO voter accepted all his comment resolutions via email</a:t>
            </a:r>
            <a:endParaRPr lang="en-US" sz="2000" dirty="0"/>
          </a:p>
          <a:p>
            <a:pPr lvl="1"/>
            <a:endParaRPr lang="en-US" sz="1800" dirty="0" smtClean="0"/>
          </a:p>
          <a:p>
            <a:pPr lvl="1"/>
            <a:endParaRPr lang="en-US" sz="1800" dirty="0"/>
          </a:p>
          <a:p>
            <a:pPr lvl="1"/>
            <a:endParaRPr lang="en-US" sz="1800" dirty="0"/>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4236551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802.15.4z to </a:t>
            </a:r>
            <a:r>
              <a:rPr lang="en-US" dirty="0" err="1"/>
              <a:t>RevCom</a:t>
            </a:r>
            <a:r>
              <a:rPr lang="en-US" dirty="0"/>
              <a:t>, Conditional</a:t>
            </a:r>
            <a:br>
              <a:rPr lang="en-US" dirty="0"/>
            </a:br>
            <a:r>
              <a:rPr lang="en-US" dirty="0"/>
              <a:t>Ballot History ( </a:t>
            </a:r>
            <a:r>
              <a:rPr lang="en-US" dirty="0"/>
              <a:t>V</a:t>
            </a:r>
            <a:r>
              <a:rPr lang="en-US" dirty="0" smtClean="0"/>
              <a:t> </a:t>
            </a:r>
            <a:r>
              <a:rPr lang="en-US" dirty="0"/>
              <a:t>/ </a:t>
            </a:r>
            <a:r>
              <a:rPr lang="en-US" dirty="0"/>
              <a:t>V</a:t>
            </a:r>
            <a:r>
              <a:rPr lang="en-US" dirty="0" smtClean="0"/>
              <a:t>)</a:t>
            </a:r>
            <a:endParaRPr lang="en-US" dirty="0"/>
          </a:p>
        </p:txBody>
      </p:sp>
      <p:sp>
        <p:nvSpPr>
          <p:cNvPr id="3" name="Inhaltsplatzhalter 2"/>
          <p:cNvSpPr>
            <a:spLocks noGrp="1"/>
          </p:cNvSpPr>
          <p:nvPr>
            <p:ph idx="1"/>
          </p:nvPr>
        </p:nvSpPr>
        <p:spPr>
          <a:xfrm>
            <a:off x="683568" y="1978496"/>
            <a:ext cx="7772400" cy="4114800"/>
          </a:xfrm>
        </p:spPr>
        <p:txBody>
          <a:bodyPr/>
          <a:lstStyle/>
          <a:p>
            <a:pPr marL="0" indent="0">
              <a:buNone/>
            </a:pPr>
            <a:r>
              <a:rPr lang="en-US" sz="2400" dirty="0" smtClean="0"/>
              <a:t>SA </a:t>
            </a:r>
            <a:r>
              <a:rPr lang="en-US" sz="2400" dirty="0" smtClean="0"/>
              <a:t>4th </a:t>
            </a:r>
            <a:r>
              <a:rPr lang="en-US" sz="2400" dirty="0" smtClean="0"/>
              <a:t>Recirculation: </a:t>
            </a:r>
            <a:r>
              <a:rPr lang="en-US" sz="2400" dirty="0" smtClean="0"/>
              <a:t>April 7</a:t>
            </a:r>
            <a:r>
              <a:rPr lang="en-US" sz="2400" dirty="0" smtClean="0"/>
              <a:t> </a:t>
            </a:r>
            <a:r>
              <a:rPr lang="en-US" sz="2400" dirty="0" smtClean="0"/>
              <a:t>– April </a:t>
            </a:r>
            <a:r>
              <a:rPr lang="en-US" sz="2400" dirty="0" smtClean="0"/>
              <a:t>17</a:t>
            </a:r>
            <a:endParaRPr lang="en-US" sz="2400" dirty="0" smtClean="0"/>
          </a:p>
          <a:p>
            <a:r>
              <a:rPr lang="en-US" sz="2400" dirty="0" smtClean="0"/>
              <a:t>VOTERS  93 , VOTED   </a:t>
            </a:r>
            <a:r>
              <a:rPr lang="en-US" sz="2400" dirty="0" smtClean="0"/>
              <a:t>86</a:t>
            </a:r>
            <a:endParaRPr lang="en-US" sz="2400" dirty="0" smtClean="0"/>
          </a:p>
          <a:p>
            <a:r>
              <a:rPr lang="en-US" sz="2400" dirty="0" smtClean="0"/>
              <a:t>YES  </a:t>
            </a:r>
            <a:r>
              <a:rPr lang="en-US" sz="2400" dirty="0" smtClean="0"/>
              <a:t>76,  </a:t>
            </a:r>
            <a:r>
              <a:rPr lang="en-US" sz="2400" dirty="0"/>
              <a:t>ABSTAIN </a:t>
            </a:r>
            <a:r>
              <a:rPr lang="en-US" sz="2400" dirty="0"/>
              <a:t>6</a:t>
            </a:r>
            <a:r>
              <a:rPr lang="en-US" sz="2400" dirty="0" smtClean="0"/>
              <a:t>, </a:t>
            </a:r>
            <a:r>
              <a:rPr lang="en-US" sz="2400" dirty="0" smtClean="0"/>
              <a:t>NO </a:t>
            </a:r>
            <a:r>
              <a:rPr lang="en-US" sz="2400" dirty="0" smtClean="0"/>
              <a:t>w/comments</a:t>
            </a:r>
            <a:r>
              <a:rPr lang="en-US" sz="2400" dirty="0" smtClean="0"/>
              <a:t> 3</a:t>
            </a:r>
          </a:p>
          <a:p>
            <a:r>
              <a:rPr lang="en-US" sz="2400" dirty="0" smtClean="0"/>
              <a:t>No comments and no new NO voters</a:t>
            </a:r>
            <a:endParaRPr lang="en-US" sz="2400" dirty="0" smtClean="0"/>
          </a:p>
          <a:p>
            <a:pPr lvl="1"/>
            <a:r>
              <a:rPr lang="en-US" sz="2400" dirty="0" smtClean="0"/>
              <a:t>Accepted </a:t>
            </a:r>
            <a:r>
              <a:rPr lang="en-US" sz="2400" dirty="0"/>
              <a:t>comments: </a:t>
            </a:r>
            <a:r>
              <a:rPr lang="en-US" sz="2400" dirty="0" smtClean="0"/>
              <a:t>0 </a:t>
            </a:r>
            <a:r>
              <a:rPr lang="en-US" sz="2400" dirty="0" smtClean="0"/>
              <a:t>MBS</a:t>
            </a:r>
            <a:endParaRPr lang="en-US" sz="2400" dirty="0"/>
          </a:p>
          <a:p>
            <a:pPr lvl="1"/>
            <a:r>
              <a:rPr lang="en-US" sz="2400" dirty="0"/>
              <a:t>Revised comments: 	</a:t>
            </a:r>
            <a:r>
              <a:rPr lang="en-US" sz="2400" dirty="0"/>
              <a:t>0</a:t>
            </a:r>
            <a:r>
              <a:rPr lang="en-US" sz="2400" dirty="0" smtClean="0"/>
              <a:t> </a:t>
            </a:r>
            <a:r>
              <a:rPr lang="en-US" sz="2400" dirty="0" smtClean="0"/>
              <a:t>MBS</a:t>
            </a:r>
            <a:endParaRPr lang="en-US" sz="2400" dirty="0"/>
          </a:p>
          <a:p>
            <a:pPr lvl="1"/>
            <a:r>
              <a:rPr lang="en-US" sz="2400" dirty="0"/>
              <a:t>Rejected comments: 	</a:t>
            </a:r>
            <a:r>
              <a:rPr lang="en-US" sz="2400" dirty="0" smtClean="0"/>
              <a:t>0</a:t>
            </a:r>
            <a:r>
              <a:rPr lang="en-US" sz="2400" dirty="0" smtClean="0"/>
              <a:t> </a:t>
            </a:r>
            <a:r>
              <a:rPr lang="en-US" sz="2400" dirty="0" smtClean="0"/>
              <a:t>MBS </a:t>
            </a:r>
          </a:p>
          <a:p>
            <a:r>
              <a:rPr lang="en-US" sz="2400" dirty="0" err="1" smtClean="0"/>
              <a:t>Recirc</a:t>
            </a:r>
            <a:r>
              <a:rPr lang="en-US" sz="2400" dirty="0" smtClean="0"/>
              <a:t> was on an unchanged draft (D08)</a:t>
            </a:r>
            <a:endParaRPr lang="en-US" sz="2400" dirty="0" smtClean="0"/>
          </a:p>
          <a:p>
            <a:pPr lvl="1"/>
            <a:endParaRPr lang="en-US" sz="2400" dirty="0"/>
          </a:p>
          <a:p>
            <a:pPr lvl="1"/>
            <a:endParaRPr lang="en-US" sz="2400" dirty="0"/>
          </a:p>
        </p:txBody>
      </p:sp>
      <p:sp>
        <p:nvSpPr>
          <p:cNvPr id="4" name="Datumsplatzhalt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6</a:t>
            </a:fld>
            <a:endParaRPr lang="en-US" altLang="en-US"/>
          </a:p>
        </p:txBody>
      </p:sp>
    </p:spTree>
    <p:extLst>
      <p:ext uri="{BB962C8B-B14F-4D97-AF65-F5344CB8AC3E}">
        <p14:creationId xmlns:p14="http://schemas.microsoft.com/office/powerpoint/2010/main" val="2939391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134672" cy="1066800"/>
          </a:xfrm>
        </p:spPr>
        <p:txBody>
          <a:bodyPr/>
          <a:lstStyle/>
          <a:p>
            <a:r>
              <a:rPr lang="en-US" sz="3400" dirty="0"/>
              <a:t>P802.15.4z </a:t>
            </a:r>
            <a:r>
              <a:rPr lang="en-US" sz="3400" dirty="0" smtClean="0"/>
              <a:t>D08 to </a:t>
            </a:r>
            <a:r>
              <a:rPr lang="en-US" sz="3400" dirty="0" err="1"/>
              <a:t>RevCom</a:t>
            </a:r>
            <a:r>
              <a:rPr lang="en-US" sz="3400" dirty="0"/>
              <a:t> </a:t>
            </a:r>
            <a:r>
              <a:rPr lang="en-US" sz="3400" dirty="0" smtClean="0"/>
              <a:t>(unconditional)</a:t>
            </a:r>
            <a:endParaRPr lang="en-US" sz="3400" dirty="0"/>
          </a:p>
        </p:txBody>
      </p:sp>
      <p:sp>
        <p:nvSpPr>
          <p:cNvPr id="3" name="Content Placeholder 2"/>
          <p:cNvSpPr>
            <a:spLocks noGrp="1"/>
          </p:cNvSpPr>
          <p:nvPr>
            <p:ph idx="1"/>
          </p:nvPr>
        </p:nvSpPr>
        <p:spPr>
          <a:xfrm>
            <a:off x="685800" y="1419672"/>
            <a:ext cx="8062664" cy="4114800"/>
          </a:xfrm>
        </p:spPr>
        <p:txBody>
          <a:bodyPr/>
          <a:lstStyle/>
          <a:p>
            <a:pPr marL="0" indent="0">
              <a:buNone/>
            </a:pPr>
            <a:r>
              <a:rPr lang="en-US" sz="2200" dirty="0"/>
              <a:t>Most recent recirculation, which closed </a:t>
            </a:r>
            <a:r>
              <a:rPr lang="en-US" sz="2200" dirty="0" smtClean="0"/>
              <a:t>April </a:t>
            </a:r>
            <a:r>
              <a:rPr lang="en-US" sz="2200" dirty="0" smtClean="0"/>
              <a:t>17 </a:t>
            </a:r>
            <a:r>
              <a:rPr lang="en-US" sz="2200" dirty="0"/>
              <a:t>was at 93% </a:t>
            </a:r>
            <a:r>
              <a:rPr lang="en-US" sz="2200" dirty="0" smtClean="0"/>
              <a:t>approval </a:t>
            </a:r>
            <a:r>
              <a:rPr lang="en-US" sz="2200" dirty="0"/>
              <a:t>(</a:t>
            </a:r>
            <a:r>
              <a:rPr lang="en-US" sz="2200" dirty="0" smtClean="0"/>
              <a:t>76, 3, 6). </a:t>
            </a:r>
            <a:r>
              <a:rPr lang="en-US" sz="2200" dirty="0"/>
              <a:t>There were no new NO voters and </a:t>
            </a:r>
            <a:r>
              <a:rPr lang="en-US" sz="2200" dirty="0" smtClean="0"/>
              <a:t>no comments. It was on an unchanged draft </a:t>
            </a:r>
          </a:p>
          <a:p>
            <a:r>
              <a:rPr lang="en-US" sz="2200" dirty="0" smtClean="0"/>
              <a:t>One NO voter flipped his vote</a:t>
            </a:r>
          </a:p>
          <a:p>
            <a:r>
              <a:rPr lang="en-US" sz="2200" dirty="0" smtClean="0"/>
              <a:t>Total of 145 unsatisfied MBS comments remaining</a:t>
            </a:r>
          </a:p>
          <a:p>
            <a:r>
              <a:rPr lang="en-US" sz="2200" dirty="0" smtClean="0"/>
              <a:t>Of these, 142 are from the same NO voter</a:t>
            </a:r>
          </a:p>
          <a:p>
            <a:r>
              <a:rPr lang="en-US" sz="2200" dirty="0" smtClean="0"/>
              <a:t>The one NO voter with the majority of the comments has indicated via email that he has only three issues remaining, but has not accepted the resolution to any of his comments</a:t>
            </a:r>
          </a:p>
          <a:p>
            <a:r>
              <a:rPr lang="en-US" sz="2200" dirty="0" smtClean="0"/>
              <a:t>Nature of unsatisfied MBS comments is varied</a:t>
            </a:r>
          </a:p>
          <a:p>
            <a:r>
              <a:rPr lang="en-US" sz="2200" dirty="0"/>
              <a:t>Resolutions to Unsatisfied MBS comments contained in </a:t>
            </a:r>
            <a:r>
              <a:rPr lang="en-US" sz="2200" dirty="0" smtClean="0">
                <a:hlinkClick r:id="rId2"/>
              </a:rPr>
              <a:t>https://mentor.ieee.org/802.15/dcn/20/15-20-0119-01-004z-ieee-p802-15-4z-sa-unsatisfied-comments.xlsx </a:t>
            </a:r>
            <a:endParaRPr lang="en-US" sz="2000" dirty="0"/>
          </a:p>
          <a:p>
            <a:pPr marL="0" indent="0">
              <a:buNone/>
            </a:pPr>
            <a:endParaRPr lang="en-US" sz="2200"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Decawave</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3171026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P802.15.4z D08 to </a:t>
            </a:r>
            <a:r>
              <a:rPr lang="en-US" dirty="0" err="1"/>
              <a:t>RevCom</a:t>
            </a:r>
            <a:r>
              <a:rPr lang="en-US" dirty="0"/>
              <a:t> (unconditional)</a:t>
            </a:r>
          </a:p>
        </p:txBody>
      </p:sp>
      <p:sp>
        <p:nvSpPr>
          <p:cNvPr id="3" name="Content Placeholder 2"/>
          <p:cNvSpPr>
            <a:spLocks noGrp="1"/>
          </p:cNvSpPr>
          <p:nvPr>
            <p:ph idx="1"/>
          </p:nvPr>
        </p:nvSpPr>
        <p:spPr/>
        <p:txBody>
          <a:bodyPr/>
          <a:lstStyle/>
          <a:p>
            <a:pPr marL="0" indent="0">
              <a:buNone/>
            </a:pPr>
            <a:r>
              <a:rPr lang="en-US" sz="2400" dirty="0" smtClean="0"/>
              <a:t>Motion: </a:t>
            </a:r>
          </a:p>
          <a:p>
            <a:r>
              <a:rPr lang="en-US" sz="2400" dirty="0" smtClean="0"/>
              <a:t>Approve </a:t>
            </a:r>
            <a:r>
              <a:rPr lang="en-US" sz="2400" dirty="0"/>
              <a:t>sending </a:t>
            </a:r>
            <a:r>
              <a:rPr lang="en-US" sz="2400" dirty="0" smtClean="0"/>
              <a:t>P802.15.4z D08 </a:t>
            </a:r>
            <a:r>
              <a:rPr lang="en-US" sz="2400" dirty="0"/>
              <a:t>to </a:t>
            </a:r>
            <a:r>
              <a:rPr lang="en-US" sz="2400" dirty="0" err="1"/>
              <a:t>RevCom</a:t>
            </a:r>
            <a:r>
              <a:rPr lang="en-US" sz="2400" dirty="0"/>
              <a:t>.</a:t>
            </a:r>
          </a:p>
          <a:p>
            <a:r>
              <a:rPr lang="en-US" sz="2400" dirty="0" smtClean="0"/>
              <a:t>Approve </a:t>
            </a:r>
            <a:r>
              <a:rPr lang="en-US" sz="2400" dirty="0"/>
              <a:t>CSD </a:t>
            </a:r>
            <a:r>
              <a:rPr lang="en-US" sz="2400" dirty="0" smtClean="0"/>
              <a:t>documentation </a:t>
            </a:r>
            <a:r>
              <a:rPr lang="en-US" sz="2400" dirty="0"/>
              <a:t>in </a:t>
            </a:r>
            <a:r>
              <a:rPr lang="en-US" sz="2400" dirty="0">
                <a:hlinkClick r:id="rId2"/>
              </a:rPr>
              <a:t>https://mentor.ieee.org/802-ec/dcn/18/ec-18-0085-00-ACSD-802-15-4z.docx</a:t>
            </a:r>
            <a:endParaRPr lang="en-US" sz="2400" dirty="0"/>
          </a:p>
          <a:p>
            <a:pPr marL="0" indent="0">
              <a:buNone/>
            </a:pPr>
            <a:r>
              <a:rPr lang="en-US" sz="2400" dirty="0" smtClean="0"/>
              <a:t>(WG 50, 5, 5)</a:t>
            </a:r>
          </a:p>
          <a:p>
            <a:pPr marL="0" indent="0">
              <a:buNone/>
            </a:pPr>
            <a:endParaRPr lang="en-US" sz="2400" dirty="0" smtClean="0"/>
          </a:p>
          <a:p>
            <a:pPr marL="0" indent="0">
              <a:buNone/>
            </a:pPr>
            <a:r>
              <a:rPr lang="en-US" sz="2400" dirty="0" smtClean="0"/>
              <a:t>Moved: Heile</a:t>
            </a:r>
          </a:p>
          <a:p>
            <a:pPr marL="0" indent="0">
              <a:buNone/>
            </a:pPr>
            <a:r>
              <a:rPr lang="en-US" sz="2400" dirty="0" smtClean="0"/>
              <a:t>Second: Holcomb</a:t>
            </a:r>
            <a:endParaRPr lang="en-US" sz="2400"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1497335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802.15.13 PAR Title Change</a:t>
            </a:r>
            <a:endParaRPr lang="en-US" dirty="0"/>
          </a:p>
        </p:txBody>
      </p:sp>
      <p:sp>
        <p:nvSpPr>
          <p:cNvPr id="3" name="Content Placeholder 2"/>
          <p:cNvSpPr>
            <a:spLocks noGrp="1"/>
          </p:cNvSpPr>
          <p:nvPr>
            <p:ph idx="1"/>
          </p:nvPr>
        </p:nvSpPr>
        <p:spPr/>
        <p:txBody>
          <a:bodyPr/>
          <a:lstStyle/>
          <a:p>
            <a:pPr marL="0" indent="0">
              <a:buNone/>
            </a:pPr>
            <a:r>
              <a:rPr lang="en-US" sz="2000" dirty="0" smtClean="0"/>
              <a:t>From: </a:t>
            </a:r>
            <a:r>
              <a:rPr lang="en-US" sz="2000" i="1" dirty="0" smtClean="0"/>
              <a:t>Multi-Gigabit </a:t>
            </a:r>
            <a:r>
              <a:rPr lang="en-US" sz="2000" i="1" dirty="0"/>
              <a:t>per Second Optical Wireless Communications (OWC) with Ranges up to 200 </a:t>
            </a:r>
            <a:r>
              <a:rPr lang="en-US" sz="2000" i="1" dirty="0" smtClean="0"/>
              <a:t>meters</a:t>
            </a:r>
          </a:p>
          <a:p>
            <a:pPr marL="0" indent="0">
              <a:buNone/>
            </a:pPr>
            <a:r>
              <a:rPr lang="en-US" sz="2000" dirty="0"/>
              <a:t/>
            </a:r>
            <a:br>
              <a:rPr lang="en-US" sz="2000" dirty="0"/>
            </a:br>
            <a:r>
              <a:rPr lang="en-US" sz="2000" dirty="0" smtClean="0"/>
              <a:t>To: </a:t>
            </a:r>
            <a:r>
              <a:rPr lang="en-US" sz="2000" i="1" dirty="0" smtClean="0"/>
              <a:t>Multi-Gigabit </a:t>
            </a:r>
            <a:r>
              <a:rPr lang="en-US" sz="2000" i="1" dirty="0"/>
              <a:t>per Second Optical Wireless Communications (OWC), with Ranges up to 200 meters, for both stationary and mobile devices</a:t>
            </a:r>
            <a:br>
              <a:rPr lang="en-US" sz="2000" i="1" dirty="0"/>
            </a:br>
            <a:r>
              <a:rPr lang="en-US" sz="2000" dirty="0"/>
              <a:t/>
            </a:r>
            <a:br>
              <a:rPr lang="en-US" sz="2000" dirty="0"/>
            </a:br>
            <a:r>
              <a:rPr lang="en-US" sz="2000" dirty="0"/>
              <a:t>Reason for the change:  For improved clarity and ease of seeing what is in the Standard, the Task Group felt the two main classes of application should be explicitly mentioned in the </a:t>
            </a:r>
            <a:r>
              <a:rPr lang="en-US" sz="2000" dirty="0" smtClean="0"/>
              <a:t>title.</a:t>
            </a:r>
            <a:r>
              <a:rPr lang="en-US" sz="2000" dirty="0"/>
              <a:t/>
            </a:r>
            <a:br>
              <a:rPr lang="en-US" sz="2000" dirty="0"/>
            </a:br>
            <a:endParaRPr lang="en-US" sz="2000" dirty="0"/>
          </a:p>
        </p:txBody>
      </p:sp>
      <p:sp>
        <p:nvSpPr>
          <p:cNvPr id="4" name="Date Placeholder 3"/>
          <p:cNvSpPr>
            <a:spLocks noGrp="1"/>
          </p:cNvSpPr>
          <p:nvPr>
            <p:ph type="dt" sz="half" idx="10"/>
          </p:nvPr>
        </p:nvSpPr>
        <p:spPr/>
        <p:txBody>
          <a:bodyPr/>
          <a:lstStyle/>
          <a:p>
            <a:pPr>
              <a:defRPr/>
            </a:pPr>
            <a:r>
              <a:rPr lang="en-US" altLang="en-US" sz="1400" smtClean="0"/>
              <a:t>April 2020</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smtClean="0"/>
              <a:t>Bob Heile, Wireless Communications </a:t>
            </a:r>
            <a:endParaRPr lang="en-US" altLang="en-US"/>
          </a:p>
        </p:txBody>
      </p:sp>
      <p:sp>
        <p:nvSpPr>
          <p:cNvPr id="6" name="Slide Number Placehold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9</a:t>
            </a:fld>
            <a:endParaRPr lang="en-US" altLang="en-US"/>
          </a:p>
        </p:txBody>
      </p:sp>
    </p:spTree>
    <p:extLst>
      <p:ext uri="{BB962C8B-B14F-4D97-AF65-F5344CB8AC3E}">
        <p14:creationId xmlns:p14="http://schemas.microsoft.com/office/powerpoint/2010/main" val="3963601378"/>
      </p:ext>
    </p:extLst>
  </p:cSld>
  <p:clrMapOvr>
    <a:masterClrMapping/>
  </p:clrMapOvr>
</p:sld>
</file>

<file path=ppt/theme/theme1.xml><?xml version="1.0" encoding="utf-8"?>
<a:theme xmlns:a="http://schemas.openxmlformats.org/drawingml/2006/main" name="IEEE-P802_15_Rbt">
  <a:themeElements>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23896</TotalTime>
  <Words>529</Words>
  <Application>Microsoft Office PowerPoint</Application>
  <PresentationFormat>On-screen Show (4:3)</PresentationFormat>
  <Paragraphs>113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IEEE-P802_15_Rbt</vt:lpstr>
      <vt:lpstr>802.15.4z to RevCom-unconditional 802.15.13 PAR Title Change to NesCom  Bob Heile Wireless Communications Consulting Chair, IEEE802.15</vt:lpstr>
      <vt:lpstr>802.15.4z to RevCom, Conditional Ballot History ( I / V )</vt:lpstr>
      <vt:lpstr>802.15.4z to RevCom, Conditional Ballot History ( II / V )</vt:lpstr>
      <vt:lpstr>802.15.4z to RevCom, Conditional Ballot History ( III / V )</vt:lpstr>
      <vt:lpstr>802.15.4z to RevCom, Conditional Ballot History ( IIII / V )</vt:lpstr>
      <vt:lpstr>802.15.4z to RevCom, Conditional Ballot History ( V / V)</vt:lpstr>
      <vt:lpstr>P802.15.4z D08 to RevCom (unconditional)</vt:lpstr>
      <vt:lpstr>P802.15.4z D08 to RevCom (unconditional)</vt:lpstr>
      <vt:lpstr>802.15.13 PAR Title Change</vt:lpstr>
      <vt:lpstr>802.15.13 PAR Title Change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bheile</cp:lastModifiedBy>
  <cp:revision>736</cp:revision>
  <cp:lastPrinted>1998-02-10T13:28:06Z</cp:lastPrinted>
  <dcterms:created xsi:type="dcterms:W3CDTF">2018-03-02T09:48:16Z</dcterms:created>
  <dcterms:modified xsi:type="dcterms:W3CDTF">2020-04-20T14:32:43Z</dcterms:modified>
</cp:coreProperties>
</file>