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2" r:id="rId1"/>
  </p:sldMasterIdLst>
  <p:notesMasterIdLst>
    <p:notesMasterId r:id="rId21"/>
  </p:notesMasterIdLst>
  <p:handoutMasterIdLst>
    <p:handoutMasterId r:id="rId22"/>
  </p:handoutMasterIdLst>
  <p:sldIdLst>
    <p:sldId id="259" r:id="rId2"/>
    <p:sldId id="938" r:id="rId3"/>
    <p:sldId id="963" r:id="rId4"/>
    <p:sldId id="964" r:id="rId5"/>
    <p:sldId id="260" r:id="rId6"/>
    <p:sldId id="261" r:id="rId7"/>
    <p:sldId id="262" r:id="rId8"/>
    <p:sldId id="263" r:id="rId9"/>
    <p:sldId id="283" r:id="rId10"/>
    <p:sldId id="284" r:id="rId11"/>
    <p:sldId id="287" r:id="rId12"/>
    <p:sldId id="944" r:id="rId13"/>
    <p:sldId id="289" r:id="rId14"/>
    <p:sldId id="950" r:id="rId15"/>
    <p:sldId id="958" r:id="rId16"/>
    <p:sldId id="258" r:id="rId17"/>
    <p:sldId id="966" r:id="rId18"/>
    <p:sldId id="965" r:id="rId19"/>
    <p:sldId id="314" r:id="rId20"/>
  </p:sldIdLst>
  <p:sldSz cx="12192000" cy="6858000"/>
  <p:notesSz cx="6934200" cy="92805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627" autoAdjust="0"/>
    <p:restoredTop sz="96869" autoAdjust="0"/>
  </p:normalViewPr>
  <p:slideViewPr>
    <p:cSldViewPr>
      <p:cViewPr varScale="1">
        <p:scale>
          <a:sx n="142" d="100"/>
          <a:sy n="142" d="100"/>
        </p:scale>
        <p:origin x="101" y="874"/>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F5928BCF-2AFA-4C96-B9B3-61CD3F9444E2}"/>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DEF691EB-F493-4BFC-BA9E-3804951B8A37}"/>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232F04D8-6A01-4CE6-A9C2-6C120CEDC44A}"/>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B4CD7DB4-6C86-4F93-B031-A53510EABFA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5AAE0BD8-2335-40DF-9498-A6F5F5948586}" type="slidenum">
              <a:rPr lang="en-US" altLang="en-US"/>
              <a:pPr/>
              <a:t>‹#›</a:t>
            </a:fld>
            <a:endParaRPr lang="en-US" altLang="en-US"/>
          </a:p>
        </p:txBody>
      </p:sp>
      <p:sp>
        <p:nvSpPr>
          <p:cNvPr id="3078" name="Line 6">
            <a:extLst>
              <a:ext uri="{FF2B5EF4-FFF2-40B4-BE49-F238E27FC236}">
                <a16:creationId xmlns:a16="http://schemas.microsoft.com/office/drawing/2014/main" id="{AD189D1B-483F-40B4-96ED-E26E84F78A63}"/>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D71EEEC5-D10E-4666-9412-D03AC31B469D}"/>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2C8F3342-9321-4B99-B429-C517113CCA72}"/>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84243AA9-4B2E-43FD-AABB-87B7E512A5ED}"/>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B09104E7-A174-4C94-BFDB-4A3AA4AE627D}"/>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6A4426A3-3499-40E9-B689-31D2D0C4D535}"/>
              </a:ext>
            </a:extLst>
          </p:cNvPr>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B42F2D2C-0C5E-41E5-B6D3-0AF9D69A99F5}"/>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B2153063-818B-4690-A098-18057C1D3A99}"/>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717088A5-A9E1-4A78-B24A-87B8E5F23532}"/>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288914EB-C816-47C1-9ECC-820C733E652F}" type="slidenum">
              <a:rPr lang="en-US" altLang="en-US"/>
              <a:pPr/>
              <a:t>‹#›</a:t>
            </a:fld>
            <a:endParaRPr lang="en-US" altLang="en-US"/>
          </a:p>
        </p:txBody>
      </p:sp>
      <p:sp>
        <p:nvSpPr>
          <p:cNvPr id="2056" name="Rectangle 8">
            <a:extLst>
              <a:ext uri="{FF2B5EF4-FFF2-40B4-BE49-F238E27FC236}">
                <a16:creationId xmlns:a16="http://schemas.microsoft.com/office/drawing/2014/main" id="{FB1F6655-D839-4B13-9639-009B30FBB540}"/>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84365D5C-13DD-4238-847E-B85309BCCAB4}"/>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379176-2AB9-4008-9787-60375EB17C64}"/>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8</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9340BF-5F8E-4D0D-A5E0-5A0A6D7C836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2053BFB-49A4-49D0-92A4-0B6BAD3B76A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FD40FC0-BB8D-47F7-81C9-998ABA62B4E3}"/>
              </a:ext>
            </a:extLst>
          </p:cNvPr>
          <p:cNvSpPr>
            <a:spLocks noGrp="1"/>
          </p:cNvSpPr>
          <p:nvPr>
            <p:ph type="dt" sz="half" idx="10"/>
          </p:nvPr>
        </p:nvSpPr>
        <p:spPr/>
        <p:txBody>
          <a:bodyPr/>
          <a:lstStyle/>
          <a:p>
            <a:r>
              <a:rPr lang="en-US" dirty="0"/>
              <a:t>April 2020</a:t>
            </a:r>
          </a:p>
        </p:txBody>
      </p:sp>
      <p:sp>
        <p:nvSpPr>
          <p:cNvPr id="5" name="Footer Placeholder 4">
            <a:extLst>
              <a:ext uri="{FF2B5EF4-FFF2-40B4-BE49-F238E27FC236}">
                <a16:creationId xmlns:a16="http://schemas.microsoft.com/office/drawing/2014/main" id="{4EA778FC-785C-4BC9-BC40-B3D49D6FAD97}"/>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8A494C4-704D-4121-880C-BADA06E989CE}"/>
              </a:ext>
            </a:extLst>
          </p:cNvPr>
          <p:cNvSpPr>
            <a:spLocks noGrp="1"/>
          </p:cNvSpPr>
          <p:nvPr>
            <p:ph type="sldNum" sz="quarter" idx="12"/>
          </p:nvPr>
        </p:nvSpPr>
        <p:spPr/>
        <p:txBody>
          <a:bodyPr/>
          <a:lstStyle/>
          <a:p>
            <a:fld id="{07EF11DD-EAC9-418C-AFCF-9D5EFABD0DDC}" type="slidenum">
              <a:rPr lang="en-US" smtClean="0"/>
              <a:t>‹#›</a:t>
            </a:fld>
            <a:endParaRPr lang="en-US" dirty="0"/>
          </a:p>
        </p:txBody>
      </p:sp>
    </p:spTree>
    <p:extLst>
      <p:ext uri="{BB962C8B-B14F-4D97-AF65-F5344CB8AC3E}">
        <p14:creationId xmlns:p14="http://schemas.microsoft.com/office/powerpoint/2010/main" val="9773624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7073BA-DFE5-4C44-954A-E15992A8507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1955512-4FEA-46E7-B28E-27C557F9ACB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F977E85-B68D-4DD8-8830-221F4F4C0486}"/>
              </a:ext>
            </a:extLst>
          </p:cNvPr>
          <p:cNvSpPr>
            <a:spLocks noGrp="1"/>
          </p:cNvSpPr>
          <p:nvPr>
            <p:ph type="dt" sz="half" idx="10"/>
          </p:nvPr>
        </p:nvSpPr>
        <p:spPr/>
        <p:txBody>
          <a:bodyPr/>
          <a:lstStyle/>
          <a:p>
            <a:r>
              <a:rPr lang="en-US" dirty="0"/>
              <a:t>April 2020</a:t>
            </a:r>
          </a:p>
        </p:txBody>
      </p:sp>
      <p:sp>
        <p:nvSpPr>
          <p:cNvPr id="5" name="Footer Placeholder 4">
            <a:extLst>
              <a:ext uri="{FF2B5EF4-FFF2-40B4-BE49-F238E27FC236}">
                <a16:creationId xmlns:a16="http://schemas.microsoft.com/office/drawing/2014/main" id="{0A98E974-41EA-49D3-9C7D-BF95D02862F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1364F44-03F0-42B4-87C8-857D5C6B63A7}"/>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577076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72D77BA-4D2B-4B3E-B7FE-5D96FB96667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BE9592F-7187-4CF9-AC1A-E0C988BD63B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0CD91A8-90F8-4773-A9B5-E3CCA95B9B86}"/>
              </a:ext>
            </a:extLst>
          </p:cNvPr>
          <p:cNvSpPr>
            <a:spLocks noGrp="1"/>
          </p:cNvSpPr>
          <p:nvPr>
            <p:ph type="dt" sz="half" idx="10"/>
          </p:nvPr>
        </p:nvSpPr>
        <p:spPr/>
        <p:txBody>
          <a:bodyPr/>
          <a:lstStyle/>
          <a:p>
            <a:r>
              <a:rPr lang="en-US" dirty="0"/>
              <a:t>April 2020</a:t>
            </a:r>
          </a:p>
        </p:txBody>
      </p:sp>
      <p:sp>
        <p:nvSpPr>
          <p:cNvPr id="5" name="Footer Placeholder 4">
            <a:extLst>
              <a:ext uri="{FF2B5EF4-FFF2-40B4-BE49-F238E27FC236}">
                <a16:creationId xmlns:a16="http://schemas.microsoft.com/office/drawing/2014/main" id="{784AD52A-0731-4E67-8DB5-CF6FBF150E3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AE3ABBE5-9CB9-4B4A-A05F-DAB895D53990}"/>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42549402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a:t>April 2020</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Tim Godfrey, EPRI</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C251FCF5-DCE1-4BE7-BAC9-5817EB43EA6A}" type="slidenum">
              <a:rPr lang="en-US"/>
              <a:pPr>
                <a:defRPr/>
              </a:pPr>
              <a:t>‹#›</a:t>
            </a:fld>
            <a:endParaRPr lang="en-US"/>
          </a:p>
        </p:txBody>
      </p:sp>
    </p:spTree>
    <p:extLst>
      <p:ext uri="{BB962C8B-B14F-4D97-AF65-F5344CB8AC3E}">
        <p14:creationId xmlns:p14="http://schemas.microsoft.com/office/powerpoint/2010/main" val="1778001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63350B-D256-44E7-8DD3-38060DAAD0E8}"/>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BBD421C6-9CB3-41CD-8227-890B3D0449A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65AE263-6C89-4205-A97D-779C2B39E565}"/>
              </a:ext>
            </a:extLst>
          </p:cNvPr>
          <p:cNvSpPr>
            <a:spLocks noGrp="1"/>
          </p:cNvSpPr>
          <p:nvPr>
            <p:ph type="dt" sz="half" idx="10"/>
          </p:nvPr>
        </p:nvSpPr>
        <p:spPr/>
        <p:txBody>
          <a:bodyPr/>
          <a:lstStyle/>
          <a:p>
            <a:r>
              <a:rPr lang="en-US" dirty="0"/>
              <a:t>April 2020</a:t>
            </a:r>
          </a:p>
        </p:txBody>
      </p:sp>
      <p:sp>
        <p:nvSpPr>
          <p:cNvPr id="5" name="Footer Placeholder 4">
            <a:extLst>
              <a:ext uri="{FF2B5EF4-FFF2-40B4-BE49-F238E27FC236}">
                <a16:creationId xmlns:a16="http://schemas.microsoft.com/office/drawing/2014/main" id="{78DA6447-DA94-425E-BDE1-D21A72CCDAE4}"/>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68D5D4A3-7633-4E8D-842A-4F45BFB25D6E}"/>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12049222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27142-C481-40BB-8C62-2589565C5BD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8F42F0D-64F5-4F57-809B-361119C9420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5A31211-A1FB-4E00-80BA-F24A0313469F}"/>
              </a:ext>
            </a:extLst>
          </p:cNvPr>
          <p:cNvSpPr>
            <a:spLocks noGrp="1"/>
          </p:cNvSpPr>
          <p:nvPr>
            <p:ph type="dt" sz="half" idx="10"/>
          </p:nvPr>
        </p:nvSpPr>
        <p:spPr/>
        <p:txBody>
          <a:bodyPr/>
          <a:lstStyle/>
          <a:p>
            <a:r>
              <a:rPr lang="en-US" dirty="0"/>
              <a:t>April 2020</a:t>
            </a:r>
          </a:p>
        </p:txBody>
      </p:sp>
      <p:sp>
        <p:nvSpPr>
          <p:cNvPr id="5" name="Footer Placeholder 4">
            <a:extLst>
              <a:ext uri="{FF2B5EF4-FFF2-40B4-BE49-F238E27FC236}">
                <a16:creationId xmlns:a16="http://schemas.microsoft.com/office/drawing/2014/main" id="{E8F1227C-1827-4C02-8ED1-FA33BA291579}"/>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D851D1B6-7A65-422B-A56F-025734ED9681}"/>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18019923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1B6E73-F79A-4294-AB49-DB8A23551354}"/>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DE892829-C4B6-40F9-8536-F4E7C661EED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1814764-BA73-4A2C-B415-2A1020208BA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F0381AB-3390-48B3-938D-5C8861315694}"/>
              </a:ext>
            </a:extLst>
          </p:cNvPr>
          <p:cNvSpPr>
            <a:spLocks noGrp="1"/>
          </p:cNvSpPr>
          <p:nvPr>
            <p:ph type="dt" sz="half" idx="10"/>
          </p:nvPr>
        </p:nvSpPr>
        <p:spPr/>
        <p:txBody>
          <a:bodyPr/>
          <a:lstStyle/>
          <a:p>
            <a:r>
              <a:rPr lang="en-US" dirty="0"/>
              <a:t>April 2020</a:t>
            </a:r>
          </a:p>
        </p:txBody>
      </p:sp>
      <p:sp>
        <p:nvSpPr>
          <p:cNvPr id="6" name="Footer Placeholder 5">
            <a:extLst>
              <a:ext uri="{FF2B5EF4-FFF2-40B4-BE49-F238E27FC236}">
                <a16:creationId xmlns:a16="http://schemas.microsoft.com/office/drawing/2014/main" id="{AE6E336D-F23D-4CA2-AA0E-C7814133507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BABFD56-369C-463C-84E4-88F20A312188}"/>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2357040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484CBD-1CC6-4FF3-8562-A467F6E7DC8E}"/>
              </a:ext>
            </a:extLst>
          </p:cNvPr>
          <p:cNvSpPr>
            <a:spLocks noGrp="1"/>
          </p:cNvSpPr>
          <p:nvPr>
            <p:ph type="title"/>
          </p:nvPr>
        </p:nvSpPr>
        <p:spPr>
          <a:xfrm>
            <a:off x="839788" y="365125"/>
            <a:ext cx="10515600" cy="823913"/>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A68EC7E5-4FD1-4F6C-A00D-EBD1AEE9834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40AAB7E-4161-45BC-B6A2-502784EAB85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8C577CD-7926-450F-BA89-6047CE1E44D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0FB9390-E2E2-4EB8-BBFD-A88A78505D5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EA03ED4-0F41-46B9-99AE-718842CFBB98}"/>
              </a:ext>
            </a:extLst>
          </p:cNvPr>
          <p:cNvSpPr>
            <a:spLocks noGrp="1"/>
          </p:cNvSpPr>
          <p:nvPr>
            <p:ph type="dt" sz="half" idx="10"/>
          </p:nvPr>
        </p:nvSpPr>
        <p:spPr/>
        <p:txBody>
          <a:bodyPr/>
          <a:lstStyle/>
          <a:p>
            <a:r>
              <a:rPr lang="en-US" dirty="0"/>
              <a:t>April 2020</a:t>
            </a:r>
          </a:p>
        </p:txBody>
      </p:sp>
      <p:sp>
        <p:nvSpPr>
          <p:cNvPr id="8" name="Footer Placeholder 7">
            <a:extLst>
              <a:ext uri="{FF2B5EF4-FFF2-40B4-BE49-F238E27FC236}">
                <a16:creationId xmlns:a16="http://schemas.microsoft.com/office/drawing/2014/main" id="{A48AADB4-F065-4243-BC32-C53D77F12E3A}"/>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73A90B6F-4CA1-4484-84E6-75247FA5405C}"/>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37599448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986945-D244-4ACF-A404-655E61D9F2B6}"/>
              </a:ext>
            </a:extLst>
          </p:cNvPr>
          <p:cNvSpPr>
            <a:spLocks noGrp="1"/>
          </p:cNvSpPr>
          <p:nvPr>
            <p:ph type="title"/>
          </p:nvPr>
        </p:nvSpPr>
        <p:spPr>
          <a:xfrm>
            <a:off x="838200" y="365125"/>
            <a:ext cx="10515600" cy="854075"/>
          </a:xfrm>
        </p:spPr>
        <p:txBody>
          <a:bodyPr/>
          <a:lstStyle/>
          <a:p>
            <a:r>
              <a:rPr lang="en-US" dirty="0"/>
              <a:t>Click to edit Master title style</a:t>
            </a:r>
          </a:p>
        </p:txBody>
      </p:sp>
      <p:sp>
        <p:nvSpPr>
          <p:cNvPr id="3" name="Date Placeholder 2">
            <a:extLst>
              <a:ext uri="{FF2B5EF4-FFF2-40B4-BE49-F238E27FC236}">
                <a16:creationId xmlns:a16="http://schemas.microsoft.com/office/drawing/2014/main" id="{9F483AAC-4D4A-41EC-86D4-7FDD1CA77A77}"/>
              </a:ext>
            </a:extLst>
          </p:cNvPr>
          <p:cNvSpPr>
            <a:spLocks noGrp="1"/>
          </p:cNvSpPr>
          <p:nvPr>
            <p:ph type="dt" sz="half" idx="10"/>
          </p:nvPr>
        </p:nvSpPr>
        <p:spPr/>
        <p:txBody>
          <a:bodyPr/>
          <a:lstStyle/>
          <a:p>
            <a:r>
              <a:rPr lang="en-US" dirty="0"/>
              <a:t>April 2020</a:t>
            </a:r>
          </a:p>
        </p:txBody>
      </p:sp>
      <p:sp>
        <p:nvSpPr>
          <p:cNvPr id="4" name="Footer Placeholder 3">
            <a:extLst>
              <a:ext uri="{FF2B5EF4-FFF2-40B4-BE49-F238E27FC236}">
                <a16:creationId xmlns:a16="http://schemas.microsoft.com/office/drawing/2014/main" id="{68D4BF79-07B4-4955-B85E-4405A1F860BD}"/>
              </a:ext>
            </a:extLst>
          </p:cNvPr>
          <p:cNvSpPr>
            <a:spLocks noGrp="1"/>
          </p:cNvSpPr>
          <p:nvPr>
            <p:ph type="ftr" sz="quarter" idx="11"/>
          </p:nvPr>
        </p:nvSpPr>
        <p:spPr/>
        <p:txBody>
          <a:bodyPr/>
          <a:lstStyle/>
          <a:p>
            <a:r>
              <a:rPr lang="en-US"/>
              <a:t>Tim Godfrey, EPRI</a:t>
            </a:r>
          </a:p>
        </p:txBody>
      </p:sp>
      <p:sp>
        <p:nvSpPr>
          <p:cNvPr id="5" name="Slide Number Placeholder 4">
            <a:extLst>
              <a:ext uri="{FF2B5EF4-FFF2-40B4-BE49-F238E27FC236}">
                <a16:creationId xmlns:a16="http://schemas.microsoft.com/office/drawing/2014/main" id="{B8AD029C-D020-47D5-BB22-7E9C3ECD6ED2}"/>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16757147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1EA02BC-FC8B-4DB1-B232-2B6CE5E3B40C}"/>
              </a:ext>
            </a:extLst>
          </p:cNvPr>
          <p:cNvSpPr>
            <a:spLocks noGrp="1"/>
          </p:cNvSpPr>
          <p:nvPr>
            <p:ph type="dt" sz="half" idx="10"/>
          </p:nvPr>
        </p:nvSpPr>
        <p:spPr/>
        <p:txBody>
          <a:bodyPr/>
          <a:lstStyle/>
          <a:p>
            <a:r>
              <a:rPr lang="en-US" dirty="0"/>
              <a:t>April 2020</a:t>
            </a:r>
          </a:p>
        </p:txBody>
      </p:sp>
      <p:sp>
        <p:nvSpPr>
          <p:cNvPr id="3" name="Footer Placeholder 2">
            <a:extLst>
              <a:ext uri="{FF2B5EF4-FFF2-40B4-BE49-F238E27FC236}">
                <a16:creationId xmlns:a16="http://schemas.microsoft.com/office/drawing/2014/main" id="{2365A174-56AE-48D1-AEA8-B9023FC3FC5F}"/>
              </a:ext>
            </a:extLst>
          </p:cNvPr>
          <p:cNvSpPr>
            <a:spLocks noGrp="1"/>
          </p:cNvSpPr>
          <p:nvPr>
            <p:ph type="ftr" sz="quarter" idx="11"/>
          </p:nvPr>
        </p:nvSpPr>
        <p:spPr/>
        <p:txBody>
          <a:bodyPr/>
          <a:lstStyle/>
          <a:p>
            <a:r>
              <a:rPr lang="en-US"/>
              <a:t>Tim Godfrey, EPRI</a:t>
            </a:r>
          </a:p>
        </p:txBody>
      </p:sp>
      <p:sp>
        <p:nvSpPr>
          <p:cNvPr id="4" name="Slide Number Placeholder 3">
            <a:extLst>
              <a:ext uri="{FF2B5EF4-FFF2-40B4-BE49-F238E27FC236}">
                <a16:creationId xmlns:a16="http://schemas.microsoft.com/office/drawing/2014/main" id="{359ADC39-63CB-4FFF-9A4E-E9D8BC55143D}"/>
              </a:ext>
            </a:extLst>
          </p:cNvPr>
          <p:cNvSpPr>
            <a:spLocks noGrp="1"/>
          </p:cNvSpPr>
          <p:nvPr>
            <p:ph type="sldNum" sz="quarter" idx="12"/>
          </p:nvPr>
        </p:nvSpPr>
        <p:spPr>
          <a:xfrm>
            <a:off x="8763000" y="6324600"/>
            <a:ext cx="2971800" cy="365125"/>
          </a:xfr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25967126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A86261-5664-4BA1-AD8D-3C2951254CA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CE03710-801E-48A3-88E4-273215BF714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D25BE92-F09A-40B2-91D2-966B9CECC97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9602403-EC61-4326-B507-8640F970103B}"/>
              </a:ext>
            </a:extLst>
          </p:cNvPr>
          <p:cNvSpPr>
            <a:spLocks noGrp="1"/>
          </p:cNvSpPr>
          <p:nvPr>
            <p:ph type="dt" sz="half" idx="10"/>
          </p:nvPr>
        </p:nvSpPr>
        <p:spPr/>
        <p:txBody>
          <a:bodyPr/>
          <a:lstStyle/>
          <a:p>
            <a:r>
              <a:rPr lang="en-US" dirty="0"/>
              <a:t>April 2020</a:t>
            </a:r>
          </a:p>
        </p:txBody>
      </p:sp>
      <p:sp>
        <p:nvSpPr>
          <p:cNvPr id="6" name="Footer Placeholder 5">
            <a:extLst>
              <a:ext uri="{FF2B5EF4-FFF2-40B4-BE49-F238E27FC236}">
                <a16:creationId xmlns:a16="http://schemas.microsoft.com/office/drawing/2014/main" id="{25075EBD-42C1-4C96-A5AC-4EFD298D6DEC}"/>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DB7ACE0-D531-441A-8943-C5CCE77839B8}"/>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8258329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26A7D-2472-4CDF-ABB8-66DC7ABFF4E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1B1465E-A98A-478B-9060-52E165B4556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1C3CB6B-9C7B-4B3D-9A69-A2E172F61E8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CE5381D-4E56-47DB-B547-674A4025B89B}"/>
              </a:ext>
            </a:extLst>
          </p:cNvPr>
          <p:cNvSpPr>
            <a:spLocks noGrp="1"/>
          </p:cNvSpPr>
          <p:nvPr>
            <p:ph type="dt" sz="half" idx="10"/>
          </p:nvPr>
        </p:nvSpPr>
        <p:spPr/>
        <p:txBody>
          <a:bodyPr/>
          <a:lstStyle/>
          <a:p>
            <a:r>
              <a:rPr lang="en-US" dirty="0"/>
              <a:t>April 2020</a:t>
            </a:r>
          </a:p>
        </p:txBody>
      </p:sp>
      <p:sp>
        <p:nvSpPr>
          <p:cNvPr id="6" name="Footer Placeholder 5">
            <a:extLst>
              <a:ext uri="{FF2B5EF4-FFF2-40B4-BE49-F238E27FC236}">
                <a16:creationId xmlns:a16="http://schemas.microsoft.com/office/drawing/2014/main" id="{5E7DC09F-8F0C-4098-9491-389FBE23285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70B0D7CC-DB8E-4140-BA08-577D0AD11663}"/>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29923070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1AB3816-5C3B-4480-A3BA-9E26AB749B5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64C7785-415E-4D48-8CF9-C23EA7D30E5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9A46D66-C183-4B27-AD35-6FEBAD97DA0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a:t>April 2020</a:t>
            </a:r>
          </a:p>
        </p:txBody>
      </p:sp>
      <p:sp>
        <p:nvSpPr>
          <p:cNvPr id="5" name="Footer Placeholder 4">
            <a:extLst>
              <a:ext uri="{FF2B5EF4-FFF2-40B4-BE49-F238E27FC236}">
                <a16:creationId xmlns:a16="http://schemas.microsoft.com/office/drawing/2014/main" id="{DD4F7FCF-5385-49E4-8DA1-C7DBB0F96C7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Tim Godfrey, EPRI</a:t>
            </a:r>
          </a:p>
        </p:txBody>
      </p:sp>
      <p:sp>
        <p:nvSpPr>
          <p:cNvPr id="6" name="Slide Number Placeholder 5">
            <a:extLst>
              <a:ext uri="{FF2B5EF4-FFF2-40B4-BE49-F238E27FC236}">
                <a16:creationId xmlns:a16="http://schemas.microsoft.com/office/drawing/2014/main" id="{44346B63-CD11-439F-A72D-80BE47519D7F}"/>
              </a:ext>
            </a:extLst>
          </p:cNvPr>
          <p:cNvSpPr>
            <a:spLocks noGrp="1"/>
          </p:cNvSpPr>
          <p:nvPr>
            <p:ph type="sldNum" sz="quarter" idx="4"/>
          </p:nvPr>
        </p:nvSpPr>
        <p:spPr>
          <a:xfrm>
            <a:off x="8915400" y="6356350"/>
            <a:ext cx="2971800" cy="365125"/>
          </a:xfrm>
          <a:prstGeom prst="rect">
            <a:avLst/>
          </a:prstGeom>
        </p:spPr>
        <p:txBody>
          <a:bodyPr vert="horz" lIns="91440" tIns="45720" rIns="91440" bIns="45720" rtlCol="0" anchor="ctr"/>
          <a:lstStyle>
            <a:lvl1pPr algn="r">
              <a:defRPr sz="1400" b="1">
                <a:solidFill>
                  <a:schemeClr val="tx1"/>
                </a:solidFill>
              </a:defRPr>
            </a:lvl1pPr>
          </a:lstStyle>
          <a:p>
            <a:r>
              <a:rPr lang="en-US" dirty="0"/>
              <a:t>&lt;#&gt;</a:t>
            </a:r>
          </a:p>
        </p:txBody>
      </p:sp>
      <p:sp>
        <p:nvSpPr>
          <p:cNvPr id="7" name="TextBox 6">
            <a:extLst>
              <a:ext uri="{FF2B5EF4-FFF2-40B4-BE49-F238E27FC236}">
                <a16:creationId xmlns:a16="http://schemas.microsoft.com/office/drawing/2014/main" id="{8DF26BF1-2382-417D-B3C8-4E7D1A89DD76}"/>
              </a:ext>
            </a:extLst>
          </p:cNvPr>
          <p:cNvSpPr txBox="1"/>
          <p:nvPr userDrawn="1"/>
        </p:nvSpPr>
        <p:spPr>
          <a:xfrm>
            <a:off x="8153400" y="-17905"/>
            <a:ext cx="2723823" cy="36933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doc.:IEEE802.15-20-0111r1</a:t>
            </a:r>
          </a:p>
        </p:txBody>
      </p:sp>
    </p:spTree>
    <p:extLst>
      <p:ext uri="{BB962C8B-B14F-4D97-AF65-F5344CB8AC3E}">
        <p14:creationId xmlns:p14="http://schemas.microsoft.com/office/powerpoint/2010/main" val="117866395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2.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ieee802.org/16/aoe.html" TargetMode="External"/><Relationship Id="rId7" Type="http://schemas.openxmlformats.org/officeDocument/2006/relationships/hyperlink" Target="https://mentor.ieee.org/802.15/dcn/20/15-20-0079-00-016t-task-group-16t-call-for-contributions.docx" TargetMode="External"/><Relationship Id="rId2" Type="http://schemas.openxmlformats.org/officeDocument/2006/relationships/hyperlink" Target="https://mentor.ieee.org/802.15/dcn/20/15-20-0071-00-016t-802-16t-use-case-spreadsheet.xlsx" TargetMode="External"/><Relationship Id="rId1" Type="http://schemas.openxmlformats.org/officeDocument/2006/relationships/slideLayout" Target="../slideLayouts/slideLayout2.xml"/><Relationship Id="rId6" Type="http://schemas.openxmlformats.org/officeDocument/2006/relationships/hyperlink" Target="https://mentor.ieee.org/802.15/dcn/20/15-20-0067-00-016t-minutes-802-16t-task-group-january-2020.docx" TargetMode="External"/><Relationship Id="rId5" Type="http://schemas.openxmlformats.org/officeDocument/2006/relationships/hyperlink" Target="mailto:tim.godfrey@ieee.org" TargetMode="External"/><Relationship Id="rId4" Type="http://schemas.openxmlformats.org/officeDocument/2006/relationships/hyperlink" Target="https://mentor.ieee.org/802.15"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mentor.ieee.org/802.15/dcn/20/15-20-0069-01-016t-march-2020-tg16t-meeting-presentation.ppt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a:extLst>
              <a:ext uri="{FF2B5EF4-FFF2-40B4-BE49-F238E27FC236}">
                <a16:creationId xmlns:a16="http://schemas.microsoft.com/office/drawing/2014/main" id="{5DE7E795-F202-4917-99A0-673B57CFE9E3}"/>
              </a:ext>
            </a:extLst>
          </p:cNvPr>
          <p:cNvSpPr>
            <a:spLocks noGrp="1"/>
          </p:cNvSpPr>
          <p:nvPr>
            <p:ph type="dt" sz="half" idx="10"/>
          </p:nvPr>
        </p:nvSpPr>
        <p:spPr/>
        <p:txBody>
          <a:bodyPr/>
          <a:lstStyle/>
          <a:p>
            <a:r>
              <a:rPr lang="en-US" altLang="en-US" dirty="0"/>
              <a:t>April 2020</a:t>
            </a:r>
          </a:p>
        </p:txBody>
      </p:sp>
      <p:sp>
        <p:nvSpPr>
          <p:cNvPr id="5" name="Footer Placeholder 2">
            <a:extLst>
              <a:ext uri="{FF2B5EF4-FFF2-40B4-BE49-F238E27FC236}">
                <a16:creationId xmlns:a16="http://schemas.microsoft.com/office/drawing/2014/main" id="{0534660E-41DC-4E57-96E1-79D8CC785BC3}"/>
              </a:ext>
            </a:extLst>
          </p:cNvPr>
          <p:cNvSpPr>
            <a:spLocks noGrp="1"/>
          </p:cNvSpPr>
          <p:nvPr>
            <p:ph type="ftr" sz="quarter" idx="11"/>
          </p:nvPr>
        </p:nvSpPr>
        <p:spPr/>
        <p:txBody>
          <a:bodyPr/>
          <a:lstStyle/>
          <a:p>
            <a:r>
              <a:rPr lang="en-US" altLang="en-US"/>
              <a:t>Tim Godfrey, EPRI</a:t>
            </a:r>
            <a:endParaRPr lang="en-US" altLang="en-US" dirty="0"/>
          </a:p>
        </p:txBody>
      </p:sp>
      <p:sp>
        <p:nvSpPr>
          <p:cNvPr id="6" name="Slide Number Placeholder 3">
            <a:extLst>
              <a:ext uri="{FF2B5EF4-FFF2-40B4-BE49-F238E27FC236}">
                <a16:creationId xmlns:a16="http://schemas.microsoft.com/office/drawing/2014/main" id="{CB0E719E-DD36-40FA-8351-E33DEAA0C7E6}"/>
              </a:ext>
            </a:extLst>
          </p:cNvPr>
          <p:cNvSpPr>
            <a:spLocks noGrp="1"/>
          </p:cNvSpPr>
          <p:nvPr>
            <p:ph type="sldNum" sz="quarter" idx="12"/>
          </p:nvPr>
        </p:nvSpPr>
        <p:spPr/>
        <p:txBody>
          <a:bodyPr/>
          <a:lstStyle/>
          <a:p>
            <a:r>
              <a:rPr lang="en-US" altLang="en-US"/>
              <a:t>Slide </a:t>
            </a:r>
            <a:fld id="{C6213B5F-16EA-4E6C-B391-0D0EC6DE41A6}" type="slidenum">
              <a:rPr lang="en-US" altLang="en-US"/>
              <a:pPr/>
              <a:t>1</a:t>
            </a:fld>
            <a:endParaRPr lang="en-US" altLang="en-US"/>
          </a:p>
        </p:txBody>
      </p:sp>
      <p:sp>
        <p:nvSpPr>
          <p:cNvPr id="27651" name="Rectangle 3">
            <a:extLst>
              <a:ext uri="{FF2B5EF4-FFF2-40B4-BE49-F238E27FC236}">
                <a16:creationId xmlns:a16="http://schemas.microsoft.com/office/drawing/2014/main" id="{17B834E8-C5BF-45C8-98A9-4170D14E20A0}"/>
              </a:ext>
            </a:extLst>
          </p:cNvPr>
          <p:cNvSpPr>
            <a:spLocks noChangeArrowheads="1"/>
          </p:cNvSpPr>
          <p:nvPr/>
        </p:nvSpPr>
        <p:spPr bwMode="auto">
          <a:xfrm>
            <a:off x="381000" y="609600"/>
            <a:ext cx="11430000" cy="51398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0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b="1" dirty="0">
              <a:solidFill>
                <a:schemeClr val="tx2"/>
              </a:solidFill>
            </a:endParaRPr>
          </a:p>
          <a:p>
            <a:endParaRPr lang="en-US" altLang="en-US" dirty="0">
              <a:solidFill>
                <a:schemeClr val="tx2"/>
              </a:solidFill>
            </a:endParaRPr>
          </a:p>
          <a:p>
            <a:endParaRPr lang="en-US" altLang="en-US" b="1" dirty="0">
              <a:solidFill>
                <a:schemeClr val="tx2"/>
              </a:solidFill>
            </a:endParaRPr>
          </a:p>
          <a:p>
            <a:r>
              <a:rPr lang="en-US" altLang="en-US" b="1" dirty="0">
                <a:solidFill>
                  <a:schemeClr val="tx2"/>
                </a:solidFill>
              </a:rPr>
              <a:t>Submission Title:</a:t>
            </a:r>
            <a:r>
              <a:rPr lang="en-US" altLang="en-US" dirty="0">
                <a:solidFill>
                  <a:schemeClr val="tx2"/>
                </a:solidFill>
              </a:rPr>
              <a:t> Licensed Narrowband 16t Teleconference – April 9, 2020	</a:t>
            </a:r>
          </a:p>
          <a:p>
            <a:endParaRPr lang="en-US" altLang="en-US" dirty="0">
              <a:solidFill>
                <a:schemeClr val="tx2"/>
              </a:solidFill>
            </a:endParaRPr>
          </a:p>
          <a:p>
            <a:r>
              <a:rPr lang="en-US" altLang="en-US" b="1" dirty="0">
                <a:solidFill>
                  <a:schemeClr val="tx2"/>
                </a:solidFill>
              </a:rPr>
              <a:t>Date Submitted: </a:t>
            </a:r>
            <a:r>
              <a:rPr lang="en-US" altLang="en-US" dirty="0">
                <a:solidFill>
                  <a:schemeClr val="tx2"/>
                </a:solidFill>
              </a:rPr>
              <a:t>2020-04-08	</a:t>
            </a:r>
          </a:p>
          <a:p>
            <a:endParaRPr lang="en-US" altLang="en-US" dirty="0">
              <a:solidFill>
                <a:schemeClr val="tx2"/>
              </a:solidFill>
            </a:endParaRPr>
          </a:p>
          <a:p>
            <a:r>
              <a:rPr lang="en-US" altLang="en-US" b="1" dirty="0">
                <a:solidFill>
                  <a:schemeClr val="tx2"/>
                </a:solidFill>
              </a:rPr>
              <a:t>Source:</a:t>
            </a:r>
            <a:r>
              <a:rPr lang="en-US" altLang="en-US" dirty="0">
                <a:solidFill>
                  <a:schemeClr val="tx2"/>
                </a:solidFill>
              </a:rPr>
              <a:t> Tim Godfrey, EPRI</a:t>
            </a:r>
          </a:p>
          <a:p>
            <a:endParaRPr lang="en-US" altLang="en-US" dirty="0">
              <a:solidFill>
                <a:schemeClr val="tx2"/>
              </a:solidFill>
            </a:endParaRPr>
          </a:p>
          <a:p>
            <a:pPr>
              <a:spcBef>
                <a:spcPts val="600"/>
              </a:spcBef>
              <a:spcAft>
                <a:spcPts val="600"/>
              </a:spcAft>
            </a:pPr>
            <a:r>
              <a:rPr lang="en-US" altLang="en-US" b="1" dirty="0">
                <a:solidFill>
                  <a:schemeClr val="tx2"/>
                </a:solidFill>
              </a:rPr>
              <a:t>Abstract:</a:t>
            </a:r>
            <a:r>
              <a:rPr lang="en-US" altLang="en-US" dirty="0">
                <a:solidFill>
                  <a:schemeClr val="tx2"/>
                </a:solidFill>
              </a:rPr>
              <a:t>	Meeting Agenda and Presentation</a:t>
            </a:r>
          </a:p>
          <a:p>
            <a:pPr>
              <a:spcBef>
                <a:spcPts val="600"/>
              </a:spcBef>
              <a:spcAft>
                <a:spcPts val="600"/>
              </a:spcAft>
            </a:pPr>
            <a:r>
              <a:rPr lang="en-US" altLang="en-US" b="1" dirty="0">
                <a:solidFill>
                  <a:schemeClr val="tx2"/>
                </a:solidFill>
              </a:rPr>
              <a:t>Purpose:</a:t>
            </a:r>
            <a:r>
              <a:rPr lang="en-US" altLang="en-US" dirty="0">
                <a:solidFill>
                  <a:schemeClr val="tx2"/>
                </a:solidFill>
              </a:rPr>
              <a:t>	Chair’s presentation for task group meeting</a:t>
            </a:r>
          </a:p>
          <a:p>
            <a:r>
              <a:rPr lang="en-US" altLang="en-US" b="1" dirty="0">
                <a:solidFill>
                  <a:schemeClr val="tx2"/>
                </a:solidFill>
              </a:rPr>
              <a:t>Notice:</a:t>
            </a:r>
            <a:r>
              <a:rPr lang="en-US" altLang="en-US"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b="1" dirty="0">
                <a:solidFill>
                  <a:schemeClr val="tx2"/>
                </a:solidFill>
              </a:rPr>
              <a:t>Release:</a:t>
            </a:r>
            <a:r>
              <a:rPr lang="en-US" altLang="en-US" dirty="0">
                <a:solidFill>
                  <a:schemeClr val="tx2"/>
                </a:solidFill>
              </a:rPr>
              <a:t>	The contributor acknowledges and accepts that this contribution becomes the property of IEEE and may be made publicly available by P802.15.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304800" y="1344612"/>
            <a:ext cx="11582400" cy="4351338"/>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2"/>
          </p:nvPr>
        </p:nvSpPr>
        <p:spPr/>
        <p:txBody>
          <a:bodyPr/>
          <a:lstStyle/>
          <a:p>
            <a:fld id="{A3979A82-1A5E-4C7B-AFC0-111CA6C3130A}" type="slidenum">
              <a:rPr lang="en-US" altLang="en-US" smtClean="0"/>
              <a:pPr/>
              <a:t>10</a:t>
            </a:fld>
            <a:endParaRPr lang="en-US" altLang="en-US"/>
          </a:p>
        </p:txBody>
      </p:sp>
      <p:sp>
        <p:nvSpPr>
          <p:cNvPr id="6" name="Footer Placeholder 5"/>
          <p:cNvSpPr>
            <a:spLocks noGrp="1"/>
          </p:cNvSpPr>
          <p:nvPr>
            <p:ph type="ftr" idx="4294967295"/>
          </p:nvPr>
        </p:nvSpPr>
        <p:spPr bwMode="auto">
          <a:xfrm>
            <a:off x="0" y="6540500"/>
            <a:ext cx="4246563"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Tim Godfrey, EPRI</a:t>
            </a:r>
          </a:p>
        </p:txBody>
      </p:sp>
      <p:sp>
        <p:nvSpPr>
          <p:cNvPr id="5" name="Date Placeholder 4"/>
          <p:cNvSpPr>
            <a:spLocks noGrp="1"/>
          </p:cNvSpPr>
          <p:nvPr>
            <p:ph type="dt" idx="4294967295"/>
          </p:nvPr>
        </p:nvSpPr>
        <p:spPr bwMode="auto">
          <a:xfrm>
            <a:off x="0" y="6491288"/>
            <a:ext cx="250031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lgn="ctr"/>
            <a:r>
              <a:rPr lang="en-US" dirty="0"/>
              <a:t>April 2020</a:t>
            </a:r>
            <a:endParaRPr lang="en-GB" dirty="0"/>
          </a:p>
        </p:txBody>
      </p:sp>
    </p:spTree>
    <p:extLst>
      <p:ext uri="{BB962C8B-B14F-4D97-AF65-F5344CB8AC3E}">
        <p14:creationId xmlns:p14="http://schemas.microsoft.com/office/powerpoint/2010/main" val="131171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normAutofit fontScale="92500" lnSpcReduction="20000"/>
          </a:bodyPr>
          <a:lstStyle/>
          <a:p>
            <a:r>
              <a:rPr lang="en-US" dirty="0"/>
              <a:t>All participants in IEEE-SA activities are expected to adhere to the core principles underlying the:</a:t>
            </a:r>
          </a:p>
          <a:p>
            <a:pPr lvl="1"/>
            <a:r>
              <a:rPr lang="en-US" dirty="0">
                <a:hlinkClick r:id="rId2"/>
              </a:rPr>
              <a:t>IEEE Code of Ethics</a:t>
            </a:r>
            <a:endParaRPr lang="en-US" dirty="0"/>
          </a:p>
          <a:p>
            <a:pPr lvl="1"/>
            <a:r>
              <a:rPr lang="en-US" dirty="0">
                <a:hlinkClick r:id="rId3"/>
              </a:rPr>
              <a:t>IEEE Code of Conduct</a:t>
            </a:r>
            <a:endParaRPr lang="en-US" dirty="0"/>
          </a:p>
          <a:p>
            <a:r>
              <a:rPr lang="en-US" dirty="0"/>
              <a:t>The core principles of the IEEE Codes of Ethics &amp; Conduct are to:</a:t>
            </a:r>
          </a:p>
          <a:p>
            <a:pPr lvl="1"/>
            <a:r>
              <a:rPr lang="en-US" dirty="0"/>
              <a:t>Uphold the highest standards of integrity, responsible behavior, and ethical and professional conduct</a:t>
            </a:r>
          </a:p>
          <a:p>
            <a:pPr lvl="1"/>
            <a:r>
              <a:rPr lang="en-US" dirty="0"/>
              <a:t>Treat people fairly and with respect, to not engage in harassment, discrimination, or retaliation, and to protect people's privacy.</a:t>
            </a:r>
          </a:p>
          <a:p>
            <a:pPr lvl="1"/>
            <a:r>
              <a:rPr lang="en-US" dirty="0"/>
              <a:t>Avoid injuring others, their property, reputation, or employment by false or malicious action</a:t>
            </a:r>
          </a:p>
          <a:p>
            <a:r>
              <a:rPr lang="en-US" dirty="0"/>
              <a:t>The most recent versions of these Codes are available at</a:t>
            </a:r>
          </a:p>
          <a:p>
            <a:pPr lvl="1"/>
            <a:r>
              <a:rPr lang="en-US" dirty="0">
                <a:hlinkClick r:id="rId4"/>
              </a:rPr>
              <a:t>http://www.ieee.org/about/corporate/governance</a:t>
            </a:r>
            <a:endParaRPr lang="en-US" dirty="0"/>
          </a:p>
        </p:txBody>
      </p:sp>
      <p:sp>
        <p:nvSpPr>
          <p:cNvPr id="6" name="Date Placeholder 5"/>
          <p:cNvSpPr>
            <a:spLocks noGrp="1"/>
          </p:cNvSpPr>
          <p:nvPr>
            <p:ph type="dt" sz="half" idx="10"/>
          </p:nvPr>
        </p:nvSpPr>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April 2020</a:t>
            </a:r>
            <a:endParaRPr lang="en-GB" dirty="0"/>
          </a:p>
        </p:txBody>
      </p:sp>
      <p:sp>
        <p:nvSpPr>
          <p:cNvPr id="5" name="Footer Placeholder 4"/>
          <p:cNvSpPr>
            <a:spLocks noGrp="1"/>
          </p:cNvSpPr>
          <p:nvPr>
            <p:ph type="ftr" sz="quarter" idx="11"/>
          </p:nvPr>
        </p:nvSpPr>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4" name="Slide Number Placeholder 3"/>
          <p:cNvSpPr>
            <a:spLocks noGrp="1"/>
          </p:cNvSpPr>
          <p:nvPr>
            <p:ph type="sldNum" sz="quarter" idx="12"/>
          </p:nvPr>
        </p:nvSpPr>
        <p:spPr/>
        <p:txBody>
          <a:bodyPr/>
          <a:lstStyle/>
          <a:p>
            <a:r>
              <a:rPr lang="en-GB"/>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t>Participants in the IEEE-SA “individual process” shall</a:t>
            </a:r>
            <a:br>
              <a:rPr lang="en-US" sz="3600" dirty="0"/>
            </a:br>
            <a:r>
              <a:rPr lang="en-US" sz="3600" dirty="0"/>
              <a:t>act independently of others, including employers</a:t>
            </a:r>
          </a:p>
        </p:txBody>
      </p:sp>
      <p:sp>
        <p:nvSpPr>
          <p:cNvPr id="3" name="Content Placeholder 2"/>
          <p:cNvSpPr>
            <a:spLocks noGrp="1"/>
          </p:cNvSpPr>
          <p:nvPr>
            <p:ph idx="1"/>
          </p:nvPr>
        </p:nvSpPr>
        <p:spPr/>
        <p:txBody>
          <a:bodyPr>
            <a:normAutofit fontScale="85000" lnSpcReduction="20000"/>
          </a:bodyPr>
          <a:lstStyle/>
          <a:p>
            <a:r>
              <a:rPr lang="en-US" dirty="0"/>
              <a:t>The </a:t>
            </a:r>
            <a:r>
              <a:rPr lang="en-US" dirty="0">
                <a:hlinkClick r:id="rId2"/>
              </a:rPr>
              <a:t>IEEE-SA Standards Board Bylaws </a:t>
            </a:r>
            <a:r>
              <a:rPr lang="en-US" dirty="0"/>
              <a:t>require that “participants in the IEEE standards development individual process shall act based on their qualifications and experience”</a:t>
            </a:r>
          </a:p>
          <a:p>
            <a:r>
              <a:rPr lang="en-US" dirty="0"/>
              <a:t>This means participants:</a:t>
            </a:r>
          </a:p>
          <a:p>
            <a:pPr lvl="1"/>
            <a:r>
              <a:rPr lang="en-US" dirty="0"/>
              <a:t>Shall act &amp; vote based on their personal &amp; independent opinions derived from their expertise, knowledge, and qualifications</a:t>
            </a:r>
          </a:p>
          <a:p>
            <a:pPr lvl="1"/>
            <a:r>
              <a:rPr lang="en-US" dirty="0"/>
              <a:t>Shall not act or vote based on any obligation to or any direction from any other person or organization, including an employer or client, regardless of any external commitments, agreements, contracts, or orders</a:t>
            </a:r>
          </a:p>
          <a:p>
            <a:pPr lvl="1"/>
            <a:r>
              <a:rPr lang="en-US" dirty="0"/>
              <a:t>Shall not direct the actions or votes of other participants or retaliate against other participants for fulfilling their responsibility to act &amp; vote based on their personal &amp; independently developed opinions</a:t>
            </a:r>
          </a:p>
          <a:p>
            <a:r>
              <a:rPr lang="en-US" dirty="0"/>
              <a:t>By participating in standards activities using the “individual process”, you are deemed to accept these requirements; if you are unable to satisfy these requirements then you shall immediately cease any participation</a:t>
            </a:r>
          </a:p>
        </p:txBody>
      </p:sp>
      <p:sp>
        <p:nvSpPr>
          <p:cNvPr id="6" name="Date Placeholder 5"/>
          <p:cNvSpPr>
            <a:spLocks noGrp="1"/>
          </p:cNvSpPr>
          <p:nvPr>
            <p:ph type="dt" sz="half" idx="10"/>
          </p:nvPr>
        </p:nvSpPr>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April 2020</a:t>
            </a:r>
            <a:endParaRPr lang="en-GB" dirty="0"/>
          </a:p>
        </p:txBody>
      </p:sp>
      <p:sp>
        <p:nvSpPr>
          <p:cNvPr id="5" name="Footer Placeholder 4"/>
          <p:cNvSpPr>
            <a:spLocks noGrp="1"/>
          </p:cNvSpPr>
          <p:nvPr>
            <p:ph type="ftr" sz="quarter" idx="11"/>
          </p:nvPr>
        </p:nvSpPr>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4" name="Slide Number Placeholder 3"/>
          <p:cNvSpPr>
            <a:spLocks noGrp="1"/>
          </p:cNvSpPr>
          <p:nvPr>
            <p:ph type="sldNum" sz="quarter"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normAutofit fontScale="92500" lnSpcReduction="10000"/>
          </a:bodyPr>
          <a:lstStyle/>
          <a:p>
            <a:r>
              <a:rPr lang="en-US" dirty="0"/>
              <a:t>The </a:t>
            </a:r>
            <a:r>
              <a:rPr lang="en-US" dirty="0">
                <a:hlinkClick r:id="rId2"/>
              </a:rPr>
              <a:t>IEEE-SA Standards Board Bylaws </a:t>
            </a:r>
            <a:r>
              <a:rPr lang="en-US" dirty="0"/>
              <a:t>(clause 5.2.1.3) specifies that “the standards development process shall not be dominated by any single interest category, individual, or organization”</a:t>
            </a:r>
          </a:p>
          <a:p>
            <a:pPr lvl="1"/>
            <a:r>
              <a:rPr lang="en-US" dirty="0"/>
              <a:t>This means no participant may exercise “authority, leadership, or influence by reason of superior leverage, strength, or representation to the exclusion of fair and equitable consideration of other viewpoints” or “to hinder the progress of the standards development activity”</a:t>
            </a:r>
          </a:p>
          <a:p>
            <a:r>
              <a:rPr lang="en-US" dirty="0"/>
              <a:t>This rule applies equally to those participating in a standards development project and to that project’s leadership group</a:t>
            </a:r>
          </a:p>
          <a:p>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6" name="Date Placeholder 5"/>
          <p:cNvSpPr>
            <a:spLocks noGrp="1"/>
          </p:cNvSpPr>
          <p:nvPr>
            <p:ph type="dt" sz="half" idx="10"/>
          </p:nvPr>
        </p:nvSpPr>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April 2020</a:t>
            </a:r>
            <a:endParaRPr lang="en-GB" dirty="0"/>
          </a:p>
        </p:txBody>
      </p:sp>
      <p:sp>
        <p:nvSpPr>
          <p:cNvPr id="5" name="Footer Placeholder 4"/>
          <p:cNvSpPr>
            <a:spLocks noGrp="1"/>
          </p:cNvSpPr>
          <p:nvPr>
            <p:ph type="ftr" sz="quarter" idx="11"/>
          </p:nvPr>
        </p:nvSpPr>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4" name="Slide Number Placeholder 3"/>
          <p:cNvSpPr>
            <a:spLocks noGrp="1"/>
          </p:cNvSpPr>
          <p:nvPr>
            <p:ph type="sldNum" sz="quarter"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ECAA7E-1EF0-456E-A72F-7E9184D64D6C}"/>
              </a:ext>
            </a:extLst>
          </p:cNvPr>
          <p:cNvSpPr>
            <a:spLocks noGrp="1"/>
          </p:cNvSpPr>
          <p:nvPr>
            <p:ph type="title"/>
          </p:nvPr>
        </p:nvSpPr>
        <p:spPr/>
        <p:txBody>
          <a:bodyPr/>
          <a:lstStyle/>
          <a:p>
            <a:r>
              <a:rPr lang="en-US" dirty="0"/>
              <a:t>Call for Contributions – issued Feb 14, 2020</a:t>
            </a:r>
          </a:p>
        </p:txBody>
      </p:sp>
      <p:sp>
        <p:nvSpPr>
          <p:cNvPr id="3" name="Content Placeholder 2">
            <a:extLst>
              <a:ext uri="{FF2B5EF4-FFF2-40B4-BE49-F238E27FC236}">
                <a16:creationId xmlns:a16="http://schemas.microsoft.com/office/drawing/2014/main" id="{1D851329-FEB5-441F-9E6A-5F2F2D93A531}"/>
              </a:ext>
            </a:extLst>
          </p:cNvPr>
          <p:cNvSpPr>
            <a:spLocks noGrp="1"/>
          </p:cNvSpPr>
          <p:nvPr>
            <p:ph idx="1"/>
          </p:nvPr>
        </p:nvSpPr>
        <p:spPr>
          <a:xfrm>
            <a:off x="381000" y="1143000"/>
            <a:ext cx="11277600" cy="5410200"/>
          </a:xfrm>
        </p:spPr>
        <p:txBody>
          <a:bodyPr>
            <a:normAutofit fontScale="62500" lnSpcReduction="20000"/>
          </a:bodyPr>
          <a:lstStyle/>
          <a:p>
            <a:r>
              <a:rPr lang="en-US" dirty="0"/>
              <a:t>The IEEE 802.15.16t Task Group is developing an amendment to 802.16-2017. Project 802.16t “Amendment - Fixed and Mobile Wireless Access in Narrowband Channels” </a:t>
            </a:r>
          </a:p>
          <a:p>
            <a:r>
              <a:rPr lang="en-US" dirty="0"/>
              <a:t>This project specifies operation in licensed spectrum with channel bandwidths greater than or equal to 5 kHz and less than 100 kHz. A new PHY will be specified, with changes to the MAC as necessary. The amendment is frequency independent but focuses on spectrum less than 2 GHz. Aggregated operation in adjacent and non-adjacent channels will be supported.</a:t>
            </a:r>
          </a:p>
          <a:p>
            <a:endParaRPr lang="en-US" dirty="0"/>
          </a:p>
          <a:p>
            <a:r>
              <a:rPr lang="en-US" dirty="0"/>
              <a:t>This Call for Contributions solicits input documentation toward the development the amendment. </a:t>
            </a:r>
          </a:p>
          <a:p>
            <a:r>
              <a:rPr lang="en-US" dirty="0"/>
              <a:t>Contributions are sought on the following topics;</a:t>
            </a:r>
          </a:p>
          <a:p>
            <a:pPr lvl="1"/>
            <a:r>
              <a:rPr lang="en-US" dirty="0"/>
              <a:t>Presentations on use cases, scenarios, and applications   </a:t>
            </a:r>
          </a:p>
          <a:p>
            <a:pPr lvl="1"/>
            <a:r>
              <a:rPr lang="en-US" dirty="0"/>
              <a:t>Contributions toward the System Requirements Document</a:t>
            </a:r>
          </a:p>
          <a:p>
            <a:r>
              <a:rPr lang="en-US" dirty="0"/>
              <a:t>Please use document </a:t>
            </a:r>
            <a:r>
              <a:rPr lang="en-US" dirty="0">
                <a:hlinkClick r:id="rId2"/>
              </a:rPr>
              <a:t>IEEE 802.15-20-0070r0 </a:t>
            </a:r>
            <a:r>
              <a:rPr lang="en-US" dirty="0"/>
              <a:t>as a template to describe your use cases.</a:t>
            </a:r>
          </a:p>
          <a:p>
            <a:r>
              <a:rPr lang="en-US" dirty="0"/>
              <a:t>The next meeting of P802.16t is March 15-20, 2020, Hilton Atlanta, Atlanta Georgia, USA, </a:t>
            </a:r>
            <a:r>
              <a:rPr lang="en-US" i="1" dirty="0"/>
              <a:t>802 Plenary Session. </a:t>
            </a:r>
            <a:r>
              <a:rPr lang="en-US" dirty="0"/>
              <a:t>The 802.16t task group will meet on Tuesday through Thursday.</a:t>
            </a:r>
          </a:p>
          <a:p>
            <a:r>
              <a:rPr lang="en-US" dirty="0"/>
              <a:t>The deadline for contributions to be considered the April 2020 plenary meeting is Friday, 13 April 2020, AOE (</a:t>
            </a:r>
            <a:r>
              <a:rPr lang="en-US" u="sng" dirty="0">
                <a:hlinkClick r:id="rId3"/>
              </a:rPr>
              <a:t>Anywhere On Earth</a:t>
            </a:r>
            <a:r>
              <a:rPr lang="en-US" dirty="0"/>
              <a:t>)</a:t>
            </a:r>
          </a:p>
          <a:p>
            <a:r>
              <a:rPr lang="en-US" dirty="0"/>
              <a:t>Documents should be uploaded to </a:t>
            </a:r>
            <a:r>
              <a:rPr lang="en-US" dirty="0">
                <a:hlinkClick r:id="rId4"/>
              </a:rPr>
              <a:t>https://mentor.ieee.org/802.15</a:t>
            </a:r>
            <a:r>
              <a:rPr lang="en-US" dirty="0"/>
              <a:t>, to the </a:t>
            </a:r>
            <a:r>
              <a:rPr lang="en-US" b="1" dirty="0"/>
              <a:t>TG16t</a:t>
            </a:r>
            <a:r>
              <a:rPr lang="en-US" dirty="0"/>
              <a:t> task group.</a:t>
            </a:r>
          </a:p>
          <a:p>
            <a:r>
              <a:rPr lang="en-US" dirty="0"/>
              <a:t>For more information contact the TG16t chair Tim Godfrey </a:t>
            </a:r>
            <a:r>
              <a:rPr lang="en-US" dirty="0">
                <a:hlinkClick r:id="rId5"/>
              </a:rPr>
              <a:t>tim.godfrey@ieee.org</a:t>
            </a:r>
            <a:endParaRPr lang="en-US" dirty="0"/>
          </a:p>
          <a:p>
            <a:r>
              <a:rPr lang="en-US" dirty="0"/>
              <a:t>The minutes of the January 2020 session are available in document </a:t>
            </a:r>
            <a:r>
              <a:rPr lang="en-US" dirty="0">
                <a:hlinkClick r:id="rId6"/>
              </a:rPr>
              <a:t>IEEE 802.15-20-0067r0</a:t>
            </a:r>
            <a:endParaRPr lang="en-US" dirty="0"/>
          </a:p>
          <a:p>
            <a:r>
              <a:rPr lang="en-US" dirty="0"/>
              <a:t>This Call for Contributions is available as document </a:t>
            </a:r>
            <a:r>
              <a:rPr lang="en-US" dirty="0">
                <a:hlinkClick r:id="rId7"/>
              </a:rPr>
              <a:t>IEEE 802.15-20-0079r0</a:t>
            </a:r>
            <a:endParaRPr lang="en-US" dirty="0"/>
          </a:p>
          <a:p>
            <a:endParaRPr lang="en-US" dirty="0"/>
          </a:p>
        </p:txBody>
      </p:sp>
      <p:sp>
        <p:nvSpPr>
          <p:cNvPr id="4" name="Date Placeholder 3">
            <a:extLst>
              <a:ext uri="{FF2B5EF4-FFF2-40B4-BE49-F238E27FC236}">
                <a16:creationId xmlns:a16="http://schemas.microsoft.com/office/drawing/2014/main" id="{D2F6F39F-1CE2-47E6-94C3-C4DB16D0946E}"/>
              </a:ext>
            </a:extLst>
          </p:cNvPr>
          <p:cNvSpPr>
            <a:spLocks noGrp="1"/>
          </p:cNvSpPr>
          <p:nvPr>
            <p:ph type="dt" sz="half" idx="10"/>
          </p:nvPr>
        </p:nvSpPr>
        <p:spPr/>
        <p:txBody>
          <a:bodyPr/>
          <a:lstStyle/>
          <a:p>
            <a:r>
              <a:rPr lang="en-US" dirty="0"/>
              <a:t>April 2020</a:t>
            </a:r>
          </a:p>
        </p:txBody>
      </p:sp>
      <p:sp>
        <p:nvSpPr>
          <p:cNvPr id="5" name="Footer Placeholder 4">
            <a:extLst>
              <a:ext uri="{FF2B5EF4-FFF2-40B4-BE49-F238E27FC236}">
                <a16:creationId xmlns:a16="http://schemas.microsoft.com/office/drawing/2014/main" id="{47D0E491-DACA-4407-8E80-C0F5A49267BB}"/>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676D66EC-4AB5-4560-A355-BF061CB78939}"/>
              </a:ext>
            </a:extLst>
          </p:cNvPr>
          <p:cNvSpPr>
            <a:spLocks noGrp="1"/>
          </p:cNvSpPr>
          <p:nvPr>
            <p:ph type="sldNum" sz="quarter" idx="12"/>
          </p:nvPr>
        </p:nvSpPr>
        <p:spPr/>
        <p:txBody>
          <a:bodyPr/>
          <a:lstStyle/>
          <a:p>
            <a:fld id="{07EF11DD-EAC9-418C-AFCF-9D5EFABD0DDC}" type="slidenum">
              <a:rPr lang="en-US" smtClean="0"/>
              <a:t>14</a:t>
            </a:fld>
            <a:endParaRPr lang="en-US"/>
          </a:p>
        </p:txBody>
      </p:sp>
    </p:spTree>
    <p:extLst>
      <p:ext uri="{BB962C8B-B14F-4D97-AF65-F5344CB8AC3E}">
        <p14:creationId xmlns:p14="http://schemas.microsoft.com/office/powerpoint/2010/main" val="41424474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6B5ED9-F8E8-40CB-9CFC-3FAE50E3F476}"/>
              </a:ext>
            </a:extLst>
          </p:cNvPr>
          <p:cNvSpPr>
            <a:spLocks noGrp="1"/>
          </p:cNvSpPr>
          <p:nvPr>
            <p:ph type="title"/>
          </p:nvPr>
        </p:nvSpPr>
        <p:spPr/>
        <p:txBody>
          <a:bodyPr/>
          <a:lstStyle/>
          <a:p>
            <a:r>
              <a:rPr lang="en-US" dirty="0"/>
              <a:t>Scheduling of Presentations</a:t>
            </a:r>
          </a:p>
        </p:txBody>
      </p:sp>
      <p:sp>
        <p:nvSpPr>
          <p:cNvPr id="3" name="Content Placeholder 2">
            <a:extLst>
              <a:ext uri="{FF2B5EF4-FFF2-40B4-BE49-F238E27FC236}">
                <a16:creationId xmlns:a16="http://schemas.microsoft.com/office/drawing/2014/main" id="{24E667BE-B2EF-4A38-8217-712F666ABFA7}"/>
              </a:ext>
            </a:extLst>
          </p:cNvPr>
          <p:cNvSpPr>
            <a:spLocks noGrp="1"/>
          </p:cNvSpPr>
          <p:nvPr>
            <p:ph idx="1"/>
          </p:nvPr>
        </p:nvSpPr>
        <p:spPr/>
        <p:txBody>
          <a:bodyPr>
            <a:normAutofit/>
          </a:bodyPr>
          <a:lstStyle/>
          <a:p>
            <a:endParaRPr lang="en-US" sz="2000" dirty="0"/>
          </a:p>
          <a:p>
            <a:r>
              <a:rPr lang="en-US" sz="2000" dirty="0"/>
              <a:t>802.15-20-0082r0	Use Cases for Rail	 		Nathan </a:t>
            </a:r>
            <a:r>
              <a:rPr lang="en-US" sz="2000" dirty="0" err="1"/>
              <a:t>Clanney</a:t>
            </a:r>
            <a:r>
              <a:rPr lang="en-US" sz="2000" dirty="0"/>
              <a:t> (Siemens Mobility)</a:t>
            </a:r>
          </a:p>
          <a:p>
            <a:endParaRPr lang="en-US" sz="2000" dirty="0"/>
          </a:p>
          <a:p>
            <a:r>
              <a:rPr lang="en-US" sz="2000" dirty="0"/>
              <a:t>802.15-20-0104r0 	802.16t Use Cases for Rail	 	</a:t>
            </a:r>
            <a:r>
              <a:rPr lang="en-US" sz="2000" dirty="0" err="1"/>
              <a:t>Juha</a:t>
            </a:r>
            <a:r>
              <a:rPr lang="en-US" sz="2000" dirty="0"/>
              <a:t> </a:t>
            </a:r>
            <a:r>
              <a:rPr lang="en-US" sz="2000" dirty="0" err="1"/>
              <a:t>Juntunen</a:t>
            </a:r>
            <a:r>
              <a:rPr lang="en-US" sz="2000" dirty="0"/>
              <a:t> (</a:t>
            </a:r>
            <a:r>
              <a:rPr lang="en-US" sz="2000" dirty="0" err="1"/>
              <a:t>Meteorcomm</a:t>
            </a:r>
            <a:r>
              <a:rPr lang="en-US" sz="2000" dirty="0"/>
              <a:t> LLC)</a:t>
            </a:r>
          </a:p>
          <a:p>
            <a:endParaRPr lang="en-US" sz="2000" dirty="0"/>
          </a:p>
          <a:p>
            <a:r>
              <a:rPr lang="en-US" sz="2000" dirty="0"/>
              <a:t>802.15-20-0108r0 	802.16t Use Case Spreadsheet	Kathy Nelson (</a:t>
            </a:r>
            <a:r>
              <a:rPr lang="en-US" sz="2000" dirty="0" err="1"/>
              <a:t>Ondas</a:t>
            </a:r>
            <a:r>
              <a:rPr lang="en-US" sz="2000" dirty="0"/>
              <a:t>)</a:t>
            </a:r>
          </a:p>
          <a:p>
            <a:endParaRPr lang="en-US" sz="2000" dirty="0"/>
          </a:p>
          <a:p>
            <a:r>
              <a:rPr lang="en-US" sz="2000" dirty="0"/>
              <a:t>802.15-20-0055r2	Frequency Band Layout		Frederick Smith (Chevron) as updated by Bob Finch (Select Spectrum)</a:t>
            </a:r>
          </a:p>
          <a:p>
            <a:endParaRPr lang="en-US" sz="2000" dirty="0"/>
          </a:p>
          <a:p>
            <a:endParaRPr lang="en-US" sz="2000" dirty="0"/>
          </a:p>
        </p:txBody>
      </p:sp>
      <p:sp>
        <p:nvSpPr>
          <p:cNvPr id="4" name="Date Placeholder 3">
            <a:extLst>
              <a:ext uri="{FF2B5EF4-FFF2-40B4-BE49-F238E27FC236}">
                <a16:creationId xmlns:a16="http://schemas.microsoft.com/office/drawing/2014/main" id="{9488F5DD-E615-434A-BBC2-F8E8D8573D44}"/>
              </a:ext>
            </a:extLst>
          </p:cNvPr>
          <p:cNvSpPr>
            <a:spLocks noGrp="1"/>
          </p:cNvSpPr>
          <p:nvPr>
            <p:ph type="dt" sz="half" idx="10"/>
          </p:nvPr>
        </p:nvSpPr>
        <p:spPr/>
        <p:txBody>
          <a:bodyPr/>
          <a:lstStyle/>
          <a:p>
            <a:r>
              <a:rPr lang="en-US" dirty="0"/>
              <a:t>April 2020</a:t>
            </a:r>
          </a:p>
        </p:txBody>
      </p:sp>
      <p:sp>
        <p:nvSpPr>
          <p:cNvPr id="5" name="Footer Placeholder 4">
            <a:extLst>
              <a:ext uri="{FF2B5EF4-FFF2-40B4-BE49-F238E27FC236}">
                <a16:creationId xmlns:a16="http://schemas.microsoft.com/office/drawing/2014/main" id="{58160F2B-9610-4257-97D1-C91CE0EC7C72}"/>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0CE97FBF-E095-473A-B299-A54BEE727804}"/>
              </a:ext>
            </a:extLst>
          </p:cNvPr>
          <p:cNvSpPr>
            <a:spLocks noGrp="1"/>
          </p:cNvSpPr>
          <p:nvPr>
            <p:ph type="sldNum" sz="quarter" idx="12"/>
          </p:nvPr>
        </p:nvSpPr>
        <p:spPr/>
        <p:txBody>
          <a:bodyPr/>
          <a:lstStyle/>
          <a:p>
            <a:fld id="{07EF11DD-EAC9-418C-AFCF-9D5EFABD0DDC}" type="slidenum">
              <a:rPr lang="en-US" smtClean="0"/>
              <a:t>15</a:t>
            </a:fld>
            <a:endParaRPr lang="en-US"/>
          </a:p>
        </p:txBody>
      </p:sp>
    </p:spTree>
    <p:extLst>
      <p:ext uri="{BB962C8B-B14F-4D97-AF65-F5344CB8AC3E}">
        <p14:creationId xmlns:p14="http://schemas.microsoft.com/office/powerpoint/2010/main" val="116140543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45A3D7E2-3938-4461-BDE0-C954F926E746}"/>
              </a:ext>
            </a:extLst>
          </p:cNvPr>
          <p:cNvSpPr>
            <a:spLocks noGrp="1"/>
          </p:cNvSpPr>
          <p:nvPr>
            <p:ph type="ctrTitle"/>
          </p:nvPr>
        </p:nvSpPr>
        <p:spPr/>
        <p:txBody>
          <a:bodyPr/>
          <a:lstStyle/>
          <a:p>
            <a:r>
              <a:rPr lang="en-US" dirty="0"/>
              <a:t>Presentations</a:t>
            </a:r>
          </a:p>
        </p:txBody>
      </p:sp>
      <p:sp>
        <p:nvSpPr>
          <p:cNvPr id="9" name="Subtitle 8">
            <a:extLst>
              <a:ext uri="{FF2B5EF4-FFF2-40B4-BE49-F238E27FC236}">
                <a16:creationId xmlns:a16="http://schemas.microsoft.com/office/drawing/2014/main" id="{E22259C0-7E59-43BB-9991-E60455DEA1E5}"/>
              </a:ext>
            </a:extLst>
          </p:cNvPr>
          <p:cNvSpPr>
            <a:spLocks noGrp="1"/>
          </p:cNvSpPr>
          <p:nvPr>
            <p:ph type="subTitle" idx="1"/>
          </p:nvPr>
        </p:nvSpPr>
        <p:spPr/>
        <p:txBody>
          <a:bodyPr/>
          <a:lstStyle/>
          <a:p>
            <a:endParaRPr lang="en-US"/>
          </a:p>
        </p:txBody>
      </p:sp>
      <p:sp>
        <p:nvSpPr>
          <p:cNvPr id="4" name="Date Placeholder 3">
            <a:extLst>
              <a:ext uri="{FF2B5EF4-FFF2-40B4-BE49-F238E27FC236}">
                <a16:creationId xmlns:a16="http://schemas.microsoft.com/office/drawing/2014/main" id="{7D042F5B-408A-45AF-BEA9-6538FEB3A23C}"/>
              </a:ext>
            </a:extLst>
          </p:cNvPr>
          <p:cNvSpPr>
            <a:spLocks noGrp="1"/>
          </p:cNvSpPr>
          <p:nvPr>
            <p:ph type="dt" sz="half" idx="10"/>
          </p:nvPr>
        </p:nvSpPr>
        <p:spPr/>
        <p:txBody>
          <a:bodyPr/>
          <a:lstStyle/>
          <a:p>
            <a:r>
              <a:rPr lang="en-US" altLang="en-US" dirty="0"/>
              <a:t>April 2020</a:t>
            </a:r>
          </a:p>
        </p:txBody>
      </p:sp>
      <p:sp>
        <p:nvSpPr>
          <p:cNvPr id="5" name="Footer Placeholder 4">
            <a:extLst>
              <a:ext uri="{FF2B5EF4-FFF2-40B4-BE49-F238E27FC236}">
                <a16:creationId xmlns:a16="http://schemas.microsoft.com/office/drawing/2014/main" id="{0AAC1185-E7CB-45B0-B4B7-91638A395E15}"/>
              </a:ext>
            </a:extLst>
          </p:cNvPr>
          <p:cNvSpPr>
            <a:spLocks noGrp="1"/>
          </p:cNvSpPr>
          <p:nvPr>
            <p:ph type="ftr" sz="quarter" idx="11"/>
          </p:nvPr>
        </p:nvSpPr>
        <p:spPr/>
        <p:txBody>
          <a:bodyPr/>
          <a:lstStyle/>
          <a:p>
            <a:r>
              <a:rPr lang="en-US" altLang="en-US"/>
              <a:t>Tim Godfrey, EPRI</a:t>
            </a:r>
          </a:p>
        </p:txBody>
      </p:sp>
      <p:sp>
        <p:nvSpPr>
          <p:cNvPr id="6" name="Slide Number Placeholder 5">
            <a:extLst>
              <a:ext uri="{FF2B5EF4-FFF2-40B4-BE49-F238E27FC236}">
                <a16:creationId xmlns:a16="http://schemas.microsoft.com/office/drawing/2014/main" id="{389EDD39-1172-45E9-BA22-0093BE4978EF}"/>
              </a:ext>
            </a:extLst>
          </p:cNvPr>
          <p:cNvSpPr>
            <a:spLocks noGrp="1"/>
          </p:cNvSpPr>
          <p:nvPr>
            <p:ph type="sldNum" sz="quarter" idx="12"/>
          </p:nvPr>
        </p:nvSpPr>
        <p:spPr/>
        <p:txBody>
          <a:bodyPr/>
          <a:lstStyle/>
          <a:p>
            <a:r>
              <a:rPr lang="en-US" altLang="en-US"/>
              <a:t>Slide </a:t>
            </a:r>
            <a:fld id="{2B687277-1108-434F-8D99-8D4FEAC8F2EF}" type="slidenum">
              <a:rPr lang="en-US" altLang="en-US"/>
              <a:pPr/>
              <a:t>16</a:t>
            </a:fld>
            <a:endParaRPr lang="en-US" alt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C49BE-F0CD-458A-9FB1-400D2D65FE67}"/>
              </a:ext>
            </a:extLst>
          </p:cNvPr>
          <p:cNvSpPr>
            <a:spLocks noGrp="1"/>
          </p:cNvSpPr>
          <p:nvPr>
            <p:ph type="title"/>
          </p:nvPr>
        </p:nvSpPr>
        <p:spPr/>
        <p:txBody>
          <a:bodyPr/>
          <a:lstStyle/>
          <a:p>
            <a:r>
              <a:rPr lang="en-US" dirty="0"/>
              <a:t>Discussion Notes and Action Items</a:t>
            </a:r>
          </a:p>
        </p:txBody>
      </p:sp>
      <p:sp>
        <p:nvSpPr>
          <p:cNvPr id="3" name="Content Placeholder 2">
            <a:extLst>
              <a:ext uri="{FF2B5EF4-FFF2-40B4-BE49-F238E27FC236}">
                <a16:creationId xmlns:a16="http://schemas.microsoft.com/office/drawing/2014/main" id="{BC82EAE5-7D9F-434B-884E-5111970D734F}"/>
              </a:ext>
            </a:extLst>
          </p:cNvPr>
          <p:cNvSpPr>
            <a:spLocks noGrp="1"/>
          </p:cNvSpPr>
          <p:nvPr>
            <p:ph idx="1"/>
          </p:nvPr>
        </p:nvSpPr>
        <p:spPr/>
        <p:txBody>
          <a:bodyPr>
            <a:normAutofit fontScale="92500" lnSpcReduction="20000"/>
          </a:bodyPr>
          <a:lstStyle/>
          <a:p>
            <a:r>
              <a:rPr lang="en-US" dirty="0"/>
              <a:t>Henk – is there a link to regulatory requirements for use case; Wireless FCC requirements.</a:t>
            </a:r>
          </a:p>
          <a:p>
            <a:pPr lvl="1"/>
            <a:r>
              <a:rPr lang="en-US" dirty="0"/>
              <a:t>Need to document existing rules for each band. </a:t>
            </a:r>
          </a:p>
          <a:p>
            <a:pPr lvl="1"/>
            <a:r>
              <a:rPr lang="en-US" dirty="0"/>
              <a:t>Plan to include in a different section on SRD.</a:t>
            </a:r>
          </a:p>
          <a:p>
            <a:endParaRPr lang="en-US" dirty="0"/>
          </a:p>
          <a:p>
            <a:r>
              <a:rPr lang="en-US" dirty="0"/>
              <a:t>Use cases:</a:t>
            </a:r>
          </a:p>
          <a:p>
            <a:pPr lvl="1"/>
            <a:r>
              <a:rPr lang="en-US" dirty="0"/>
              <a:t>Action: Kathy will work with Nathan and </a:t>
            </a:r>
            <a:r>
              <a:rPr lang="en-US" dirty="0" err="1"/>
              <a:t>Juha</a:t>
            </a:r>
            <a:r>
              <a:rPr lang="en-US" dirty="0"/>
              <a:t> to merge rail use cases into Document 108 as the master use case spreadsheet. </a:t>
            </a:r>
          </a:p>
          <a:p>
            <a:pPr lvl="1"/>
            <a:r>
              <a:rPr lang="en-US" dirty="0"/>
              <a:t>Rick Smith – need to include use case of transitioning leased lines (copper or otherwise) for utility. </a:t>
            </a:r>
          </a:p>
          <a:p>
            <a:r>
              <a:rPr lang="en-US" dirty="0"/>
              <a:t>Frequency bands: 952-953, and 928-929 MHz  is Part 101</a:t>
            </a:r>
          </a:p>
          <a:p>
            <a:pPr lvl="1"/>
            <a:r>
              <a:rPr lang="en-US" dirty="0"/>
              <a:t>Include 1.4 GHz band – there is 5 MHz available there</a:t>
            </a:r>
          </a:p>
          <a:p>
            <a:pPr lvl="1"/>
            <a:r>
              <a:rPr lang="en-US" dirty="0"/>
              <a:t>Need document any restrictions on TDD operation. </a:t>
            </a:r>
          </a:p>
          <a:p>
            <a:endParaRPr lang="en-US" dirty="0"/>
          </a:p>
        </p:txBody>
      </p:sp>
      <p:sp>
        <p:nvSpPr>
          <p:cNvPr id="4" name="Date Placeholder 3">
            <a:extLst>
              <a:ext uri="{FF2B5EF4-FFF2-40B4-BE49-F238E27FC236}">
                <a16:creationId xmlns:a16="http://schemas.microsoft.com/office/drawing/2014/main" id="{94A6F31D-3143-4A62-B799-9F623EDEFA88}"/>
              </a:ext>
            </a:extLst>
          </p:cNvPr>
          <p:cNvSpPr>
            <a:spLocks noGrp="1"/>
          </p:cNvSpPr>
          <p:nvPr>
            <p:ph type="dt" sz="half" idx="10"/>
          </p:nvPr>
        </p:nvSpPr>
        <p:spPr/>
        <p:txBody>
          <a:bodyPr/>
          <a:lstStyle/>
          <a:p>
            <a:r>
              <a:rPr lang="en-US"/>
              <a:t>April 2020</a:t>
            </a:r>
            <a:endParaRPr lang="en-US" dirty="0"/>
          </a:p>
        </p:txBody>
      </p:sp>
      <p:sp>
        <p:nvSpPr>
          <p:cNvPr id="5" name="Footer Placeholder 4">
            <a:extLst>
              <a:ext uri="{FF2B5EF4-FFF2-40B4-BE49-F238E27FC236}">
                <a16:creationId xmlns:a16="http://schemas.microsoft.com/office/drawing/2014/main" id="{580378AB-F344-463C-8407-064C33BD3921}"/>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26D7F20F-1A0E-4B5A-BFF9-D8D7A6389683}"/>
              </a:ext>
            </a:extLst>
          </p:cNvPr>
          <p:cNvSpPr>
            <a:spLocks noGrp="1"/>
          </p:cNvSpPr>
          <p:nvPr>
            <p:ph type="sldNum" sz="quarter" idx="12"/>
          </p:nvPr>
        </p:nvSpPr>
        <p:spPr/>
        <p:txBody>
          <a:bodyPr/>
          <a:lstStyle/>
          <a:p>
            <a:fld id="{07EF11DD-EAC9-418C-AFCF-9D5EFABD0DDC}" type="slidenum">
              <a:rPr lang="en-US" smtClean="0"/>
              <a:t>17</a:t>
            </a:fld>
            <a:endParaRPr lang="en-US"/>
          </a:p>
        </p:txBody>
      </p:sp>
    </p:spTree>
    <p:extLst>
      <p:ext uri="{BB962C8B-B14F-4D97-AF65-F5344CB8AC3E}">
        <p14:creationId xmlns:p14="http://schemas.microsoft.com/office/powerpoint/2010/main" val="290524529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8242D8-E482-48FF-8FD5-486F15E6DBD0}"/>
              </a:ext>
            </a:extLst>
          </p:cNvPr>
          <p:cNvSpPr>
            <a:spLocks noGrp="1"/>
          </p:cNvSpPr>
          <p:nvPr>
            <p:ph type="title"/>
          </p:nvPr>
        </p:nvSpPr>
        <p:spPr/>
        <p:txBody>
          <a:bodyPr/>
          <a:lstStyle/>
          <a:p>
            <a:r>
              <a:rPr lang="en-US" dirty="0"/>
              <a:t>Next Teleconference</a:t>
            </a:r>
          </a:p>
        </p:txBody>
      </p:sp>
      <p:sp>
        <p:nvSpPr>
          <p:cNvPr id="3" name="Content Placeholder 2">
            <a:extLst>
              <a:ext uri="{FF2B5EF4-FFF2-40B4-BE49-F238E27FC236}">
                <a16:creationId xmlns:a16="http://schemas.microsoft.com/office/drawing/2014/main" id="{FC617078-248B-4D25-997D-89A0DB13D5A6}"/>
              </a:ext>
            </a:extLst>
          </p:cNvPr>
          <p:cNvSpPr>
            <a:spLocks noGrp="1"/>
          </p:cNvSpPr>
          <p:nvPr>
            <p:ph idx="1"/>
          </p:nvPr>
        </p:nvSpPr>
        <p:spPr/>
        <p:txBody>
          <a:bodyPr/>
          <a:lstStyle/>
          <a:p>
            <a:r>
              <a:rPr lang="en-US" dirty="0"/>
              <a:t>Frequency based on number of contributions. </a:t>
            </a:r>
          </a:p>
          <a:p>
            <a:endParaRPr lang="en-US" dirty="0"/>
          </a:p>
          <a:p>
            <a:r>
              <a:rPr lang="en-US" dirty="0"/>
              <a:t>Propose next one in 3 weeks (can accelerate if needed).</a:t>
            </a:r>
          </a:p>
          <a:p>
            <a:endParaRPr lang="en-US" dirty="0"/>
          </a:p>
          <a:p>
            <a:r>
              <a:rPr lang="en-US" dirty="0"/>
              <a:t>April 30, same time (8am Pacific, 11am Eastern)</a:t>
            </a:r>
          </a:p>
          <a:p>
            <a:endParaRPr lang="en-US" dirty="0"/>
          </a:p>
        </p:txBody>
      </p:sp>
      <p:sp>
        <p:nvSpPr>
          <p:cNvPr id="4" name="Date Placeholder 3">
            <a:extLst>
              <a:ext uri="{FF2B5EF4-FFF2-40B4-BE49-F238E27FC236}">
                <a16:creationId xmlns:a16="http://schemas.microsoft.com/office/drawing/2014/main" id="{317A0258-535C-4BCF-83C2-B22684A317F3}"/>
              </a:ext>
            </a:extLst>
          </p:cNvPr>
          <p:cNvSpPr>
            <a:spLocks noGrp="1"/>
          </p:cNvSpPr>
          <p:nvPr>
            <p:ph type="dt" sz="half" idx="10"/>
          </p:nvPr>
        </p:nvSpPr>
        <p:spPr/>
        <p:txBody>
          <a:bodyPr/>
          <a:lstStyle/>
          <a:p>
            <a:r>
              <a:rPr lang="en-US"/>
              <a:t>April 2020</a:t>
            </a:r>
            <a:endParaRPr lang="en-US" dirty="0"/>
          </a:p>
        </p:txBody>
      </p:sp>
      <p:sp>
        <p:nvSpPr>
          <p:cNvPr id="5" name="Footer Placeholder 4">
            <a:extLst>
              <a:ext uri="{FF2B5EF4-FFF2-40B4-BE49-F238E27FC236}">
                <a16:creationId xmlns:a16="http://schemas.microsoft.com/office/drawing/2014/main" id="{BF5E5E73-DF80-4166-B8E6-9041B4FF9299}"/>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90AF82E0-2FE4-49E0-BD5C-9D530894340A}"/>
              </a:ext>
            </a:extLst>
          </p:cNvPr>
          <p:cNvSpPr>
            <a:spLocks noGrp="1"/>
          </p:cNvSpPr>
          <p:nvPr>
            <p:ph type="sldNum" sz="quarter" idx="12"/>
          </p:nvPr>
        </p:nvSpPr>
        <p:spPr/>
        <p:txBody>
          <a:bodyPr/>
          <a:lstStyle/>
          <a:p>
            <a:fld id="{07EF11DD-EAC9-418C-AFCF-9D5EFABD0DDC}" type="slidenum">
              <a:rPr lang="en-US" smtClean="0"/>
              <a:t>18</a:t>
            </a:fld>
            <a:endParaRPr lang="en-US"/>
          </a:p>
        </p:txBody>
      </p:sp>
    </p:spTree>
    <p:extLst>
      <p:ext uri="{BB962C8B-B14F-4D97-AF65-F5344CB8AC3E}">
        <p14:creationId xmlns:p14="http://schemas.microsoft.com/office/powerpoint/2010/main" val="391923512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4"/>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400" dirty="0"/>
              <a:t>April 2020</a:t>
            </a:r>
          </a:p>
        </p:txBody>
      </p:sp>
      <p:sp>
        <p:nvSpPr>
          <p:cNvPr id="10243" name="Footer Placeholder 5"/>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200"/>
              <a:t>Tim Godfrey, EPRI</a:t>
            </a:r>
          </a:p>
        </p:txBody>
      </p:sp>
      <p:sp>
        <p:nvSpPr>
          <p:cNvPr id="10244" name="Slide Number Placeholder 6"/>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219C1867-47CF-411F-B0EE-95650A4BE4CC}" type="slidenum">
              <a:rPr lang="en-US" sz="1200"/>
              <a:pPr>
                <a:defRPr/>
              </a:pPr>
              <a:t>19</a:t>
            </a:fld>
            <a:endParaRPr lang="en-US" sz="1200"/>
          </a:p>
        </p:txBody>
      </p:sp>
      <p:sp>
        <p:nvSpPr>
          <p:cNvPr id="10245" name="Rectangle 2"/>
          <p:cNvSpPr>
            <a:spLocks noGrp="1" noChangeArrowheads="1"/>
          </p:cNvSpPr>
          <p:nvPr>
            <p:ph type="title"/>
          </p:nvPr>
        </p:nvSpPr>
        <p:spPr>
          <a:xfrm>
            <a:off x="2209800" y="381000"/>
            <a:ext cx="7772400" cy="1066800"/>
          </a:xfrm>
        </p:spPr>
        <p:txBody>
          <a:bodyPr/>
          <a:lstStyle/>
          <a:p>
            <a:pPr>
              <a:defRPr/>
            </a:pPr>
            <a:r>
              <a:rPr lang="en-US" dirty="0"/>
              <a:t>Upcoming Sessions</a:t>
            </a:r>
          </a:p>
        </p:txBody>
      </p:sp>
      <p:sp>
        <p:nvSpPr>
          <p:cNvPr id="10246" name="Rectangle 3"/>
          <p:cNvSpPr>
            <a:spLocks noGrp="1" noChangeArrowheads="1"/>
          </p:cNvSpPr>
          <p:nvPr>
            <p:ph type="body" sz="half" idx="1"/>
          </p:nvPr>
        </p:nvSpPr>
        <p:spPr>
          <a:xfrm>
            <a:off x="1447800" y="1676400"/>
            <a:ext cx="9296400" cy="4495800"/>
          </a:xfrm>
        </p:spPr>
        <p:txBody>
          <a:bodyPr>
            <a:normAutofit/>
          </a:bodyPr>
          <a:lstStyle/>
          <a:p>
            <a:r>
              <a:rPr lang="en-US" sz="2000" dirty="0"/>
              <a:t>July 12-17, 2020, Sheraton Centre Montreal, Montreal Canada, </a:t>
            </a:r>
            <a:r>
              <a:rPr lang="en-US" sz="2000" i="1" dirty="0"/>
              <a:t>802 Plenary Session.</a:t>
            </a:r>
            <a:endParaRPr lang="en-US" sz="2000" dirty="0"/>
          </a:p>
          <a:p>
            <a:r>
              <a:rPr lang="en-US" sz="2000" dirty="0"/>
              <a:t>September 13-18, 2020, Grand Hyatt Atlanta in Buckhead, Atlanta, Georgia, </a:t>
            </a:r>
            <a:r>
              <a:rPr lang="en-US" sz="2000" i="1" dirty="0"/>
              <a:t>802 Wireless Interim Session.</a:t>
            </a:r>
            <a:endParaRPr lang="en-US" sz="2000" dirty="0"/>
          </a:p>
          <a:p>
            <a:r>
              <a:rPr lang="en-US" sz="2000" dirty="0"/>
              <a:t>November 18-13, 2020, Marriott Marquis Queen's Park,  Bangkok, Thailand, </a:t>
            </a:r>
            <a:r>
              <a:rPr lang="en-US" sz="2000" i="1" dirty="0"/>
              <a:t>802 Plenary Session.</a:t>
            </a:r>
            <a:endParaRPr lang="en-US" sz="2000" dirty="0"/>
          </a:p>
          <a:p>
            <a:endParaRPr lang="en-US" sz="2000" dirty="0"/>
          </a:p>
          <a:p>
            <a:pPr>
              <a:defRPr/>
            </a:pPr>
            <a:endParaRPr lang="en-US" sz="2000" dirty="0"/>
          </a:p>
          <a:p>
            <a:pPr>
              <a:defRPr/>
            </a:pPr>
            <a:r>
              <a:rPr lang="en-US" sz="2000" dirty="0"/>
              <a:t>802.16t meets on Tuesday-Thursday during the meeting session.</a:t>
            </a:r>
          </a:p>
          <a:p>
            <a:pPr>
              <a:defRPr/>
            </a:pPr>
            <a:endParaRPr lang="en-US" sz="20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264475C-A9EB-483F-98AF-B14E5D270153}"/>
              </a:ext>
            </a:extLst>
          </p:cNvPr>
          <p:cNvSpPr>
            <a:spLocks noGrp="1"/>
          </p:cNvSpPr>
          <p:nvPr>
            <p:ph type="title"/>
          </p:nvPr>
        </p:nvSpPr>
        <p:spPr/>
        <p:txBody>
          <a:bodyPr/>
          <a:lstStyle/>
          <a:p>
            <a:r>
              <a:rPr lang="en-US" dirty="0"/>
              <a:t>Agenda</a:t>
            </a:r>
          </a:p>
        </p:txBody>
      </p:sp>
      <p:sp>
        <p:nvSpPr>
          <p:cNvPr id="6" name="Content Placeholder 5">
            <a:extLst>
              <a:ext uri="{FF2B5EF4-FFF2-40B4-BE49-F238E27FC236}">
                <a16:creationId xmlns:a16="http://schemas.microsoft.com/office/drawing/2014/main" id="{C058C766-5081-4EC1-AA46-AB8069E3A9CC}"/>
              </a:ext>
            </a:extLst>
          </p:cNvPr>
          <p:cNvSpPr>
            <a:spLocks noGrp="1"/>
          </p:cNvSpPr>
          <p:nvPr>
            <p:ph idx="1"/>
          </p:nvPr>
        </p:nvSpPr>
        <p:spPr/>
        <p:txBody>
          <a:bodyPr>
            <a:normAutofit/>
          </a:bodyPr>
          <a:lstStyle/>
          <a:p>
            <a:r>
              <a:rPr lang="en-US" dirty="0"/>
              <a:t>Introductions, Secretary, Review and Approve Agenda</a:t>
            </a:r>
          </a:p>
          <a:p>
            <a:r>
              <a:rPr lang="en-US" dirty="0"/>
              <a:t>Policy Review</a:t>
            </a:r>
          </a:p>
          <a:p>
            <a:r>
              <a:rPr lang="en-US" dirty="0"/>
              <a:t>Presentations</a:t>
            </a:r>
          </a:p>
          <a:p>
            <a:r>
              <a:rPr lang="en-US" dirty="0"/>
              <a:t>Discussion</a:t>
            </a:r>
          </a:p>
          <a:p>
            <a:r>
              <a:rPr lang="en-US" dirty="0"/>
              <a:t>Scheduling Next Teleconference</a:t>
            </a:r>
          </a:p>
          <a:p>
            <a:endParaRPr lang="en-US" dirty="0"/>
          </a:p>
        </p:txBody>
      </p:sp>
      <p:sp>
        <p:nvSpPr>
          <p:cNvPr id="2" name="Date Placeholder 1">
            <a:extLst>
              <a:ext uri="{FF2B5EF4-FFF2-40B4-BE49-F238E27FC236}">
                <a16:creationId xmlns:a16="http://schemas.microsoft.com/office/drawing/2014/main" id="{18E60F81-A535-4535-B380-36349C6C0953}"/>
              </a:ext>
            </a:extLst>
          </p:cNvPr>
          <p:cNvSpPr>
            <a:spLocks noGrp="1"/>
          </p:cNvSpPr>
          <p:nvPr>
            <p:ph type="dt" sz="half" idx="10"/>
          </p:nvPr>
        </p:nvSpPr>
        <p:spPr/>
        <p:txBody>
          <a:bodyPr/>
          <a:lstStyle/>
          <a:p>
            <a:r>
              <a:rPr lang="en-US" dirty="0"/>
              <a:t>April 2020</a:t>
            </a:r>
          </a:p>
        </p:txBody>
      </p:sp>
      <p:sp>
        <p:nvSpPr>
          <p:cNvPr id="3" name="Footer Placeholder 2">
            <a:extLst>
              <a:ext uri="{FF2B5EF4-FFF2-40B4-BE49-F238E27FC236}">
                <a16:creationId xmlns:a16="http://schemas.microsoft.com/office/drawing/2014/main" id="{F458B843-2D7B-491F-9765-8FB389289A60}"/>
              </a:ext>
            </a:extLst>
          </p:cNvPr>
          <p:cNvSpPr>
            <a:spLocks noGrp="1"/>
          </p:cNvSpPr>
          <p:nvPr>
            <p:ph type="ftr" sz="quarter" idx="11"/>
          </p:nvPr>
        </p:nvSpPr>
        <p:spPr/>
        <p:txBody>
          <a:bodyPr/>
          <a:lstStyle/>
          <a:p>
            <a:r>
              <a:rPr lang="en-US"/>
              <a:t>Tim Godfrey, EPRI</a:t>
            </a:r>
          </a:p>
        </p:txBody>
      </p:sp>
      <p:sp>
        <p:nvSpPr>
          <p:cNvPr id="4" name="Slide Number Placeholder 3">
            <a:extLst>
              <a:ext uri="{FF2B5EF4-FFF2-40B4-BE49-F238E27FC236}">
                <a16:creationId xmlns:a16="http://schemas.microsoft.com/office/drawing/2014/main" id="{7A912C23-63F8-450A-AA58-80D7A7B4FCA4}"/>
              </a:ext>
            </a:extLst>
          </p:cNvPr>
          <p:cNvSpPr>
            <a:spLocks noGrp="1"/>
          </p:cNvSpPr>
          <p:nvPr>
            <p:ph type="sldNum" sz="quarter" idx="12"/>
          </p:nvPr>
        </p:nvSpPr>
        <p:spPr/>
        <p:txBody>
          <a:bodyPr/>
          <a:lstStyle/>
          <a:p>
            <a:fld id="{07EF11DD-EAC9-418C-AFCF-9D5EFABD0DDC}" type="slidenum">
              <a:rPr lang="en-US" smtClean="0"/>
              <a:t>2</a:t>
            </a:fld>
            <a:endParaRPr lang="en-US"/>
          </a:p>
        </p:txBody>
      </p:sp>
    </p:spTree>
    <p:extLst>
      <p:ext uri="{BB962C8B-B14F-4D97-AF65-F5344CB8AC3E}">
        <p14:creationId xmlns:p14="http://schemas.microsoft.com/office/powerpoint/2010/main" val="20064856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4996AA-87EF-43BA-B577-6CBA94EF5DDB}"/>
              </a:ext>
            </a:extLst>
          </p:cNvPr>
          <p:cNvSpPr>
            <a:spLocks noGrp="1"/>
          </p:cNvSpPr>
          <p:nvPr>
            <p:ph type="title"/>
          </p:nvPr>
        </p:nvSpPr>
        <p:spPr/>
        <p:txBody>
          <a:bodyPr/>
          <a:lstStyle/>
          <a:p>
            <a:r>
              <a:rPr lang="en-US" dirty="0"/>
              <a:t>Opening</a:t>
            </a:r>
          </a:p>
        </p:txBody>
      </p:sp>
      <p:sp>
        <p:nvSpPr>
          <p:cNvPr id="3" name="Content Placeholder 2">
            <a:extLst>
              <a:ext uri="{FF2B5EF4-FFF2-40B4-BE49-F238E27FC236}">
                <a16:creationId xmlns:a16="http://schemas.microsoft.com/office/drawing/2014/main" id="{D2E2E2B9-A29C-4E77-965D-528C5C60367A}"/>
              </a:ext>
            </a:extLst>
          </p:cNvPr>
          <p:cNvSpPr>
            <a:spLocks noGrp="1"/>
          </p:cNvSpPr>
          <p:nvPr>
            <p:ph idx="1"/>
          </p:nvPr>
        </p:nvSpPr>
        <p:spPr/>
        <p:txBody>
          <a:bodyPr/>
          <a:lstStyle/>
          <a:p>
            <a:r>
              <a:rPr lang="en-US" dirty="0"/>
              <a:t>Introductions</a:t>
            </a:r>
          </a:p>
          <a:p>
            <a:endParaRPr lang="en-US" dirty="0"/>
          </a:p>
          <a:p>
            <a:r>
              <a:rPr lang="en-US" dirty="0"/>
              <a:t>Secretary for teleconference</a:t>
            </a:r>
          </a:p>
          <a:p>
            <a:endParaRPr lang="en-US" dirty="0"/>
          </a:p>
          <a:p>
            <a:r>
              <a:rPr lang="en-US" dirty="0"/>
              <a:t>Agenda review and Approval</a:t>
            </a:r>
          </a:p>
          <a:p>
            <a:endParaRPr lang="en-US" dirty="0"/>
          </a:p>
          <a:p>
            <a:endParaRPr lang="en-US" dirty="0"/>
          </a:p>
        </p:txBody>
      </p:sp>
      <p:sp>
        <p:nvSpPr>
          <p:cNvPr id="4" name="Date Placeholder 3">
            <a:extLst>
              <a:ext uri="{FF2B5EF4-FFF2-40B4-BE49-F238E27FC236}">
                <a16:creationId xmlns:a16="http://schemas.microsoft.com/office/drawing/2014/main" id="{55DA403F-84E7-458D-BAAF-D432E70E8E4B}"/>
              </a:ext>
            </a:extLst>
          </p:cNvPr>
          <p:cNvSpPr>
            <a:spLocks noGrp="1"/>
          </p:cNvSpPr>
          <p:nvPr>
            <p:ph type="dt" sz="half" idx="10"/>
          </p:nvPr>
        </p:nvSpPr>
        <p:spPr/>
        <p:txBody>
          <a:bodyPr/>
          <a:lstStyle/>
          <a:p>
            <a:r>
              <a:rPr lang="en-US" dirty="0"/>
              <a:t>April 2020</a:t>
            </a:r>
          </a:p>
        </p:txBody>
      </p:sp>
      <p:sp>
        <p:nvSpPr>
          <p:cNvPr id="5" name="Footer Placeholder 4">
            <a:extLst>
              <a:ext uri="{FF2B5EF4-FFF2-40B4-BE49-F238E27FC236}">
                <a16:creationId xmlns:a16="http://schemas.microsoft.com/office/drawing/2014/main" id="{B42AA691-0556-45FB-A18A-215C7A92220D}"/>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58D8117B-6F1B-4948-93E4-81EB65B5CD7C}"/>
              </a:ext>
            </a:extLst>
          </p:cNvPr>
          <p:cNvSpPr>
            <a:spLocks noGrp="1"/>
          </p:cNvSpPr>
          <p:nvPr>
            <p:ph type="sldNum" sz="quarter" idx="12"/>
          </p:nvPr>
        </p:nvSpPr>
        <p:spPr/>
        <p:txBody>
          <a:bodyPr/>
          <a:lstStyle/>
          <a:p>
            <a:fld id="{07EF11DD-EAC9-418C-AFCF-9D5EFABD0DDC}" type="slidenum">
              <a:rPr lang="en-US" smtClean="0"/>
              <a:t>3</a:t>
            </a:fld>
            <a:endParaRPr lang="en-US"/>
          </a:p>
        </p:txBody>
      </p:sp>
    </p:spTree>
    <p:extLst>
      <p:ext uri="{BB962C8B-B14F-4D97-AF65-F5344CB8AC3E}">
        <p14:creationId xmlns:p14="http://schemas.microsoft.com/office/powerpoint/2010/main" val="867171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40DE86-3F9F-4D9F-A75F-5EC92A2B5AEB}"/>
              </a:ext>
            </a:extLst>
          </p:cNvPr>
          <p:cNvSpPr>
            <a:spLocks noGrp="1"/>
          </p:cNvSpPr>
          <p:nvPr>
            <p:ph type="title"/>
          </p:nvPr>
        </p:nvSpPr>
        <p:spPr/>
        <p:txBody>
          <a:bodyPr/>
          <a:lstStyle/>
          <a:p>
            <a:r>
              <a:rPr lang="en-US" dirty="0"/>
              <a:t>Reference material</a:t>
            </a:r>
          </a:p>
        </p:txBody>
      </p:sp>
      <p:sp>
        <p:nvSpPr>
          <p:cNvPr id="3" name="Content Placeholder 2">
            <a:extLst>
              <a:ext uri="{FF2B5EF4-FFF2-40B4-BE49-F238E27FC236}">
                <a16:creationId xmlns:a16="http://schemas.microsoft.com/office/drawing/2014/main" id="{B1CAF124-5D31-467A-A16D-1A4ADC8E2075}"/>
              </a:ext>
            </a:extLst>
          </p:cNvPr>
          <p:cNvSpPr>
            <a:spLocks noGrp="1"/>
          </p:cNvSpPr>
          <p:nvPr>
            <p:ph idx="1"/>
          </p:nvPr>
        </p:nvSpPr>
        <p:spPr/>
        <p:txBody>
          <a:bodyPr/>
          <a:lstStyle/>
          <a:p>
            <a:r>
              <a:rPr lang="en-US" dirty="0"/>
              <a:t>Please refer to meeting presentation planned for March plenary for background information</a:t>
            </a:r>
          </a:p>
          <a:p>
            <a:endParaRPr lang="en-US" dirty="0"/>
          </a:p>
          <a:p>
            <a:r>
              <a:rPr lang="en-US" dirty="0">
                <a:hlinkClick r:id="rId2"/>
              </a:rPr>
              <a:t>802.15-20-0069r1</a:t>
            </a:r>
            <a:r>
              <a:rPr lang="en-US" dirty="0"/>
              <a:t>  March 2020 TG16t Meeting Presentation 	Tim Godfrey (EPRI) </a:t>
            </a:r>
          </a:p>
        </p:txBody>
      </p:sp>
      <p:sp>
        <p:nvSpPr>
          <p:cNvPr id="4" name="Date Placeholder 3">
            <a:extLst>
              <a:ext uri="{FF2B5EF4-FFF2-40B4-BE49-F238E27FC236}">
                <a16:creationId xmlns:a16="http://schemas.microsoft.com/office/drawing/2014/main" id="{B97FF398-2B26-4CFF-9E42-BBE29FB09078}"/>
              </a:ext>
            </a:extLst>
          </p:cNvPr>
          <p:cNvSpPr>
            <a:spLocks noGrp="1"/>
          </p:cNvSpPr>
          <p:nvPr>
            <p:ph type="dt" sz="half" idx="10"/>
          </p:nvPr>
        </p:nvSpPr>
        <p:spPr/>
        <p:txBody>
          <a:bodyPr/>
          <a:lstStyle/>
          <a:p>
            <a:r>
              <a:rPr lang="en-US"/>
              <a:t>April 2020</a:t>
            </a:r>
            <a:endParaRPr lang="en-US" dirty="0"/>
          </a:p>
        </p:txBody>
      </p:sp>
      <p:sp>
        <p:nvSpPr>
          <p:cNvPr id="5" name="Footer Placeholder 4">
            <a:extLst>
              <a:ext uri="{FF2B5EF4-FFF2-40B4-BE49-F238E27FC236}">
                <a16:creationId xmlns:a16="http://schemas.microsoft.com/office/drawing/2014/main" id="{62F4DD64-2530-455D-8978-567C16EF38BD}"/>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A0BCD1F8-451B-4B35-B761-952F7BACA512}"/>
              </a:ext>
            </a:extLst>
          </p:cNvPr>
          <p:cNvSpPr>
            <a:spLocks noGrp="1"/>
          </p:cNvSpPr>
          <p:nvPr>
            <p:ph type="sldNum" sz="quarter" idx="12"/>
          </p:nvPr>
        </p:nvSpPr>
        <p:spPr/>
        <p:txBody>
          <a:bodyPr/>
          <a:lstStyle/>
          <a:p>
            <a:fld id="{07EF11DD-EAC9-418C-AFCF-9D5EFABD0DDC}" type="slidenum">
              <a:rPr lang="en-US" smtClean="0"/>
              <a:t>4</a:t>
            </a:fld>
            <a:endParaRPr lang="en-US"/>
          </a:p>
        </p:txBody>
      </p:sp>
    </p:spTree>
    <p:extLst>
      <p:ext uri="{BB962C8B-B14F-4D97-AF65-F5344CB8AC3E}">
        <p14:creationId xmlns:p14="http://schemas.microsoft.com/office/powerpoint/2010/main" val="21485821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dirty="0"/>
              <a:t>Participants have a duty to inform the IEEE</a:t>
            </a:r>
          </a:p>
        </p:txBody>
      </p:sp>
      <p:sp>
        <p:nvSpPr>
          <p:cNvPr id="8195" name="Rectangle 1027"/>
          <p:cNvSpPr>
            <a:spLocks noGrp="1" noChangeArrowheads="1"/>
          </p:cNvSpPr>
          <p:nvPr>
            <p:ph idx="1"/>
          </p:nvPr>
        </p:nvSpPr>
        <p:spPr/>
        <p:txBody>
          <a:bodyPr/>
          <a:lstStyle/>
          <a:p>
            <a:pPr lvl="1"/>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endParaRPr lang="en-US" altLang="en-US" dirty="0"/>
          </a:p>
          <a:p>
            <a:pPr lvl="1"/>
            <a:r>
              <a:rPr lang="en-US" altLang="en-US" dirty="0"/>
              <a:t>Participants should inform the IEEE (or cause the IEEE to be informed) of the identity of any other holders of potential Essential Patent Claims</a:t>
            </a:r>
          </a:p>
          <a:p>
            <a:pPr lvl="1"/>
            <a:endParaRPr lang="en-US" altLang="en-US" dirty="0"/>
          </a:p>
          <a:p>
            <a:pPr lvl="1"/>
            <a:r>
              <a:rPr lang="en-US" altLang="en-US" dirty="0"/>
              <a:t>Early identification of holders of potential Essential Patent Claims is encouraged</a:t>
            </a:r>
          </a:p>
        </p:txBody>
      </p:sp>
      <p:sp>
        <p:nvSpPr>
          <p:cNvPr id="2" name="Date Placeholder 1"/>
          <p:cNvSpPr>
            <a:spLocks noGrp="1"/>
          </p:cNvSpPr>
          <p:nvPr>
            <p:ph type="dt" sz="half" idx="10"/>
          </p:nvPr>
        </p:nvSpPr>
        <p:spPr/>
        <p:txBody>
          <a:bodyPr/>
          <a:lstStyle/>
          <a:p>
            <a:r>
              <a:rPr lang="en-US" dirty="0"/>
              <a:t>April 2020</a:t>
            </a:r>
          </a:p>
        </p:txBody>
      </p:sp>
      <p:sp>
        <p:nvSpPr>
          <p:cNvPr id="3" name="Footer Placeholder 2"/>
          <p:cNvSpPr>
            <a:spLocks noGrp="1"/>
          </p:cNvSpPr>
          <p:nvPr>
            <p:ph type="ftr" sz="quarter" idx="11"/>
          </p:nvPr>
        </p:nvSpPr>
        <p:spPr/>
        <p:txBody>
          <a:bodyPr/>
          <a:lstStyle/>
          <a:p>
            <a:r>
              <a:rPr lang="en-US"/>
              <a:t>Tim Godfrey, EPRI</a:t>
            </a:r>
          </a:p>
        </p:txBody>
      </p:sp>
      <p:sp>
        <p:nvSpPr>
          <p:cNvPr id="4" name="Slide Number Placeholder 3"/>
          <p:cNvSpPr>
            <a:spLocks noGrp="1"/>
          </p:cNvSpPr>
          <p:nvPr>
            <p:ph type="sldNum" sz="quarter" idx="12"/>
          </p:nvPr>
        </p:nvSpPr>
        <p:spPr/>
        <p:txBody>
          <a:bodyPr/>
          <a:lstStyle/>
          <a:p>
            <a:r>
              <a:rPr lang="en-GB"/>
              <a:t>Slide </a:t>
            </a:r>
            <a:fld id="{440F5867-744E-4AA6-B0ED-4C44D2DFBB7B}" type="slidenum">
              <a:rPr lang="en-GB" smtClean="0"/>
              <a:pPr/>
              <a:t>5</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dirty="0"/>
              <a:t>Ways to inform IEEE</a:t>
            </a:r>
          </a:p>
        </p:txBody>
      </p:sp>
      <p:sp>
        <p:nvSpPr>
          <p:cNvPr id="9219" name="Rectangle 3"/>
          <p:cNvSpPr>
            <a:spLocks noGrp="1" noChangeArrowheads="1"/>
          </p:cNvSpPr>
          <p:nvPr>
            <p:ph idx="1"/>
          </p:nvPr>
        </p:nvSpPr>
        <p:spPr/>
        <p:txBody>
          <a:bodyPr>
            <a:normAutofit fontScale="92500" lnSpcReduction="20000"/>
          </a:bodyPr>
          <a:lstStyle/>
          <a:p>
            <a:r>
              <a:rPr lang="en-US" altLang="en-US" dirty="0"/>
              <a:t>Cause an LOA to be submitted to the IEEE-SA (patcom@ieee.org); or</a:t>
            </a:r>
          </a:p>
          <a:p>
            <a:endParaRPr lang="en-US" altLang="en-US" dirty="0"/>
          </a:p>
          <a:p>
            <a:r>
              <a:rPr lang="en-US" altLang="en-US" dirty="0"/>
              <a:t>Provide the chair of this group with the identity of the holder(s) of any and all such claims as soon as possible; or</a:t>
            </a:r>
          </a:p>
          <a:p>
            <a:endParaRPr lang="en-US" altLang="en-US" dirty="0"/>
          </a:p>
          <a:p>
            <a:r>
              <a:rPr lang="en-US" altLang="en-US" dirty="0"/>
              <a:t>Speak up now and respond to this Call for Potentially Essential Patents</a:t>
            </a:r>
          </a:p>
          <a:p>
            <a:r>
              <a:rPr lang="en-US" altLang="en-US"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dirty="0"/>
            </a:br>
            <a:endParaRPr lang="en-US" alt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3" name="Footer Placeholder 2"/>
          <p:cNvSpPr>
            <a:spLocks noGrp="1"/>
          </p:cNvSpPr>
          <p:nvPr>
            <p:ph type="ftr" idx="4294967295"/>
          </p:nvPr>
        </p:nvSpPr>
        <p:spPr>
          <a:xfrm>
            <a:off x="7945438" y="6475413"/>
            <a:ext cx="4246562" cy="180975"/>
          </a:xfrm>
          <a:prstGeom prst="rect">
            <a:avLst/>
          </a:prstGeom>
        </p:spPr>
        <p:txBody>
          <a:bodyPr/>
          <a:lstStyle/>
          <a:p>
            <a:pPr>
              <a:defRPr/>
            </a:pPr>
            <a:r>
              <a:rPr lang="en-US"/>
              <a:t>Tim Godfrey, EPRI</a:t>
            </a:r>
          </a:p>
        </p:txBody>
      </p:sp>
      <p:sp>
        <p:nvSpPr>
          <p:cNvPr id="2" name="Date Placeholder 1"/>
          <p:cNvSpPr>
            <a:spLocks noGrp="1"/>
          </p:cNvSpPr>
          <p:nvPr>
            <p:ph type="dt" idx="4294967295"/>
          </p:nvPr>
        </p:nvSpPr>
        <p:spPr>
          <a:xfrm>
            <a:off x="228600" y="6429375"/>
            <a:ext cx="2500313" cy="273050"/>
          </a:xfrm>
          <a:prstGeom prst="rect">
            <a:avLst/>
          </a:prstGeom>
        </p:spPr>
        <p:txBody>
          <a:bodyPr/>
          <a:lstStyle/>
          <a:p>
            <a:pPr>
              <a:defRPr/>
            </a:pPr>
            <a:r>
              <a:rPr lang="en-US" dirty="0"/>
              <a:t>April 2020</a:t>
            </a:r>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dirty="0"/>
              <a:t>Other guidelines for IEEE WG meetings</a:t>
            </a:r>
          </a:p>
        </p:txBody>
      </p:sp>
      <p:sp>
        <p:nvSpPr>
          <p:cNvPr id="10243" name="Rectangle 1027"/>
          <p:cNvSpPr>
            <a:spLocks noGrp="1" noChangeArrowheads="1"/>
          </p:cNvSpPr>
          <p:nvPr>
            <p:ph idx="1"/>
          </p:nvPr>
        </p:nvSpPr>
        <p:spPr/>
        <p:txBody>
          <a:bodyPr>
            <a:normAutofit fontScale="77500" lnSpcReduction="20000"/>
          </a:bodyPr>
          <a:lstStyle/>
          <a:p>
            <a:r>
              <a:rPr lang="en-US" altLang="en-US" dirty="0"/>
              <a:t>All IEEE-SA standards meetings shall be conducted in compliance with all applicable laws, including antitrust and competition laws. </a:t>
            </a:r>
          </a:p>
          <a:p>
            <a:pPr lvl="1"/>
            <a:r>
              <a:rPr lang="en-US" altLang="en-US" dirty="0"/>
              <a:t>Don’t discuss the interpretation, validity, or essentiality of patents/patent claims. </a:t>
            </a:r>
          </a:p>
          <a:p>
            <a:pPr lvl="1"/>
            <a:r>
              <a:rPr lang="en-US" altLang="en-US" dirty="0"/>
              <a:t>Don’t discuss specific license rates, terms, or conditions.</a:t>
            </a:r>
          </a:p>
          <a:p>
            <a:pPr lvl="2"/>
            <a:r>
              <a:rPr lang="en-US" altLang="en-US" dirty="0"/>
              <a:t>Relative costs of different technical approaches that include relative costs of patent licensing terms may be discussed in standards development meetings. </a:t>
            </a:r>
          </a:p>
          <a:p>
            <a:pPr lvl="3"/>
            <a:r>
              <a:rPr lang="en-GB" altLang="en-US" dirty="0"/>
              <a:t>Technical considerations remain the primary focus</a:t>
            </a:r>
            <a:endParaRPr lang="en-US" altLang="en-US" dirty="0"/>
          </a:p>
          <a:p>
            <a:pPr lvl="1"/>
            <a:r>
              <a:rPr lang="en-US" altLang="en-US" dirty="0"/>
              <a:t>Don’t discuss or engage in the fixing of product prices, allocation of customers, or division of sales markets.</a:t>
            </a:r>
          </a:p>
          <a:p>
            <a:pPr lvl="1"/>
            <a:r>
              <a:rPr lang="en-US" altLang="en-US" dirty="0"/>
              <a:t>Don’t discuss the status or substance of ongoing or threatened litigation.</a:t>
            </a:r>
          </a:p>
          <a:p>
            <a:pPr lvl="1"/>
            <a:r>
              <a:rPr lang="en-US" altLang="en-US" dirty="0"/>
              <a:t>Don’t be silent if inappropriate topics are discussed … do formally object.</a:t>
            </a:r>
          </a:p>
          <a:p>
            <a:r>
              <a:rPr lang="en-US" altLang="en-US" dirty="0"/>
              <a:t>---------------------------------------------------------------   </a:t>
            </a:r>
          </a:p>
          <a:p>
            <a:r>
              <a:rPr lang="en-US" altLang="en-US" dirty="0"/>
              <a:t>For more details, see IEEE-SA Standards Board Operations Manual, clause 5.3.10 and </a:t>
            </a:r>
            <a:br>
              <a:rPr lang="en-US" altLang="en-US" dirty="0"/>
            </a:br>
            <a:r>
              <a:rPr lang="en-US" altLang="en-US" dirty="0"/>
              <a:t>Antitrust and Competition Policy: What You Need to Know at http://standards.ieee.org/develop/policies/antitrust.pdf</a:t>
            </a:r>
          </a:p>
        </p:txBody>
      </p:sp>
      <p:sp>
        <p:nvSpPr>
          <p:cNvPr id="2" name="Date Placeholder 1"/>
          <p:cNvSpPr>
            <a:spLocks noGrp="1"/>
          </p:cNvSpPr>
          <p:nvPr>
            <p:ph type="dt" idx="10"/>
          </p:nvPr>
        </p:nvSpPr>
        <p:spPr/>
        <p:txBody>
          <a:bodyPr/>
          <a:lstStyle/>
          <a:p>
            <a:r>
              <a:rPr lang="en-US" dirty="0"/>
              <a:t>April 2020</a:t>
            </a:r>
          </a:p>
        </p:txBody>
      </p:sp>
      <p:sp>
        <p:nvSpPr>
          <p:cNvPr id="3" name="Footer Placeholder 2"/>
          <p:cNvSpPr>
            <a:spLocks noGrp="1"/>
          </p:cNvSpPr>
          <p:nvPr>
            <p:ph type="ftr" idx="11"/>
          </p:nvPr>
        </p:nvSpPr>
        <p:spPr/>
        <p:txBody>
          <a:bodyPr/>
          <a:lstStyle/>
          <a:p>
            <a:r>
              <a:rPr lang="en-US"/>
              <a:t>Tim Godfrey, EPRI</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a:t>Patent-related information</a:t>
            </a:r>
            <a:endParaRPr lang="en-US" altLang="en-US"/>
          </a:p>
        </p:txBody>
      </p:sp>
      <p:sp>
        <p:nvSpPr>
          <p:cNvPr id="5" name="Content Placeholder 4"/>
          <p:cNvSpPr>
            <a:spLocks noGrp="1"/>
          </p:cNvSpPr>
          <p:nvPr>
            <p:ph idx="1"/>
          </p:nvPr>
        </p:nvSpPr>
        <p:spPr/>
        <p:txBody>
          <a:bodyPr>
            <a:normAutofit lnSpcReduction="10000"/>
          </a:bodyPr>
          <a:lstStyle/>
          <a:p>
            <a:pPr lvl="1"/>
            <a:r>
              <a:rPr lang="en-US" altLang="en-US" dirty="0"/>
              <a:t>The patent policy and the procedures used to execute that policy are documented in the:</a:t>
            </a:r>
          </a:p>
          <a:p>
            <a:pPr lvl="2"/>
            <a:r>
              <a:rPr lang="en-US" altLang="en-US" dirty="0"/>
              <a:t>IEEE-SA Standards Board Bylaws </a:t>
            </a:r>
            <a:br>
              <a:rPr lang="en-US" altLang="en-US" dirty="0"/>
            </a:br>
            <a:r>
              <a:rPr lang="en-US" altLang="en-US" dirty="0"/>
              <a:t>(http://standards.ieee.org/develop/policies/bylaws/sect6-7.html#6) </a:t>
            </a:r>
          </a:p>
          <a:p>
            <a:pPr lvl="2"/>
            <a:r>
              <a:rPr lang="en-US" altLang="en-US" dirty="0"/>
              <a:t>IEEE-SA Standards Board Operations Manual (http://standards.ieee.org/develop/policies/opman/sect6.html#6.3)</a:t>
            </a:r>
          </a:p>
          <a:p>
            <a:pPr lvl="1"/>
            <a:endParaRPr lang="en-US" altLang="en-US" dirty="0"/>
          </a:p>
          <a:p>
            <a:pPr lvl="1"/>
            <a:r>
              <a:rPr lang="en-US" altLang="en-US" dirty="0"/>
              <a:t>	Material about the patent policy is available at </a:t>
            </a:r>
          </a:p>
          <a:p>
            <a:pPr lvl="1"/>
            <a:r>
              <a:rPr lang="en-US" altLang="en-US" dirty="0"/>
              <a:t>	http://standards.ieee.org/about/sasb/patcom/materials.html</a:t>
            </a:r>
          </a:p>
          <a:p>
            <a:pPr lvl="1"/>
            <a:endParaRPr lang="en-US" altLang="en-US" dirty="0"/>
          </a:p>
          <a:p>
            <a:pPr lvl="1"/>
            <a:endParaRPr lang="en-US" altLang="en-US" dirty="0"/>
          </a:p>
          <a:p>
            <a:pPr lvl="1"/>
            <a:r>
              <a:rPr lang="en-US" altLang="en-US" dirty="0"/>
              <a:t>	If you have questions, contact the IEEE-SA Standards Board Patent Committee Administrator at patcom@ieee.org</a:t>
            </a:r>
          </a:p>
          <a:p>
            <a:endParaRPr lang="en-US" dirty="0"/>
          </a:p>
        </p:txBody>
      </p:sp>
      <p:sp>
        <p:nvSpPr>
          <p:cNvPr id="2" name="Date Placeholder 1"/>
          <p:cNvSpPr>
            <a:spLocks noGrp="1"/>
          </p:cNvSpPr>
          <p:nvPr>
            <p:ph type="dt" idx="10"/>
          </p:nvPr>
        </p:nvSpPr>
        <p:spPr/>
        <p:txBody>
          <a:bodyPr/>
          <a:lstStyle/>
          <a:p>
            <a:r>
              <a:rPr lang="en-US" dirty="0"/>
              <a:t>April 2020</a:t>
            </a:r>
          </a:p>
        </p:txBody>
      </p:sp>
      <p:sp>
        <p:nvSpPr>
          <p:cNvPr id="3" name="Footer Placeholder 2"/>
          <p:cNvSpPr>
            <a:spLocks noGrp="1"/>
          </p:cNvSpPr>
          <p:nvPr>
            <p:ph type="ftr" idx="11"/>
          </p:nvPr>
        </p:nvSpPr>
        <p:spPr/>
        <p:txBody>
          <a:bodyPr/>
          <a:lstStyle/>
          <a:p>
            <a:r>
              <a:rPr lang="en-US"/>
              <a:t>Tim Godfrey, EPRI</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r>
              <a:rPr lang="en-US" altLang="en-US" dirty="0"/>
              <a:t>By participating in this activity, you agree to comply with the IEEE Code of Ethics, all applicable laws, and all IEEE policies and procedures including, but not limited to, the IEEE SA Copyright Policy. </a:t>
            </a:r>
          </a:p>
          <a:p>
            <a:endParaRPr lang="en-US" altLang="en-US" dirty="0"/>
          </a:p>
          <a:p>
            <a:pPr lvl="1"/>
            <a:r>
              <a:rPr lang="en-US" altLang="en-US" dirty="0"/>
              <a:t>Previously Published material (copyright assertion indicated) shall not be presented/submitted to the Working Group nor incorporated into a Working Group draft unless permission is granted. </a:t>
            </a:r>
          </a:p>
          <a:p>
            <a:pPr lvl="1"/>
            <a:r>
              <a:rPr lang="en-US" altLang="en-US" dirty="0"/>
              <a:t>Prior to presentation or submission, you shall notify the Working Group Chair of previously Published material and should assist the Chair in obtaining copyright permission acceptable to IEEE SA.</a:t>
            </a:r>
          </a:p>
          <a:p>
            <a:pPr lvl="1"/>
            <a:r>
              <a:rPr lang="en-US" altLang="en-US" dirty="0"/>
              <a:t>For material that is not previously Published, IEEE is automatically granted a license to use any material that is presented or submitted.</a:t>
            </a:r>
          </a:p>
          <a:p>
            <a:pPr lvl="2"/>
            <a:endParaRPr lang="en-US" altLang="en-US" dirty="0"/>
          </a:p>
        </p:txBody>
      </p:sp>
      <p:sp>
        <p:nvSpPr>
          <p:cNvPr id="5" name="Date Placeholder 4"/>
          <p:cNvSpPr>
            <a:spLocks noGrp="1"/>
          </p:cNvSpPr>
          <p:nvPr>
            <p:ph type="dt" idx="10"/>
          </p:nvPr>
        </p:nvSpPr>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April 2020</a:t>
            </a:r>
            <a:endParaRPr lang="en-GB" dirty="0"/>
          </a:p>
        </p:txBody>
      </p:sp>
      <p:sp>
        <p:nvSpPr>
          <p:cNvPr id="6" name="Footer Placeholder 5"/>
          <p:cNvSpPr>
            <a:spLocks noGrp="1"/>
          </p:cNvSpPr>
          <p:nvPr>
            <p:ph type="ftr" idx="11"/>
          </p:nvPr>
        </p:nvSpPr>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Tim Godfrey, EPRI</a:t>
            </a:r>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9</a:t>
            </a:fld>
            <a:endParaRPr lang="en-US" altLang="en-US"/>
          </a:p>
        </p:txBody>
      </p:sp>
    </p:spTree>
    <p:extLst>
      <p:ext uri="{BB962C8B-B14F-4D97-AF65-F5344CB8AC3E}">
        <p14:creationId xmlns:p14="http://schemas.microsoft.com/office/powerpoint/2010/main" val="3464650041"/>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5514</TotalTime>
  <Words>1529</Words>
  <Application>Microsoft Office PowerPoint</Application>
  <PresentationFormat>Widescreen</PresentationFormat>
  <Paragraphs>213</Paragraphs>
  <Slides>19</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vt:i4>
      </vt:variant>
    </vt:vector>
  </HeadingPairs>
  <TitlesOfParts>
    <vt:vector size="25" baseType="lpstr">
      <vt:lpstr>Arial</vt:lpstr>
      <vt:lpstr>Calibri</vt:lpstr>
      <vt:lpstr>Calibri Light</vt:lpstr>
      <vt:lpstr>Helvetica</vt:lpstr>
      <vt:lpstr>Times New Roman</vt:lpstr>
      <vt:lpstr>Custom Design</vt:lpstr>
      <vt:lpstr>PowerPoint Presentation</vt:lpstr>
      <vt:lpstr>Agenda</vt:lpstr>
      <vt:lpstr>Opening</vt:lpstr>
      <vt:lpstr>Reference material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Call for Contributions – issued Feb 14, 2020</vt:lpstr>
      <vt:lpstr>Scheduling of Presentations</vt:lpstr>
      <vt:lpstr>Presentations</vt:lpstr>
      <vt:lpstr>Discussion Notes and Action Items</vt:lpstr>
      <vt:lpstr>Next Teleconference</vt:lpstr>
      <vt:lpstr>Upcoming Sessions</vt:lpstr>
    </vt:vector>
  </TitlesOfParts>
  <Company>GTE Laboratories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Godfrey, Tim</dc:creator>
  <cp:keywords/>
  <dc:description>&lt;doc#&gt;</dc:description>
  <cp:lastModifiedBy>Godfrey, Tim</cp:lastModifiedBy>
  <cp:revision>100</cp:revision>
  <cp:lastPrinted>1998-02-10T13:28:06Z</cp:lastPrinted>
  <dcterms:created xsi:type="dcterms:W3CDTF">2020-01-06T16:34:14Z</dcterms:created>
  <dcterms:modified xsi:type="dcterms:W3CDTF">2020-04-09T16:03:28Z</dcterms:modified>
</cp:coreProperties>
</file>