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69" r:id="rId2"/>
    <p:sldId id="374" r:id="rId3"/>
    <p:sldId id="377" r:id="rId4"/>
    <p:sldId id="375" r:id="rId5"/>
    <p:sldId id="376" r:id="rId6"/>
    <p:sldId id="381" r:id="rId7"/>
    <p:sldId id="382" r:id="rId8"/>
    <p:sldId id="383" r:id="rId9"/>
    <p:sldId id="384" r:id="rId10"/>
    <p:sldId id="385" r:id="rId11"/>
    <p:sldId id="386" r:id="rId12"/>
    <p:sldId id="379" r:id="rId13"/>
    <p:sldId id="387" r:id="rId14"/>
    <p:sldId id="3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7" autoAdjust="0"/>
    <p:restoredTop sz="99856" autoAdjust="0"/>
  </p:normalViewPr>
  <p:slideViewPr>
    <p:cSldViewPr>
      <p:cViewPr varScale="1">
        <p:scale>
          <a:sx n="88" d="100"/>
          <a:sy n="88" d="100"/>
        </p:scale>
        <p:origin x="-46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e Placeholder 4"/>
          <p:cNvSpPr>
            <a:spLocks noGrp="1"/>
          </p:cNvSpPr>
          <p:nvPr>
            <p:ph type="dt" idx="11"/>
          </p:nvPr>
        </p:nvSpPr>
        <p:spPr/>
        <p:txBody>
          <a:bodyPr/>
          <a:lstStyle/>
          <a:p>
            <a:pPr>
              <a:defRPr/>
            </a:pPr>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pPr>
              <a:defRPr/>
            </a:pPr>
            <a:r>
              <a:rPr lang="en-US" altLang="en-US" smtClean="0"/>
              <a:t>Page </a:t>
            </a:r>
            <a:fld id="{904D3F85-CF48-4006-95B7-5F911FD5F290}" type="slidenum">
              <a:rPr lang="en-US" altLang="en-US" smtClean="0"/>
              <a:pPr>
                <a:defRPr/>
              </a:pPr>
              <a:t>11</a:t>
            </a:fld>
            <a:endParaRPr lang="en-US" altLang="en-US"/>
          </a:p>
        </p:txBody>
      </p:sp>
    </p:spTree>
    <p:extLst>
      <p:ext uri="{BB962C8B-B14F-4D97-AF65-F5344CB8AC3E}">
        <p14:creationId xmlns:p14="http://schemas.microsoft.com/office/powerpoint/2010/main" val="132951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April 2020</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 Wireless Communications </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April 2020</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 Wireless Communications </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63379"/>
            <a:ext cx="475029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600" b="1" dirty="0"/>
              <a:t>doc.: </a:t>
            </a:r>
            <a:r>
              <a:rPr lang="en-US" sz="1600" b="1" i="0" kern="1200" dirty="0" smtClean="0">
                <a:solidFill>
                  <a:schemeClr val="tx1"/>
                </a:solidFill>
                <a:effectLst/>
                <a:latin typeface="Times New Roman" pitchFamily="18" charset="0"/>
                <a:ea typeface="+mn-ea"/>
                <a:cs typeface="+mn-cs"/>
              </a:rPr>
              <a:t>15-20-0100-02</a:t>
            </a:r>
            <a:endParaRPr lang="en-US" altLang="en-US" sz="16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8/ec-18-0085-00-ACSD-802-15-4z.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18/15-18-0059-04-0elr-802-15-4z-elr-par-draf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916832"/>
            <a:ext cx="7772400" cy="1066800"/>
          </a:xfrm>
        </p:spPr>
        <p:txBody>
          <a:bodyPr/>
          <a:lstStyle/>
          <a:p>
            <a:r>
              <a:rPr lang="en-US" dirty="0" smtClean="0"/>
              <a:t>802.15 Motions for April 7</a:t>
            </a:r>
            <a:br>
              <a:rPr lang="en-US" dirty="0" smtClean="0"/>
            </a:br>
            <a:r>
              <a:rPr lang="en-US" dirty="0" smtClean="0"/>
              <a:t>EC call</a:t>
            </a:r>
            <a:r>
              <a:rPr lang="en-US" dirty="0" smtClean="0"/>
              <a:t/>
            </a:r>
            <a:br>
              <a:rPr lang="en-US" dirty="0" smtClean="0"/>
            </a:br>
            <a:r>
              <a:rPr lang="en-US" dirty="0"/>
              <a:t/>
            </a:r>
            <a:br>
              <a:rPr lang="en-US" dirty="0"/>
            </a:br>
            <a:r>
              <a:rPr lang="en-US" sz="2800" dirty="0" smtClean="0"/>
              <a:t>Bob </a:t>
            </a:r>
            <a:r>
              <a:rPr lang="en-US" sz="2800" dirty="0" smtClean="0"/>
              <a:t>Heile</a:t>
            </a:r>
            <a:br>
              <a:rPr lang="en-US" sz="2800" dirty="0" smtClean="0"/>
            </a:br>
            <a:r>
              <a:rPr lang="en-US" sz="2800" dirty="0" smtClean="0"/>
              <a:t>Wireless Communications Consulting</a:t>
            </a:r>
            <a:r>
              <a:rPr lang="en-US" sz="2800" dirty="0" smtClean="0"/>
              <a:t/>
            </a:r>
            <a:br>
              <a:rPr lang="en-US" sz="2800" dirty="0" smtClean="0"/>
            </a:br>
            <a:r>
              <a:rPr lang="en-US" sz="2800" dirty="0" smtClean="0"/>
              <a:t>Chair, IEEE802.15</a:t>
            </a:r>
            <a:endParaRPr lang="en-US"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P802.15.4z Current Version to </a:t>
            </a:r>
            <a:r>
              <a:rPr lang="en-US" dirty="0" err="1"/>
              <a:t>RevCom</a:t>
            </a:r>
            <a:r>
              <a:rPr lang="en-US" dirty="0"/>
              <a:t> (conditional</a:t>
            </a:r>
            <a:r>
              <a:rPr lang="en-US" dirty="0" smtClean="0"/>
              <a:t>)--</a:t>
            </a:r>
            <a:r>
              <a:rPr lang="en-US" dirty="0" smtClean="0"/>
              <a:t>Next </a:t>
            </a:r>
            <a:r>
              <a:rPr lang="en-US" dirty="0" smtClean="0"/>
              <a:t>Steps</a:t>
            </a:r>
            <a:endParaRPr lang="en-US" dirty="0"/>
          </a:p>
        </p:txBody>
      </p:sp>
      <p:sp>
        <p:nvSpPr>
          <p:cNvPr id="3" name="Content Placeholder 2"/>
          <p:cNvSpPr>
            <a:spLocks noGrp="1"/>
          </p:cNvSpPr>
          <p:nvPr>
            <p:ph idx="1"/>
          </p:nvPr>
        </p:nvSpPr>
        <p:spPr>
          <a:xfrm>
            <a:off x="685800" y="1981200"/>
            <a:ext cx="8062664" cy="4114800"/>
          </a:xfrm>
        </p:spPr>
        <p:txBody>
          <a:bodyPr/>
          <a:lstStyle/>
          <a:p>
            <a:pPr marL="0" indent="0">
              <a:buNone/>
            </a:pPr>
            <a:r>
              <a:rPr lang="en-US" sz="2000" dirty="0"/>
              <a:t>Most recent recirculation, which closed </a:t>
            </a:r>
            <a:r>
              <a:rPr lang="en-US" sz="2000" dirty="0" smtClean="0"/>
              <a:t>April 3 </a:t>
            </a:r>
            <a:r>
              <a:rPr lang="en-US" sz="2000" dirty="0"/>
              <a:t>was at 93% approval. (75, 5, 5) There were no new NO voters and 2 new MBS comments from an existing NO voter, which were repeats of previously </a:t>
            </a:r>
            <a:r>
              <a:rPr lang="en-US" sz="2000" dirty="0" err="1"/>
              <a:t>recirculated</a:t>
            </a:r>
            <a:r>
              <a:rPr lang="en-US" sz="2000" dirty="0"/>
              <a:t> comments. Of the 5 remaining NO voters, 3 are stale, </a:t>
            </a:r>
            <a:r>
              <a:rPr lang="en-US" sz="2000" dirty="0" smtClean="0"/>
              <a:t>i.e. </a:t>
            </a:r>
            <a:r>
              <a:rPr lang="en-US" sz="2000" dirty="0"/>
              <a:t>have not responded since commenting on the Primary Ballot. There is no reason this can not be completed with one, or at most 2, more </a:t>
            </a:r>
            <a:r>
              <a:rPr lang="en-US" sz="2000" dirty="0" err="1"/>
              <a:t>recirculations</a:t>
            </a:r>
            <a:r>
              <a:rPr lang="en-US" sz="2000" dirty="0"/>
              <a:t>.</a:t>
            </a:r>
            <a:endParaRPr lang="en-US" sz="2000" dirty="0" smtClean="0"/>
          </a:p>
          <a:p>
            <a:endParaRPr lang="en-US" sz="2000" dirty="0"/>
          </a:p>
          <a:p>
            <a:r>
              <a:rPr lang="en-US" sz="2000" dirty="0" smtClean="0"/>
              <a:t>Address </a:t>
            </a:r>
            <a:r>
              <a:rPr lang="en-US" sz="2000" dirty="0" smtClean="0"/>
              <a:t>Comments from last SA Ballot</a:t>
            </a:r>
          </a:p>
          <a:p>
            <a:r>
              <a:rPr lang="en-US" sz="2000" dirty="0" smtClean="0"/>
              <a:t>Open SA </a:t>
            </a:r>
            <a:r>
              <a:rPr lang="en-US" sz="2000" dirty="0" smtClean="0"/>
              <a:t>4</a:t>
            </a:r>
            <a:r>
              <a:rPr lang="en-US" sz="2000" baseline="30000" dirty="0" smtClean="0"/>
              <a:t>th</a:t>
            </a:r>
            <a:r>
              <a:rPr lang="en-US" sz="2000" dirty="0" smtClean="0"/>
              <a:t> Recirculation </a:t>
            </a:r>
            <a:r>
              <a:rPr lang="en-US" sz="2000" dirty="0" smtClean="0"/>
              <a:t>Ballot April 8, closing April 18, 2020 </a:t>
            </a:r>
          </a:p>
          <a:p>
            <a:r>
              <a:rPr lang="en-US" sz="2000" dirty="0" smtClean="0"/>
              <a:t>SA </a:t>
            </a:r>
            <a:r>
              <a:rPr lang="en-US" sz="2000" dirty="0" smtClean="0"/>
              <a:t>5</a:t>
            </a:r>
            <a:r>
              <a:rPr lang="en-US" sz="2000" baseline="30000" dirty="0" smtClean="0"/>
              <a:t>th</a:t>
            </a:r>
            <a:r>
              <a:rPr lang="en-US" sz="2000" dirty="0" smtClean="0"/>
              <a:t> Recirculation Ballot </a:t>
            </a:r>
            <a:r>
              <a:rPr lang="en-US" sz="2000" dirty="0" smtClean="0"/>
              <a:t>Open April 22, close May 2</a:t>
            </a:r>
            <a:r>
              <a:rPr lang="en-US" sz="2000" dirty="0"/>
              <a:t>. (if needed)</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317102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a:t>
            </a:r>
            <a:r>
              <a:rPr lang="en-US" dirty="0" smtClean="0"/>
              <a:t>Forward IEEE 802.15.4z To </a:t>
            </a:r>
            <a:r>
              <a:rPr lang="en-US" dirty="0" err="1" smtClean="0"/>
              <a:t>RevCom</a:t>
            </a:r>
            <a:endParaRPr lang="en-US" dirty="0"/>
          </a:p>
        </p:txBody>
      </p:sp>
      <p:sp>
        <p:nvSpPr>
          <p:cNvPr id="3" name="Content Placeholder 2"/>
          <p:cNvSpPr>
            <a:spLocks noGrp="1"/>
          </p:cNvSpPr>
          <p:nvPr>
            <p:ph idx="1"/>
          </p:nvPr>
        </p:nvSpPr>
        <p:spPr>
          <a:ln>
            <a:noFill/>
          </a:ln>
        </p:spPr>
        <p:txBody>
          <a:bodyPr>
            <a:normAutofit/>
          </a:bodyPr>
          <a:lstStyle/>
          <a:p>
            <a:pPr marL="0" indent="0">
              <a:buNone/>
            </a:pPr>
            <a:r>
              <a:rPr lang="en-US" sz="2800" dirty="0" smtClean="0"/>
              <a:t>Motion</a:t>
            </a:r>
          </a:p>
          <a:p>
            <a:pPr lvl="1"/>
            <a:r>
              <a:rPr lang="en-US" sz="2000" dirty="0"/>
              <a:t>Conditionally approve sending P802.15.4z </a:t>
            </a:r>
            <a:r>
              <a:rPr lang="en-US" sz="2000" dirty="0" smtClean="0"/>
              <a:t>to </a:t>
            </a:r>
            <a:r>
              <a:rPr lang="en-US" sz="2000" dirty="0" err="1"/>
              <a:t>RevCom</a:t>
            </a:r>
            <a:endParaRPr lang="en-US" sz="2000" dirty="0"/>
          </a:p>
          <a:p>
            <a:pPr lvl="1"/>
            <a:r>
              <a:rPr lang="en-US" sz="2000" dirty="0"/>
              <a:t>Approve CSD documentation in </a:t>
            </a:r>
            <a:r>
              <a:rPr lang="en-US" sz="2000" dirty="0">
                <a:hlinkClick r:id="rId3"/>
              </a:rPr>
              <a:t>https://mentor.ieee.org/802-ec/dcn/18/ec-18-0085-00-ACSD-802-15-4z.docx</a:t>
            </a:r>
            <a:endParaRPr lang="en-US" sz="2000" dirty="0"/>
          </a:p>
          <a:p>
            <a:pPr marL="285750" indent="-285750">
              <a:buFont typeface="Arial" panose="020B0604020202020204" pitchFamily="34" charset="0"/>
              <a:buChar char="•"/>
            </a:pPr>
            <a:r>
              <a:rPr lang="en-US" sz="2800" dirty="0" smtClean="0"/>
              <a:t>(</a:t>
            </a:r>
            <a:r>
              <a:rPr lang="en-US" sz="2800" dirty="0"/>
              <a:t>WG </a:t>
            </a:r>
            <a:r>
              <a:rPr lang="en-US" sz="2800" dirty="0" smtClean="0"/>
              <a:t>50, </a:t>
            </a:r>
            <a:r>
              <a:rPr lang="en-US" sz="2800" dirty="0"/>
              <a:t>5</a:t>
            </a:r>
            <a:r>
              <a:rPr lang="en-US" sz="2800" dirty="0" smtClean="0"/>
              <a:t>, </a:t>
            </a:r>
            <a:r>
              <a:rPr lang="en-US" sz="2800" dirty="0"/>
              <a:t>5</a:t>
            </a:r>
            <a:r>
              <a:rPr lang="en-US" sz="2800" dirty="0" smtClean="0"/>
              <a:t>)</a:t>
            </a:r>
          </a:p>
          <a:p>
            <a:pPr marL="0" indent="0">
              <a:buNone/>
            </a:pPr>
            <a:r>
              <a:rPr lang="en-US" sz="2800" dirty="0" smtClean="0"/>
              <a:t>Moved: </a:t>
            </a:r>
            <a:r>
              <a:rPr lang="en-US" sz="2800" dirty="0" smtClean="0"/>
              <a:t>Heile</a:t>
            </a:r>
            <a:endParaRPr lang="en-US" sz="2800" dirty="0" smtClean="0"/>
          </a:p>
          <a:p>
            <a:pPr marL="0" indent="0">
              <a:buNone/>
            </a:pPr>
            <a:r>
              <a:rPr lang="en-US" sz="2800" dirty="0" smtClean="0"/>
              <a:t>Second: </a:t>
            </a:r>
            <a:r>
              <a:rPr lang="en-US" sz="2800" dirty="0" smtClean="0"/>
              <a:t>Holcomb</a:t>
            </a:r>
            <a:endParaRPr lang="en-US" sz="28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33752225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802.15.4z PAR Title Change to </a:t>
            </a:r>
            <a:r>
              <a:rPr lang="en-US" dirty="0" err="1" smtClean="0"/>
              <a:t>NesCom</a:t>
            </a:r>
            <a:endParaRPr lang="en-US" dirty="0"/>
          </a:p>
        </p:txBody>
      </p:sp>
      <p:sp>
        <p:nvSpPr>
          <p:cNvPr id="3" name="Content Placeholder 2"/>
          <p:cNvSpPr>
            <a:spLocks noGrp="1"/>
          </p:cNvSpPr>
          <p:nvPr>
            <p:ph idx="1"/>
          </p:nvPr>
        </p:nvSpPr>
        <p:spPr>
          <a:xfrm>
            <a:off x="683568" y="1700808"/>
            <a:ext cx="7772400" cy="4114800"/>
          </a:xfrm>
        </p:spPr>
        <p:txBody>
          <a:bodyPr/>
          <a:lstStyle/>
          <a:p>
            <a:pPr marL="0" indent="0">
              <a:buNone/>
            </a:pPr>
            <a:r>
              <a:rPr lang="en-US" sz="2000" b="1" dirty="0" smtClean="0"/>
              <a:t>From</a:t>
            </a:r>
            <a:r>
              <a:rPr lang="en-US" sz="2000" dirty="0"/>
              <a:t>: Enhanced High Rate Pulse (HRP) and Low Rate Pulse (LRP) Ultra Wide-Band (UWB) Physical Layers (PHYs) and Associated Ranging Techniques</a:t>
            </a:r>
            <a:br>
              <a:rPr lang="en-US" sz="2000" dirty="0"/>
            </a:br>
            <a:r>
              <a:rPr lang="en-US" sz="2000" b="1" dirty="0"/>
              <a:t>To:</a:t>
            </a:r>
            <a:r>
              <a:rPr lang="en-US" sz="2000" dirty="0"/>
              <a:t> Enhanced Ultra Wideband (UWB) Physical Layers (PHYs) and Associated Ranging Techniques</a:t>
            </a:r>
            <a:br>
              <a:rPr lang="en-US" sz="2000" dirty="0"/>
            </a:br>
            <a:r>
              <a:rPr lang="en-US" sz="2000" dirty="0"/>
              <a:t> </a:t>
            </a:r>
            <a:br>
              <a:rPr lang="en-US" sz="2000" dirty="0"/>
            </a:br>
            <a:r>
              <a:rPr lang="en-US" sz="2000" dirty="0"/>
              <a:t>Reason for the change is the realization that as work progressed on developing the amendment, the acronyms HRP and LRP were not widely recognized and, in fact, were causing a degree of confusion which is not something you want in a title. The decision was made to simplify things and just use UWB PHYs which is well understood.. </a:t>
            </a:r>
            <a:r>
              <a:rPr lang="en-US" sz="2000" dirty="0" smtClean="0"/>
              <a:t>Since MEC </a:t>
            </a:r>
            <a:r>
              <a:rPr lang="en-US" sz="2000" dirty="0"/>
              <a:t>requires the title of the standard and the PAR be the same, </a:t>
            </a:r>
            <a:r>
              <a:rPr lang="en-US" sz="2000" dirty="0" smtClean="0"/>
              <a:t>we are making this motion</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2551688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802.15.4z PAR Title Change to </a:t>
            </a:r>
            <a:r>
              <a:rPr lang="en-US" dirty="0" err="1" smtClean="0"/>
              <a:t>NesCom</a:t>
            </a:r>
            <a:endParaRPr lang="en-US" dirty="0"/>
          </a:p>
        </p:txBody>
      </p:sp>
      <p:sp>
        <p:nvSpPr>
          <p:cNvPr id="3" name="Content Placeholder 2"/>
          <p:cNvSpPr>
            <a:spLocks noGrp="1"/>
          </p:cNvSpPr>
          <p:nvPr>
            <p:ph idx="1"/>
          </p:nvPr>
        </p:nvSpPr>
        <p:spPr>
          <a:xfrm>
            <a:off x="683568" y="1700808"/>
            <a:ext cx="7772400" cy="4114800"/>
          </a:xfrm>
        </p:spPr>
        <p:txBody>
          <a:bodyPr/>
          <a:lstStyle/>
          <a:p>
            <a:pPr marL="0" indent="0">
              <a:buNone/>
            </a:pPr>
            <a:r>
              <a:rPr lang="en-US" sz="2000" dirty="0" smtClean="0"/>
              <a:t>Move: Approve </a:t>
            </a:r>
            <a:r>
              <a:rPr lang="en-US" sz="2000" dirty="0"/>
              <a:t>forwarding  P802.15.4z PAR Title Change documentation in </a:t>
            </a:r>
            <a:r>
              <a:rPr lang="en-US" sz="2000" dirty="0">
                <a:hlinkClick r:id="rId2"/>
              </a:rPr>
              <a:t>https://mentor.ieee.org/802.15/dcn/18/15-18-0059-04-0elr-802-15-4z-elr-par-draft.pdf</a:t>
            </a:r>
            <a:r>
              <a:rPr lang="en-US" sz="2000" dirty="0"/>
              <a:t> to </a:t>
            </a:r>
            <a:r>
              <a:rPr lang="en-US" sz="2000" dirty="0" err="1"/>
              <a:t>NesCom</a:t>
            </a:r>
            <a:r>
              <a:rPr lang="en-US" sz="2000" dirty="0"/>
              <a:t> (WG </a:t>
            </a:r>
            <a:r>
              <a:rPr lang="en-US" sz="2000" dirty="0" smtClean="0"/>
              <a:t>50,1,4)</a:t>
            </a:r>
          </a:p>
          <a:p>
            <a:pPr marL="0" indent="0">
              <a:buNone/>
            </a:pPr>
            <a:r>
              <a:rPr lang="en-US" sz="2000" dirty="0"/>
              <a:t/>
            </a:r>
            <a:br>
              <a:rPr lang="en-US" sz="2000" dirty="0"/>
            </a:br>
            <a:r>
              <a:rPr lang="en-US" sz="2000" dirty="0"/>
              <a:t>Moved: Heile </a:t>
            </a:r>
            <a:endParaRPr lang="en-US" sz="2000" dirty="0" smtClean="0"/>
          </a:p>
          <a:p>
            <a:pPr marL="0" indent="0">
              <a:buNone/>
            </a:pPr>
            <a:r>
              <a:rPr lang="en-US" sz="2000" dirty="0" smtClean="0"/>
              <a:t>Second</a:t>
            </a:r>
            <a:r>
              <a:rPr lang="en-US" sz="2000" dirty="0"/>
              <a:t>: Holcomb </a:t>
            </a:r>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390057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0" y="685800"/>
            <a:ext cx="8280920" cy="1066800"/>
          </a:xfrm>
        </p:spPr>
        <p:txBody>
          <a:bodyPr/>
          <a:lstStyle/>
          <a:p>
            <a:r>
              <a:rPr lang="en-US" dirty="0" smtClean="0"/>
              <a:t>802.15.12 PAR Extension (2yr) to </a:t>
            </a:r>
            <a:r>
              <a:rPr lang="en-US" dirty="0" err="1" smtClean="0"/>
              <a:t>NesCom</a:t>
            </a:r>
            <a:endParaRPr lang="en-US" dirty="0"/>
          </a:p>
        </p:txBody>
      </p:sp>
      <p:sp>
        <p:nvSpPr>
          <p:cNvPr id="3" name="Content Placeholder 2"/>
          <p:cNvSpPr>
            <a:spLocks noGrp="1"/>
          </p:cNvSpPr>
          <p:nvPr>
            <p:ph idx="1"/>
          </p:nvPr>
        </p:nvSpPr>
        <p:spPr>
          <a:xfrm>
            <a:off x="611560" y="1700808"/>
            <a:ext cx="7772400" cy="4114800"/>
          </a:xfrm>
        </p:spPr>
        <p:txBody>
          <a:bodyPr/>
          <a:lstStyle/>
          <a:p>
            <a:pPr marL="0" indent="0">
              <a:buNone/>
            </a:pPr>
            <a:r>
              <a:rPr lang="en-US" sz="2000" dirty="0" smtClean="0"/>
              <a:t>This </a:t>
            </a:r>
            <a:r>
              <a:rPr lang="en-US" sz="2000" dirty="0"/>
              <a:t>seeks approval to forward the 802.15.12 PAR to </a:t>
            </a:r>
            <a:r>
              <a:rPr lang="en-US" sz="2000" dirty="0" err="1"/>
              <a:t>NesCom</a:t>
            </a:r>
            <a:r>
              <a:rPr lang="en-US" sz="2000" dirty="0"/>
              <a:t> for a 2 year extension.  The PAR currently expires at the end of this year. The extension would change that to the end of 2022  Good progress has been made but more time is needed to pull things together.  </a:t>
            </a:r>
            <a:r>
              <a:rPr lang="en-US" sz="2000" dirty="0" smtClean="0"/>
              <a:t>Additionally the </a:t>
            </a:r>
            <a:r>
              <a:rPr lang="en-US" sz="2000" dirty="0" err="1"/>
              <a:t>covid</a:t>
            </a:r>
            <a:r>
              <a:rPr lang="en-US" sz="2000" dirty="0"/>
              <a:t> issues have </a:t>
            </a:r>
            <a:r>
              <a:rPr lang="en-US" sz="2000" dirty="0" smtClean="0"/>
              <a:t>not </a:t>
            </a:r>
            <a:r>
              <a:rPr lang="en-US" sz="2000" dirty="0"/>
              <a:t>helped with moving things forward which is why 2 years are being requested rather than one. </a:t>
            </a:r>
            <a:endParaRPr lang="en-US" sz="2000" dirty="0" smtClean="0"/>
          </a:p>
          <a:p>
            <a:r>
              <a:rPr lang="en-US" sz="2000" b="1" dirty="0" smtClean="0"/>
              <a:t>Motion</a:t>
            </a:r>
            <a:r>
              <a:rPr lang="en-US" sz="2000" b="1" dirty="0"/>
              <a:t>: </a:t>
            </a:r>
            <a:r>
              <a:rPr lang="en-US" sz="2000" dirty="0"/>
              <a:t>Approve forwarding  P802.15.12 PAR extension (two year) documentation in https://mentor.ieee.org/802.15/dcn/20/15-20-0110-00-0012-p802-15-12-par-extension-2020-03-26.pdf </a:t>
            </a:r>
            <a:r>
              <a:rPr lang="en-US" sz="2000" dirty="0" smtClean="0"/>
              <a:t>to </a:t>
            </a:r>
            <a:r>
              <a:rPr lang="en-US" sz="2000" dirty="0" err="1"/>
              <a:t>NesCom</a:t>
            </a:r>
            <a:r>
              <a:rPr lang="en-US" sz="2000" dirty="0"/>
              <a:t> </a:t>
            </a:r>
            <a:endParaRPr lang="en-US" sz="2000" dirty="0" smtClean="0"/>
          </a:p>
          <a:p>
            <a:pPr marL="0" indent="0">
              <a:buNone/>
            </a:pPr>
            <a:r>
              <a:rPr lang="en-US" sz="2000" dirty="0" smtClean="0"/>
              <a:t>(</a:t>
            </a:r>
            <a:r>
              <a:rPr lang="en-US" sz="2000" dirty="0"/>
              <a:t>WG 44, 0, 10)</a:t>
            </a:r>
            <a:br>
              <a:rPr lang="en-US" sz="2000" dirty="0"/>
            </a:br>
            <a:r>
              <a:rPr lang="en-US" sz="2000" b="1" dirty="0" smtClean="0"/>
              <a:t>Moved</a:t>
            </a:r>
            <a:r>
              <a:rPr lang="en-US" sz="2000" b="1" dirty="0"/>
              <a:t>: Heile </a:t>
            </a:r>
            <a:endParaRPr lang="en-US" sz="2000" b="1" dirty="0" smtClean="0"/>
          </a:p>
          <a:p>
            <a:pPr marL="0" lvl="1" indent="0">
              <a:buNone/>
            </a:pPr>
            <a:r>
              <a:rPr lang="en-US" sz="2000" b="1" dirty="0" smtClean="0"/>
              <a:t>Second</a:t>
            </a:r>
            <a:r>
              <a:rPr lang="en-US" sz="2000" b="1" dirty="0"/>
              <a:t>: Holcomb</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95426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802.15.4md SA Ballot History</a:t>
            </a:r>
          </a:p>
        </p:txBody>
      </p:sp>
      <p:sp>
        <p:nvSpPr>
          <p:cNvPr id="3" name="Content Placeholder 2"/>
          <p:cNvSpPr>
            <a:spLocks noGrp="1"/>
          </p:cNvSpPr>
          <p:nvPr>
            <p:ph idx="1"/>
          </p:nvPr>
        </p:nvSpPr>
        <p:spPr>
          <a:xfrm>
            <a:off x="467544" y="1628800"/>
            <a:ext cx="8352928" cy="4114800"/>
          </a:xfrm>
        </p:spPr>
        <p:txBody>
          <a:bodyPr/>
          <a:lstStyle/>
          <a:p>
            <a:pPr marL="0" indent="0">
              <a:buNone/>
            </a:pPr>
            <a:r>
              <a:rPr lang="en-US" sz="2800" dirty="0" smtClean="0"/>
              <a:t>802.15.4 Revision 4 &amp; Roll-up </a:t>
            </a:r>
            <a:r>
              <a:rPr lang="en-US" sz="2800" dirty="0"/>
              <a:t>of </a:t>
            </a:r>
            <a:r>
              <a:rPr lang="en-US" sz="2800" dirty="0" smtClean="0"/>
              <a:t>Amendments completed since </a:t>
            </a:r>
            <a:r>
              <a:rPr lang="en-US" sz="2800" dirty="0"/>
              <a:t>802.15.4-2015</a:t>
            </a:r>
          </a:p>
          <a:p>
            <a:pPr marL="0" indent="0">
              <a:buNone/>
            </a:pPr>
            <a:r>
              <a:rPr lang="en-US" sz="2000" dirty="0"/>
              <a:t>Initial Sponsor Ballot: December 2, 2019 – January 1, 2020	</a:t>
            </a:r>
          </a:p>
          <a:p>
            <a:r>
              <a:rPr lang="en-US" sz="2000" dirty="0"/>
              <a:t>VOTERS  97 , VOTED   80 (82%) </a:t>
            </a:r>
          </a:p>
          <a:p>
            <a:r>
              <a:rPr lang="en-US" sz="2000" dirty="0"/>
              <a:t>YES  73 (91%),  ABSTAIN 5 (6%), NO 2 (3%) </a:t>
            </a:r>
          </a:p>
          <a:p>
            <a:pPr lvl="1"/>
            <a:endParaRPr lang="en-US" sz="1800" dirty="0"/>
          </a:p>
          <a:p>
            <a:r>
              <a:rPr lang="en-US" sz="2000" dirty="0"/>
              <a:t>301 comments 268 technical, 239 editorial, 17 must be satisfied (MBS) comments</a:t>
            </a:r>
          </a:p>
          <a:p>
            <a:pPr lvl="1"/>
            <a:r>
              <a:rPr lang="en-US" sz="1600" dirty="0"/>
              <a:t>Accepted comments: 229 (5 MBS)</a:t>
            </a:r>
          </a:p>
          <a:p>
            <a:pPr lvl="1"/>
            <a:r>
              <a:rPr lang="en-US" sz="1600" dirty="0"/>
              <a:t>Revised comments:    54  (6 MBS) </a:t>
            </a:r>
          </a:p>
          <a:p>
            <a:pPr lvl="1"/>
            <a:r>
              <a:rPr lang="en-US" sz="1600" dirty="0"/>
              <a:t>Rejected comments:   </a:t>
            </a:r>
            <a:r>
              <a:rPr lang="en-US" sz="1600" dirty="0" smtClean="0"/>
              <a:t>18  </a:t>
            </a:r>
            <a:r>
              <a:rPr lang="en-US" sz="1600" dirty="0"/>
              <a:t>(6 MBS) </a:t>
            </a:r>
          </a:p>
          <a:p>
            <a:endParaRPr lang="en-US" sz="2000" dirty="0"/>
          </a:p>
          <a:p>
            <a:r>
              <a:rPr lang="en-US" sz="2000" dirty="0"/>
              <a:t>Comment Resolution contained in 15-20/05r05</a:t>
            </a:r>
          </a:p>
          <a:p>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a:t>
            </a:fld>
            <a:endParaRPr lang="en-US" altLang="en-US"/>
          </a:p>
        </p:txBody>
      </p:sp>
    </p:spTree>
    <p:extLst>
      <p:ext uri="{BB962C8B-B14F-4D97-AF65-F5344CB8AC3E}">
        <p14:creationId xmlns:p14="http://schemas.microsoft.com/office/powerpoint/2010/main" val="677433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802.15.4md SA Ballot History</a:t>
            </a:r>
            <a:endParaRPr lang="en-US" dirty="0"/>
          </a:p>
        </p:txBody>
      </p:sp>
      <p:sp>
        <p:nvSpPr>
          <p:cNvPr id="3" name="Content Placeholder 2"/>
          <p:cNvSpPr>
            <a:spLocks noGrp="1"/>
          </p:cNvSpPr>
          <p:nvPr>
            <p:ph idx="1"/>
          </p:nvPr>
        </p:nvSpPr>
        <p:spPr>
          <a:xfrm>
            <a:off x="683568" y="1844824"/>
            <a:ext cx="7772400" cy="4114800"/>
          </a:xfrm>
        </p:spPr>
        <p:txBody>
          <a:bodyPr/>
          <a:lstStyle/>
          <a:p>
            <a:pPr marL="0" indent="0">
              <a:buNone/>
            </a:pPr>
            <a:r>
              <a:rPr lang="en-US" sz="2000" dirty="0" smtClean="0"/>
              <a:t>SA Ballot 1</a:t>
            </a:r>
            <a:r>
              <a:rPr lang="en-US" sz="2000" baseline="30000" dirty="0" smtClean="0"/>
              <a:t>st</a:t>
            </a:r>
            <a:r>
              <a:rPr lang="en-US" sz="2000" dirty="0" smtClean="0"/>
              <a:t> </a:t>
            </a:r>
            <a:r>
              <a:rPr lang="en-US" sz="2000" dirty="0" err="1" smtClean="0"/>
              <a:t>Recirc</a:t>
            </a:r>
            <a:r>
              <a:rPr lang="en-US" sz="2000" dirty="0" smtClean="0"/>
              <a:t>: </a:t>
            </a:r>
            <a:r>
              <a:rPr lang="en-US" sz="2000" dirty="0"/>
              <a:t>February 18, 2020 – February 28</a:t>
            </a:r>
            <a:r>
              <a:rPr lang="en-US" sz="2000" baseline="30000" dirty="0"/>
              <a:t>th</a:t>
            </a:r>
            <a:r>
              <a:rPr lang="en-US" sz="2000" dirty="0"/>
              <a:t>, 2020</a:t>
            </a:r>
          </a:p>
          <a:p>
            <a:r>
              <a:rPr lang="en-US" sz="2000" dirty="0"/>
              <a:t>VOTERS  97 , VOTED   85 (87%) </a:t>
            </a:r>
          </a:p>
          <a:p>
            <a:r>
              <a:rPr lang="en-US" sz="2000" dirty="0"/>
              <a:t>YES  79 (93%),  ABSTAIN 6 (7%), NO 0 (0%) </a:t>
            </a:r>
          </a:p>
          <a:p>
            <a:r>
              <a:rPr lang="en-US" sz="2000" dirty="0"/>
              <a:t>APPROVAL RATE 100%</a:t>
            </a:r>
          </a:p>
          <a:p>
            <a:pPr lvl="1"/>
            <a:endParaRPr lang="en-US" sz="1800" dirty="0"/>
          </a:p>
          <a:p>
            <a:r>
              <a:rPr lang="en-US" sz="2000" dirty="0"/>
              <a:t>10 comments 2 technical, 8 editorial, 0 must be satisfied (MBS) comments</a:t>
            </a:r>
          </a:p>
          <a:p>
            <a:pPr lvl="1"/>
            <a:endParaRPr lang="en-US" sz="1600" dirty="0"/>
          </a:p>
          <a:p>
            <a:pPr lvl="1"/>
            <a:r>
              <a:rPr lang="en-US" sz="1600" dirty="0"/>
              <a:t>Accepted comments:   6  (NO MBS)</a:t>
            </a:r>
          </a:p>
          <a:p>
            <a:pPr lvl="1"/>
            <a:r>
              <a:rPr lang="en-US" sz="1600" dirty="0"/>
              <a:t>Revised comments:     </a:t>
            </a:r>
            <a:r>
              <a:rPr lang="en-US" sz="1600" dirty="0" smtClean="0"/>
              <a:t>1  </a:t>
            </a:r>
            <a:r>
              <a:rPr lang="en-US" sz="1600" dirty="0"/>
              <a:t>(NO MBS)</a:t>
            </a:r>
          </a:p>
          <a:p>
            <a:pPr lvl="1"/>
            <a:r>
              <a:rPr lang="en-US" sz="1600" dirty="0"/>
              <a:t>Rejected comments:    3 </a:t>
            </a:r>
            <a:r>
              <a:rPr lang="en-US" sz="1600" dirty="0" smtClean="0"/>
              <a:t> </a:t>
            </a:r>
            <a:r>
              <a:rPr lang="en-US" sz="1600" dirty="0"/>
              <a:t>(NO MBS) </a:t>
            </a:r>
          </a:p>
          <a:p>
            <a:endParaRPr lang="en-US" sz="2000" dirty="0"/>
          </a:p>
          <a:p>
            <a:r>
              <a:rPr lang="en-US" sz="2000" dirty="0"/>
              <a:t>Comment Resolution contained in 15-20/93r01</a:t>
            </a:r>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410801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802.15.4md SA Ballot History</a:t>
            </a:r>
          </a:p>
        </p:txBody>
      </p:sp>
      <p:sp>
        <p:nvSpPr>
          <p:cNvPr id="3" name="Content Placeholder 2"/>
          <p:cNvSpPr>
            <a:spLocks noGrp="1"/>
          </p:cNvSpPr>
          <p:nvPr>
            <p:ph idx="1"/>
          </p:nvPr>
        </p:nvSpPr>
        <p:spPr/>
        <p:txBody>
          <a:bodyPr/>
          <a:lstStyle/>
          <a:p>
            <a:pPr marL="0" indent="0">
              <a:buNone/>
            </a:pPr>
            <a:r>
              <a:rPr lang="en-US" sz="2000" dirty="0" smtClean="0"/>
              <a:t>SA Ballot 2</a:t>
            </a:r>
            <a:r>
              <a:rPr lang="en-US" sz="2000" baseline="30000" dirty="0" smtClean="0"/>
              <a:t>nd</a:t>
            </a:r>
            <a:r>
              <a:rPr lang="en-US" sz="2000" dirty="0" smtClean="0"/>
              <a:t> Recirculation: </a:t>
            </a:r>
            <a:r>
              <a:rPr lang="en-US" sz="2000" dirty="0"/>
              <a:t>March 9, 2020 – March 19, 2020	</a:t>
            </a:r>
          </a:p>
          <a:p>
            <a:r>
              <a:rPr lang="en-US" sz="2000" dirty="0"/>
              <a:t>VOTERS  97 , VOTED   86 (88%) </a:t>
            </a:r>
          </a:p>
          <a:p>
            <a:r>
              <a:rPr lang="en-US" sz="2000" dirty="0"/>
              <a:t>YES  80 (94%),  ABSTAIN 6 (6%), NO 0 (0%) </a:t>
            </a:r>
          </a:p>
          <a:p>
            <a:pPr lvl="1"/>
            <a:endParaRPr lang="en-US" sz="1800" dirty="0"/>
          </a:p>
          <a:p>
            <a:r>
              <a:rPr lang="en-US" sz="2000" dirty="0"/>
              <a:t>7 comments 0 technical, 7 editorial, 0 must be satisfied (MBS) comments</a:t>
            </a:r>
          </a:p>
          <a:p>
            <a:pPr lvl="1"/>
            <a:r>
              <a:rPr lang="en-US" sz="1600" dirty="0" smtClean="0"/>
              <a:t>Rejected </a:t>
            </a:r>
            <a:r>
              <a:rPr lang="en-US" sz="1600" dirty="0"/>
              <a:t>comments:    7	 (NO MBS) </a:t>
            </a:r>
          </a:p>
          <a:p>
            <a:endParaRPr lang="en-US" sz="2000" dirty="0"/>
          </a:p>
          <a:p>
            <a:r>
              <a:rPr lang="en-US" sz="2000" dirty="0"/>
              <a:t>Comment Resolution contained in 15-20/106r00</a:t>
            </a:r>
          </a:p>
          <a:p>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1654679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Motion to approve submitting P802.15.4 D06 to </a:t>
            </a:r>
            <a:r>
              <a:rPr lang="en-US" sz="3200" b="1" dirty="0" err="1"/>
              <a:t>RevCom</a:t>
            </a:r>
            <a:r>
              <a:rPr lang="en-US" sz="3200" b="1" dirty="0"/>
              <a:t> (unconditional</a:t>
            </a:r>
            <a:r>
              <a:rPr lang="en-US" sz="3200" b="1" dirty="0" smtClean="0"/>
              <a:t>)</a:t>
            </a:r>
            <a:endParaRPr lang="en-US" sz="3200" dirty="0"/>
          </a:p>
        </p:txBody>
      </p:sp>
      <p:sp>
        <p:nvSpPr>
          <p:cNvPr id="3" name="Content Placeholder 2"/>
          <p:cNvSpPr>
            <a:spLocks noGrp="1"/>
          </p:cNvSpPr>
          <p:nvPr>
            <p:ph idx="1"/>
          </p:nvPr>
        </p:nvSpPr>
        <p:spPr/>
        <p:txBody>
          <a:bodyPr/>
          <a:lstStyle/>
          <a:p>
            <a:pPr marL="0" indent="0">
              <a:buNone/>
            </a:pPr>
            <a:r>
              <a:rPr lang="en-US" sz="2000" dirty="0" smtClean="0"/>
              <a:t>SA </a:t>
            </a:r>
            <a:r>
              <a:rPr lang="en-US" sz="2000" dirty="0"/>
              <a:t>Ballot is unanimous. D06 </a:t>
            </a:r>
            <a:r>
              <a:rPr lang="en-US" sz="2000" dirty="0" smtClean="0"/>
              <a:t>is being sent to </a:t>
            </a:r>
            <a:r>
              <a:rPr lang="en-US" sz="2000" dirty="0" err="1" smtClean="0"/>
              <a:t>RevCom</a:t>
            </a:r>
            <a:r>
              <a:rPr lang="en-US" sz="2000" dirty="0" smtClean="0"/>
              <a:t> unchanged.</a:t>
            </a:r>
            <a:r>
              <a:rPr lang="en-US" sz="2000" dirty="0"/>
              <a:t>  7 non MBS comments were received from the RAC. These have been deemed non substantive by the CRG, IEEE editorial staff, and the RAC.  These will be referred to the IEEE SA Editorial Staff with the recommendation they be implemented during publication. This is acceptable to the RAC. </a:t>
            </a:r>
            <a:endParaRPr lang="en-US" sz="2000" dirty="0" smtClean="0"/>
          </a:p>
          <a:p>
            <a:pPr marL="0" indent="0">
              <a:buNone/>
            </a:pPr>
            <a:endParaRPr lang="en-US" sz="2000" dirty="0" smtClean="0"/>
          </a:p>
          <a:p>
            <a:r>
              <a:rPr lang="en-US" sz="2000" dirty="0" smtClean="0"/>
              <a:t>Approve </a:t>
            </a:r>
            <a:r>
              <a:rPr lang="en-US" sz="2000" dirty="0"/>
              <a:t>sending P802.15.4 D06 to </a:t>
            </a:r>
            <a:r>
              <a:rPr lang="en-US" sz="2000" dirty="0" err="1"/>
              <a:t>RevCom</a:t>
            </a:r>
            <a:r>
              <a:rPr lang="en-US" sz="2000" dirty="0"/>
              <a:t>  (WG 44, 4, 6)</a:t>
            </a:r>
            <a:br>
              <a:rPr lang="en-US" sz="2000" dirty="0"/>
            </a:br>
            <a:r>
              <a:rPr lang="en-US" sz="2000" dirty="0"/>
              <a:t/>
            </a:r>
            <a:br>
              <a:rPr lang="en-US" sz="2000" dirty="0"/>
            </a:br>
            <a:r>
              <a:rPr lang="en-US" sz="2000" dirty="0" smtClean="0"/>
              <a:t>Moved</a:t>
            </a:r>
            <a:r>
              <a:rPr lang="en-US" sz="2000" dirty="0"/>
              <a:t>: Heile </a:t>
            </a:r>
          </a:p>
          <a:p>
            <a:pPr marL="347663" indent="0">
              <a:buNone/>
            </a:pPr>
            <a:r>
              <a:rPr lang="en-US" sz="2000" dirty="0" smtClean="0"/>
              <a:t>Second</a:t>
            </a:r>
            <a:r>
              <a:rPr lang="en-US" sz="2000" dirty="0"/>
              <a:t>: Holcomb </a:t>
            </a:r>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75525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685800"/>
            <a:ext cx="8071048" cy="1066800"/>
          </a:xfrm>
        </p:spPr>
        <p:txBody>
          <a:bodyPr/>
          <a:lstStyle/>
          <a:p>
            <a:r>
              <a:rPr lang="en-US" dirty="0" smtClean="0"/>
              <a:t>802.15.4z </a:t>
            </a:r>
            <a:r>
              <a:rPr lang="en-US" dirty="0" smtClean="0"/>
              <a:t>to </a:t>
            </a:r>
            <a:r>
              <a:rPr lang="en-US" dirty="0" err="1" smtClean="0"/>
              <a:t>RevCom</a:t>
            </a:r>
            <a:r>
              <a:rPr lang="en-US" dirty="0" smtClean="0"/>
              <a:t>, Conditional</a:t>
            </a:r>
            <a:br>
              <a:rPr lang="en-US" dirty="0" smtClean="0"/>
            </a:br>
            <a:r>
              <a:rPr lang="en-US" dirty="0" smtClean="0"/>
              <a:t>Ballot </a:t>
            </a:r>
            <a:r>
              <a:rPr lang="en-US" dirty="0" smtClean="0"/>
              <a:t>History ( I / </a:t>
            </a:r>
            <a:r>
              <a:rPr lang="en-US" dirty="0" smtClean="0"/>
              <a:t>IIII )</a:t>
            </a:r>
            <a:endParaRPr lang="en-US" dirty="0"/>
          </a:p>
        </p:txBody>
      </p:sp>
      <p:sp>
        <p:nvSpPr>
          <p:cNvPr id="3" name="Inhaltsplatzhalter 2"/>
          <p:cNvSpPr>
            <a:spLocks noGrp="1"/>
          </p:cNvSpPr>
          <p:nvPr>
            <p:ph idx="1"/>
          </p:nvPr>
        </p:nvSpPr>
        <p:spPr/>
        <p:txBody>
          <a:bodyPr/>
          <a:lstStyle/>
          <a:p>
            <a:pPr marL="0" indent="0">
              <a:buNone/>
            </a:pPr>
            <a:r>
              <a:rPr lang="en-US" sz="2000" dirty="0" smtClean="0"/>
              <a:t>Initial SA Ballot: December 5, 2019 – January 4, 2020</a:t>
            </a:r>
          </a:p>
          <a:p>
            <a:r>
              <a:rPr lang="en-US" sz="2000" dirty="0"/>
              <a:t>VOTERS  </a:t>
            </a:r>
            <a:r>
              <a:rPr lang="en-US" sz="2000" dirty="0" smtClean="0"/>
              <a:t>93 , VOTED   80 </a:t>
            </a:r>
            <a:endParaRPr lang="en-US" sz="2000" dirty="0"/>
          </a:p>
          <a:p>
            <a:r>
              <a:rPr lang="en-US" sz="2000" dirty="0"/>
              <a:t>YES </a:t>
            </a:r>
            <a:r>
              <a:rPr lang="en-US" sz="2000" dirty="0" smtClean="0"/>
              <a:t> 67,  ABSTAIN </a:t>
            </a:r>
            <a:r>
              <a:rPr lang="en-US" sz="2000" dirty="0"/>
              <a:t>6</a:t>
            </a:r>
            <a:r>
              <a:rPr lang="en-US" sz="2000" dirty="0" smtClean="0"/>
              <a:t> , NO 7 </a:t>
            </a:r>
          </a:p>
          <a:p>
            <a:pPr lvl="1"/>
            <a:endParaRPr lang="en-US" sz="1800" dirty="0" smtClean="0"/>
          </a:p>
          <a:p>
            <a:r>
              <a:rPr lang="en-US" sz="2000" dirty="0" smtClean="0"/>
              <a:t>265 comments, 209 must be satisfied (MBS) comments</a:t>
            </a:r>
          </a:p>
          <a:p>
            <a:pPr lvl="1"/>
            <a:r>
              <a:rPr lang="en-US" sz="1600" dirty="0" smtClean="0"/>
              <a:t>Accepted comments: 67 MBS</a:t>
            </a:r>
          </a:p>
          <a:p>
            <a:pPr lvl="1"/>
            <a:r>
              <a:rPr lang="en-US" sz="1600" dirty="0" smtClean="0"/>
              <a:t>Revised comments: 	74 MBS </a:t>
            </a:r>
          </a:p>
          <a:p>
            <a:pPr lvl="1"/>
            <a:r>
              <a:rPr lang="en-US" sz="1600" dirty="0" smtClean="0"/>
              <a:t>Rejected comments: 	68 MBS</a:t>
            </a:r>
          </a:p>
          <a:p>
            <a:endParaRPr lang="en-US" sz="2000" dirty="0"/>
          </a:p>
          <a:p>
            <a:r>
              <a:rPr lang="en-US" sz="2000" dirty="0" smtClean="0"/>
              <a:t>Comment resolution contained in document 15-20-0005-09</a:t>
            </a:r>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409870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1st </a:t>
            </a:r>
            <a:r>
              <a:rPr lang="en-US" sz="2000" dirty="0" smtClean="0"/>
              <a:t>Recirculation: February 5 – February 15</a:t>
            </a:r>
          </a:p>
          <a:p>
            <a:r>
              <a:rPr lang="en-US" sz="2000" dirty="0" smtClean="0"/>
              <a:t>VOTERS  93 , VOTED   83</a:t>
            </a:r>
          </a:p>
          <a:p>
            <a:r>
              <a:rPr lang="en-US" sz="2000" dirty="0" smtClean="0"/>
              <a:t>YES  71,  </a:t>
            </a:r>
            <a:r>
              <a:rPr lang="en-US" sz="2000" dirty="0"/>
              <a:t>ABSTAIN 5</a:t>
            </a:r>
            <a:r>
              <a:rPr lang="en-US" sz="2000" dirty="0" smtClean="0"/>
              <a:t> </a:t>
            </a:r>
            <a:r>
              <a:rPr lang="en-US" sz="2000" dirty="0"/>
              <a:t>, NO </a:t>
            </a:r>
            <a:r>
              <a:rPr lang="en-US" sz="2000" dirty="0" smtClean="0"/>
              <a:t>7 </a:t>
            </a:r>
            <a:endParaRPr lang="en-US" sz="2000" dirty="0"/>
          </a:p>
          <a:p>
            <a:endParaRPr lang="en-US" sz="2000" dirty="0" smtClean="0"/>
          </a:p>
          <a:p>
            <a:r>
              <a:rPr lang="en-US" sz="2000" dirty="0" smtClean="0"/>
              <a:t>41 comments, 27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14 MBS</a:t>
            </a:r>
            <a:endParaRPr lang="en-US" sz="1600" dirty="0"/>
          </a:p>
          <a:p>
            <a:pPr lvl="1"/>
            <a:r>
              <a:rPr lang="en-US" sz="1600" dirty="0"/>
              <a:t>Revised comments: 	</a:t>
            </a:r>
            <a:r>
              <a:rPr lang="en-US" sz="1600" dirty="0" smtClean="0"/>
              <a:t>10 MBS</a:t>
            </a:r>
            <a:endParaRPr lang="en-US" sz="1600" dirty="0"/>
          </a:p>
          <a:p>
            <a:pPr lvl="1"/>
            <a:r>
              <a:rPr lang="en-US" sz="1600" dirty="0"/>
              <a:t>Rejected comments: 	</a:t>
            </a:r>
            <a:r>
              <a:rPr lang="en-US" sz="1600" dirty="0" smtClean="0"/>
              <a:t>3 MBS </a:t>
            </a:r>
          </a:p>
          <a:p>
            <a:endParaRPr lang="en-US" sz="2000" dirty="0" smtClean="0"/>
          </a:p>
          <a:p>
            <a:r>
              <a:rPr lang="en-US" sz="2000" dirty="0" smtClean="0"/>
              <a:t>Comment </a:t>
            </a:r>
            <a:r>
              <a:rPr lang="en-US" sz="2000" dirty="0"/>
              <a:t>resolution contained in document </a:t>
            </a:r>
            <a:r>
              <a:rPr lang="en-US" sz="2000" dirty="0" smtClean="0"/>
              <a:t>15-20-0020-11</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663189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a:t>
            </a:r>
            <a:r>
              <a:rPr lang="en-US" sz="2000" dirty="0" smtClean="0"/>
              <a:t>2</a:t>
            </a:r>
            <a:r>
              <a:rPr lang="en-US" sz="2000" baseline="30000" dirty="0" smtClean="0"/>
              <a:t>nd</a:t>
            </a:r>
            <a:r>
              <a:rPr lang="en-US" sz="2000" dirty="0" smtClean="0"/>
              <a:t> Recirculation</a:t>
            </a:r>
            <a:r>
              <a:rPr lang="en-US" sz="2000" dirty="0" smtClean="0"/>
              <a:t>: March 6 – March 16</a:t>
            </a:r>
          </a:p>
          <a:p>
            <a:r>
              <a:rPr lang="en-US" sz="2000" dirty="0" smtClean="0"/>
              <a:t>VOTERS  93 , VOTED   84</a:t>
            </a:r>
          </a:p>
          <a:p>
            <a:r>
              <a:rPr lang="en-US" sz="2000" dirty="0" smtClean="0"/>
              <a:t>YES  74,  </a:t>
            </a:r>
            <a:r>
              <a:rPr lang="en-US" sz="2000" dirty="0"/>
              <a:t>ABSTAIN 5</a:t>
            </a:r>
            <a:r>
              <a:rPr lang="en-US" sz="2000" dirty="0" smtClean="0"/>
              <a:t> </a:t>
            </a:r>
            <a:r>
              <a:rPr lang="en-US" sz="2000" dirty="0"/>
              <a:t>, </a:t>
            </a:r>
            <a:r>
              <a:rPr lang="en-US" sz="2000" dirty="0" smtClean="0"/>
              <a:t>NO WITH COMMENT </a:t>
            </a:r>
            <a:r>
              <a:rPr lang="en-US" sz="2000" dirty="0" smtClean="0"/>
              <a:t>5</a:t>
            </a:r>
            <a:endParaRPr lang="en-US" sz="2000" dirty="0"/>
          </a:p>
          <a:p>
            <a:endParaRPr lang="en-US" sz="2000" dirty="0" smtClean="0"/>
          </a:p>
          <a:p>
            <a:r>
              <a:rPr lang="en-US" sz="2000" dirty="0" smtClean="0"/>
              <a:t>19 comments, </a:t>
            </a:r>
            <a:r>
              <a:rPr lang="en-US" sz="2000" dirty="0"/>
              <a:t>9</a:t>
            </a:r>
            <a:r>
              <a:rPr lang="en-US" sz="2000" dirty="0" smtClean="0"/>
              <a:t>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 MBS</a:t>
            </a:r>
            <a:endParaRPr lang="en-US" sz="1600" dirty="0"/>
          </a:p>
          <a:p>
            <a:pPr lvl="1"/>
            <a:r>
              <a:rPr lang="en-US" sz="1600" dirty="0"/>
              <a:t>Revised comments: 	3</a:t>
            </a:r>
            <a:r>
              <a:rPr lang="en-US" sz="1600" dirty="0" smtClean="0"/>
              <a:t> MBS</a:t>
            </a:r>
            <a:endParaRPr lang="en-US" sz="1600" dirty="0"/>
          </a:p>
          <a:p>
            <a:pPr lvl="1"/>
            <a:r>
              <a:rPr lang="en-US" sz="1600" dirty="0"/>
              <a:t>Rejected comments: 	5</a:t>
            </a:r>
            <a:r>
              <a:rPr lang="en-US" sz="1600" dirty="0" smtClean="0"/>
              <a:t> MBS </a:t>
            </a:r>
          </a:p>
          <a:p>
            <a:endParaRPr lang="en-US" sz="2000" dirty="0" smtClean="0"/>
          </a:p>
          <a:p>
            <a:r>
              <a:rPr lang="en-US" sz="2000" dirty="0" smtClean="0"/>
              <a:t>Comment </a:t>
            </a:r>
            <a:r>
              <a:rPr lang="en-US" sz="2000" dirty="0"/>
              <a:t>resolution contained in document </a:t>
            </a:r>
            <a:r>
              <a:rPr lang="en-US" sz="2000" dirty="0" smtClean="0"/>
              <a:t>15-20-0098-04</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1596045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3rd </a:t>
            </a:r>
            <a:r>
              <a:rPr lang="en-US" sz="2000" dirty="0" smtClean="0"/>
              <a:t>Recirculation: March 24 – April 3</a:t>
            </a:r>
          </a:p>
          <a:p>
            <a:r>
              <a:rPr lang="en-US" sz="2000" dirty="0" smtClean="0"/>
              <a:t>VOTERS  93 , VOTED   85</a:t>
            </a:r>
          </a:p>
          <a:p>
            <a:r>
              <a:rPr lang="en-US" sz="2000" dirty="0" smtClean="0"/>
              <a:t>YES  75,  </a:t>
            </a:r>
            <a:r>
              <a:rPr lang="en-US" sz="2000" dirty="0"/>
              <a:t>ABSTAIN 5</a:t>
            </a:r>
            <a:r>
              <a:rPr lang="en-US" sz="2000" dirty="0" smtClean="0"/>
              <a:t> </a:t>
            </a:r>
            <a:r>
              <a:rPr lang="en-US" sz="2000" dirty="0"/>
              <a:t>, </a:t>
            </a:r>
            <a:r>
              <a:rPr lang="en-US" sz="2000" dirty="0" smtClean="0"/>
              <a:t>NO WITH COMMENT </a:t>
            </a:r>
            <a:r>
              <a:rPr lang="en-US" sz="2000" dirty="0" smtClean="0"/>
              <a:t>5</a:t>
            </a:r>
            <a:endParaRPr lang="en-US" sz="2000" dirty="0" smtClean="0"/>
          </a:p>
          <a:p>
            <a:r>
              <a:rPr lang="en-US" sz="2000" dirty="0"/>
              <a:t>2</a:t>
            </a:r>
            <a:r>
              <a:rPr lang="en-US" sz="2000" dirty="0" smtClean="0"/>
              <a:t> comments, 2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X</a:t>
            </a:r>
            <a:r>
              <a:rPr lang="en-US" sz="1600" dirty="0" smtClean="0"/>
              <a:t> MBS</a:t>
            </a:r>
            <a:endParaRPr lang="en-US" sz="1600" dirty="0"/>
          </a:p>
          <a:p>
            <a:pPr lvl="1"/>
            <a:r>
              <a:rPr lang="en-US" sz="1600" dirty="0"/>
              <a:t>Revised comments: 	</a:t>
            </a:r>
            <a:r>
              <a:rPr lang="en-US" sz="1600" dirty="0" smtClean="0"/>
              <a:t>X MBS</a:t>
            </a:r>
            <a:endParaRPr lang="en-US" sz="1600" dirty="0"/>
          </a:p>
          <a:p>
            <a:pPr lvl="1"/>
            <a:r>
              <a:rPr lang="en-US" sz="1600" dirty="0"/>
              <a:t>Rejected comments: 	</a:t>
            </a:r>
            <a:r>
              <a:rPr lang="en-US" sz="1600" dirty="0" smtClean="0"/>
              <a:t>X MBS </a:t>
            </a:r>
            <a:endParaRPr lang="en-US" sz="1600" dirty="0" smtClean="0"/>
          </a:p>
          <a:p>
            <a:pPr lvl="1"/>
            <a:r>
              <a:rPr lang="en-US" sz="1600" dirty="0" smtClean="0"/>
              <a:t>CRG has not met yet</a:t>
            </a:r>
            <a:endParaRPr lang="en-US" sz="1600" dirty="0" smtClean="0"/>
          </a:p>
          <a:p>
            <a:endParaRPr lang="en-US" sz="2000" dirty="0" smtClean="0"/>
          </a:p>
          <a:p>
            <a:r>
              <a:rPr lang="en-US" sz="2000" dirty="0" smtClean="0"/>
              <a:t>Comment </a:t>
            </a:r>
            <a:r>
              <a:rPr lang="en-US" sz="2000" dirty="0"/>
              <a:t>resolution contained in document </a:t>
            </a:r>
            <a:r>
              <a:rPr lang="en-US" sz="2000" dirty="0" smtClean="0"/>
              <a:t>15-20-xxxx-xx</a:t>
            </a:r>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4236551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5358</TotalTime>
  <Words>735</Words>
  <Application>Microsoft Office PowerPoint</Application>
  <PresentationFormat>On-screen Show (4:3)</PresentationFormat>
  <Paragraphs>159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IEEE-P802_15_Rbt</vt:lpstr>
      <vt:lpstr>802.15 Motions for April 7 EC call  Bob Heile Wireless Communications Consulting Chair, IEEE802.15</vt:lpstr>
      <vt:lpstr>802.15.4md SA Ballot History</vt:lpstr>
      <vt:lpstr>802.15.4md SA Ballot History</vt:lpstr>
      <vt:lpstr>802.15.4md SA Ballot History</vt:lpstr>
      <vt:lpstr>Motion to approve submitting P802.15.4 D06 to RevCom (unconditional)</vt:lpstr>
      <vt:lpstr>802.15.4z to RevCom, Conditional Ballot History ( I / IIII )</vt:lpstr>
      <vt:lpstr>802.15.4z to RevCom, Conditional Ballot History ( II / IIII )</vt:lpstr>
      <vt:lpstr>802.15.4z to RevCom, Conditional Ballot History ( III / IIII )</vt:lpstr>
      <vt:lpstr>802.15.4z to RevCom, Conditional Ballot History ( IIII / IIII )</vt:lpstr>
      <vt:lpstr>P802.15.4z Current Version to RevCom (conditional)--Next Steps</vt:lpstr>
      <vt:lpstr>Conditional Approval to Forward IEEE 802.15.4z To RevCom</vt:lpstr>
      <vt:lpstr>802.15.4z PAR Title Change to NesCom</vt:lpstr>
      <vt:lpstr>802.15.4z PAR Title Change to NesCom</vt:lpstr>
      <vt:lpstr>802.15.12 PAR Extension (2yr) to NesCom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709</cp:revision>
  <cp:lastPrinted>1998-02-10T13:28:06Z</cp:lastPrinted>
  <dcterms:created xsi:type="dcterms:W3CDTF">2018-03-02T09:48:16Z</dcterms:created>
  <dcterms:modified xsi:type="dcterms:W3CDTF">2020-04-07T14:27:21Z</dcterms:modified>
</cp:coreProperties>
</file>