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302" r:id="rId3"/>
    <p:sldId id="307" r:id="rId4"/>
    <p:sldId id="321" r:id="rId5"/>
    <p:sldId id="320" r:id="rId6"/>
    <p:sldId id="317" r:id="rId7"/>
    <p:sldId id="322" r:id="rId8"/>
    <p:sldId id="314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80"/>
    <p:restoredTop sz="94676" autoAdjust="0"/>
  </p:normalViewPr>
  <p:slideViewPr>
    <p:cSldViewPr>
      <p:cViewPr>
        <p:scale>
          <a:sx n="148" d="100"/>
          <a:sy n="148" d="100"/>
        </p:scale>
        <p:origin x="424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6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05200" y="171450"/>
            <a:ext cx="26654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802.15-01/468r0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1450"/>
            <a:ext cx="22844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2001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14800" y="8850313"/>
            <a:ext cx="2133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0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Robert F. Heile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67000" y="8850313"/>
            <a:ext cx="1371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20750">
              <a:defRPr sz="1000"/>
            </a:lvl1pPr>
          </a:lstStyle>
          <a:p>
            <a:pPr>
              <a:defRPr/>
            </a:pPr>
            <a:r>
              <a:rPr lang="en-US"/>
              <a:t>Page </a:t>
            </a:r>
            <a:fld id="{D5CB87EC-05DA-49A1-AD33-2683CE925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5800" y="3810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85800" y="8850313"/>
            <a:ext cx="7032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20750"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5800" y="88392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379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29000" y="93663"/>
            <a:ext cx="27844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802.15-01/468r0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3663"/>
            <a:ext cx="27082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2001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0563"/>
            <a:ext cx="4559300" cy="3417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6" tIns="45430" rIns="92426" bIns="45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30625" y="8853488"/>
            <a:ext cx="248285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0850" lvl="4" algn="r" defTabSz="920750">
              <a:defRPr sz="1200"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Robert F. Heile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01950" y="8853488"/>
            <a:ext cx="7921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F2982AE-4AC0-4827-9429-EE34FEB86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15963" y="8853488"/>
            <a:ext cx="7032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01700"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15963" y="8851900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1350" y="292100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6282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doc.: IEEE 802.15-01/468r0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November 2001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08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080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652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224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796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>
              <a:defRPr/>
            </a:pPr>
            <a:r>
              <a:rPr lang="en-US" sz="1200"/>
              <a:t>Robert F. Heile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Page </a:t>
            </a:r>
            <a:fld id="{EE0C0662-F9B9-478B-8A57-20DF80B6F5C6}" type="slidenum">
              <a:rPr lang="en-US" sz="1200" smtClean="0"/>
              <a:pPr>
                <a:defRPr/>
              </a:pPr>
              <a:t>1</a:t>
            </a:fld>
            <a:endParaRPr lang="en-US" sz="120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69BD7D-1DCB-4C55-B36B-7043228FA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1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FEA75F-DDDB-4807-BB22-CFC3AF708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2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4888F65-30C7-45E4-ADB2-373BA617E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28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1FCF5-DCE1-4BE7-BAC9-5817EB43E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29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2020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34FE32-2179-4AE6-B159-97E60C6EF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7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F26D4D-007A-4A26-8C44-99A858FCE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6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315034-26CC-4EA7-867D-A1F37D173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6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9D4E047-4CF0-4231-ACDB-977B50BB4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22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FB14D6-79FE-4386-8F9D-635E31575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7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D831EE-E1D4-4342-A1DB-C47C4AE14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1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C2B8106-88DD-4C4A-A317-11679D01B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1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48EC5E-7993-4F45-B829-BA842556D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7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D84AEE-76A1-4B43-A7D3-D5C2BA303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3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Mar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B0E774AB-328E-4169-BDA4-F9A4CFC1E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latin typeface="Times New Roman" charset="0"/>
                <a:ea typeface="ＭＳ Ｐゴシック" charset="0"/>
              </a:rPr>
              <a:t>doc.: IEEE 802.15-20-0099-01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5" TargetMode="Externa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Mar 2020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627F407B-0F5B-4356-A289-7C03657D6C5A}" type="slidenum">
              <a:rPr lang="en-US" sz="1200" smtClean="0"/>
              <a:pPr>
                <a:defRPr/>
              </a:pPr>
              <a:t>1</a:t>
            </a:fld>
            <a:endParaRPr lang="en-US" sz="120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3900" y="2362200"/>
            <a:ext cx="7772400" cy="1524000"/>
          </a:xfrm>
        </p:spPr>
        <p:txBody>
          <a:bodyPr/>
          <a:lstStyle/>
          <a:p>
            <a:pPr>
              <a:defRPr/>
            </a:pPr>
            <a:r>
              <a:rPr lang="en-US" sz="2400" b="1" dirty="0"/>
              <a:t>20th Anniversary Year</a:t>
            </a:r>
            <a:br>
              <a:rPr lang="en-US" dirty="0"/>
            </a:br>
            <a:r>
              <a:rPr lang="en-US" sz="2800" dirty="0"/>
              <a:t>125th Session of meetings of the IEEE 802.15 Working Group for Wireless Specialty Networks</a:t>
            </a:r>
            <a:br>
              <a:rPr lang="en-US" sz="2800" dirty="0"/>
            </a:br>
            <a:r>
              <a:rPr lang="en-US" sz="2800" dirty="0"/>
              <a:t>was cancelled due to issues created by COVID-19</a:t>
            </a:r>
            <a:endParaRPr lang="en-US" dirty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2813" y="3886200"/>
            <a:ext cx="7467600" cy="2286000"/>
          </a:xfrm>
        </p:spPr>
        <p:txBody>
          <a:bodyPr/>
          <a:lstStyle/>
          <a:p>
            <a:pPr>
              <a:lnSpc>
                <a:spcPct val="70000"/>
              </a:lnSpc>
              <a:defRPr/>
            </a:pPr>
            <a:endParaRPr lang="en-US" sz="2400" b="1" dirty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3600" b="1" dirty="0">
                <a:latin typeface="+mj-lt"/>
              </a:rPr>
              <a:t>802.15 WG Report</a:t>
            </a:r>
          </a:p>
          <a:p>
            <a:pPr>
              <a:lnSpc>
                <a:spcPct val="70000"/>
              </a:lnSpc>
              <a:defRPr/>
            </a:pPr>
            <a:endParaRPr lang="en-US" sz="2400" b="1" dirty="0">
              <a:latin typeface="+mj-lt"/>
            </a:endParaRPr>
          </a:p>
          <a:p>
            <a:pPr>
              <a:lnSpc>
                <a:spcPct val="70000"/>
              </a:lnSpc>
              <a:defRPr/>
            </a:pPr>
            <a:r>
              <a:rPr lang="en-US" sz="2400" dirty="0">
                <a:latin typeface="+mj-lt"/>
              </a:rPr>
              <a:t>March 16-19, 2020</a:t>
            </a:r>
          </a:p>
          <a:p>
            <a:pPr eaLnBrk="1" fontAlgn="b" hangingPunct="1">
              <a:defRPr/>
            </a:pPr>
            <a:r>
              <a:rPr lang="en-US" sz="2400" dirty="0">
                <a:latin typeface="+mj-lt"/>
              </a:rPr>
              <a:t>Hilton Atlanta</a:t>
            </a:r>
          </a:p>
          <a:p>
            <a:pPr eaLnBrk="1" fontAlgn="b" hangingPunct="1">
              <a:defRPr/>
            </a:pPr>
            <a:r>
              <a:rPr lang="en-US" sz="2400" dirty="0">
                <a:latin typeface="+mj-lt"/>
              </a:rPr>
              <a:t>Atlanta, GA, USA</a:t>
            </a:r>
          </a:p>
        </p:txBody>
      </p:sp>
      <p:pic>
        <p:nvPicPr>
          <p:cNvPr id="205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1663" y="847725"/>
            <a:ext cx="2974975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Mar 2020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ABF3F59C-4E11-4FD6-8A47-A2608A57B359}" type="slidenum">
              <a:rPr lang="en-US" sz="1200" smtClean="0"/>
              <a:pPr>
                <a:defRPr/>
              </a:pPr>
              <a:t>2</a:t>
            </a:fld>
            <a:endParaRPr lang="en-US" sz="1200"/>
          </a:p>
        </p:txBody>
      </p:sp>
      <p:sp>
        <p:nvSpPr>
          <p:cNvPr id="3077" name="Rectangle 1026"/>
          <p:cNvSpPr>
            <a:spLocks noChangeArrowheads="1"/>
          </p:cNvSpPr>
          <p:nvPr/>
        </p:nvSpPr>
        <p:spPr bwMode="auto">
          <a:xfrm>
            <a:off x="152400" y="838200"/>
            <a:ext cx="4572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802.15 Organization Chart</a:t>
            </a:r>
          </a:p>
        </p:txBody>
      </p:sp>
      <p:cxnSp>
        <p:nvCxnSpPr>
          <p:cNvPr id="3078" name="_s1028"/>
          <p:cNvCxnSpPr>
            <a:cxnSpLocks noChangeShapeType="1"/>
            <a:stCxn id="3105" idx="0"/>
          </p:cNvCxnSpPr>
          <p:nvPr/>
        </p:nvCxnSpPr>
        <p:spPr bwMode="auto">
          <a:xfrm>
            <a:off x="7623175" y="1701800"/>
            <a:ext cx="3016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9" name="_s1029"/>
          <p:cNvCxnSpPr>
            <a:cxnSpLocks noChangeShapeType="1"/>
            <a:stCxn id="3104" idx="3"/>
            <a:endCxn id="3091" idx="2"/>
          </p:cNvCxnSpPr>
          <p:nvPr/>
        </p:nvCxnSpPr>
        <p:spPr bwMode="auto">
          <a:xfrm flipV="1">
            <a:off x="2559050" y="3297238"/>
            <a:ext cx="358775" cy="284638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0" name="_s1030"/>
          <p:cNvCxnSpPr>
            <a:cxnSpLocks noChangeShapeType="1"/>
            <a:stCxn id="3103" idx="1"/>
            <a:endCxn id="3091" idx="2"/>
          </p:cNvCxnSpPr>
          <p:nvPr/>
        </p:nvCxnSpPr>
        <p:spPr bwMode="auto">
          <a:xfrm rot="10800000">
            <a:off x="2917825" y="3297238"/>
            <a:ext cx="368300" cy="41275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1" name="_s1032"/>
          <p:cNvCxnSpPr>
            <a:cxnSpLocks noChangeShapeType="1"/>
          </p:cNvCxnSpPr>
          <p:nvPr/>
        </p:nvCxnSpPr>
        <p:spPr bwMode="auto">
          <a:xfrm rot="10800000">
            <a:off x="2916238" y="3276600"/>
            <a:ext cx="379412" cy="17621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2" name="_s1034"/>
          <p:cNvCxnSpPr>
            <a:cxnSpLocks noChangeShapeType="1"/>
          </p:cNvCxnSpPr>
          <p:nvPr/>
        </p:nvCxnSpPr>
        <p:spPr bwMode="auto">
          <a:xfrm rot="10800000">
            <a:off x="6061075" y="1550988"/>
            <a:ext cx="368300" cy="887412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3" name="_s1035"/>
          <p:cNvCxnSpPr>
            <a:cxnSpLocks noChangeShapeType="1"/>
          </p:cNvCxnSpPr>
          <p:nvPr/>
        </p:nvCxnSpPr>
        <p:spPr bwMode="auto">
          <a:xfrm rot="10800000">
            <a:off x="2916238" y="4506913"/>
            <a:ext cx="355600" cy="11715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4" name="_s1036"/>
          <p:cNvCxnSpPr>
            <a:cxnSpLocks noChangeShapeType="1"/>
            <a:endCxn id="3091" idx="2"/>
          </p:cNvCxnSpPr>
          <p:nvPr/>
        </p:nvCxnSpPr>
        <p:spPr bwMode="auto">
          <a:xfrm flipV="1">
            <a:off x="2557463" y="3297238"/>
            <a:ext cx="360362" cy="414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5" name="_s1037"/>
          <p:cNvCxnSpPr>
            <a:cxnSpLocks noChangeShapeType="1"/>
          </p:cNvCxnSpPr>
          <p:nvPr/>
        </p:nvCxnSpPr>
        <p:spPr bwMode="auto">
          <a:xfrm rot="10800000">
            <a:off x="2916238" y="3886200"/>
            <a:ext cx="360362" cy="5429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6" name="_s1038"/>
          <p:cNvCxnSpPr>
            <a:cxnSpLocks noChangeShapeType="1"/>
          </p:cNvCxnSpPr>
          <p:nvPr/>
        </p:nvCxnSpPr>
        <p:spPr bwMode="auto">
          <a:xfrm flipV="1">
            <a:off x="2559050" y="3378200"/>
            <a:ext cx="358775" cy="27717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7" name="_s1039"/>
          <p:cNvCxnSpPr>
            <a:cxnSpLocks noChangeShapeType="1"/>
            <a:stCxn id="3097" idx="3"/>
            <a:endCxn id="3090" idx="2"/>
          </p:cNvCxnSpPr>
          <p:nvPr/>
        </p:nvCxnSpPr>
        <p:spPr bwMode="auto">
          <a:xfrm flipV="1">
            <a:off x="5703888" y="1560513"/>
            <a:ext cx="357187" cy="108108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8" name="_s1041"/>
          <p:cNvCxnSpPr>
            <a:cxnSpLocks noChangeShapeType="1"/>
            <a:stCxn id="3092" idx="3"/>
            <a:endCxn id="3090" idx="2"/>
          </p:cNvCxnSpPr>
          <p:nvPr/>
        </p:nvCxnSpPr>
        <p:spPr bwMode="auto">
          <a:xfrm flipV="1">
            <a:off x="5705475" y="1560513"/>
            <a:ext cx="355600" cy="3762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9" name="_s1042"/>
          <p:cNvCxnSpPr>
            <a:cxnSpLocks noChangeShapeType="1"/>
          </p:cNvCxnSpPr>
          <p:nvPr/>
        </p:nvCxnSpPr>
        <p:spPr bwMode="auto">
          <a:xfrm flipV="1">
            <a:off x="4100513" y="1820863"/>
            <a:ext cx="1960562" cy="1303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0" name="_s1043"/>
          <p:cNvSpPr>
            <a:spLocks noChangeArrowheads="1"/>
          </p:cNvSpPr>
          <p:nvPr/>
        </p:nvSpPr>
        <p:spPr bwMode="auto">
          <a:xfrm>
            <a:off x="4895850" y="762000"/>
            <a:ext cx="2328863" cy="7826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900" b="1" dirty="0"/>
              <a:t>802.15WG Chair</a:t>
            </a:r>
          </a:p>
          <a:p>
            <a:pPr algn="ctr"/>
            <a:r>
              <a:rPr lang="en-US" sz="900" b="1" dirty="0"/>
              <a:t>Bob Heile, </a:t>
            </a:r>
            <a:r>
              <a:rPr lang="en-US" sz="900" b="1" dirty="0" err="1"/>
              <a:t>Decawave</a:t>
            </a:r>
            <a:endParaRPr lang="en-US" sz="900" b="1" dirty="0"/>
          </a:p>
          <a:p>
            <a:pPr algn="ctr"/>
            <a:r>
              <a:rPr lang="en-US" sz="900" b="1" dirty="0"/>
              <a:t>802.15 Vice Chairs</a:t>
            </a:r>
          </a:p>
          <a:p>
            <a:pPr algn="ctr"/>
            <a:r>
              <a:rPr lang="en-US" sz="900" b="1" dirty="0"/>
              <a:t>Rick Alfvin, Linespeed</a:t>
            </a:r>
          </a:p>
          <a:p>
            <a:pPr algn="ctr"/>
            <a:r>
              <a:rPr lang="en-US" sz="900" b="1" dirty="0"/>
              <a:t>Pat Kinney, Kinney Consulting</a:t>
            </a:r>
          </a:p>
        </p:txBody>
      </p:sp>
      <p:sp>
        <p:nvSpPr>
          <p:cNvPr id="3091" name="_s1044"/>
          <p:cNvSpPr>
            <a:spLocks noChangeArrowheads="1"/>
          </p:cNvSpPr>
          <p:nvPr/>
        </p:nvSpPr>
        <p:spPr bwMode="auto">
          <a:xfrm>
            <a:off x="1752600" y="2971800"/>
            <a:ext cx="2328863" cy="3254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400" b="1"/>
              <a:t>Task Groups</a:t>
            </a:r>
          </a:p>
        </p:txBody>
      </p:sp>
      <p:sp>
        <p:nvSpPr>
          <p:cNvPr id="3092" name="_s1045"/>
          <p:cNvSpPr>
            <a:spLocks noChangeArrowheads="1"/>
          </p:cNvSpPr>
          <p:nvPr/>
        </p:nvSpPr>
        <p:spPr bwMode="auto">
          <a:xfrm>
            <a:off x="3351213" y="1624013"/>
            <a:ext cx="2335212" cy="6254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900" b="1" dirty="0"/>
              <a:t>Secretary</a:t>
            </a:r>
          </a:p>
          <a:p>
            <a:pPr algn="ctr"/>
            <a:r>
              <a:rPr lang="en-US" sz="900" b="1" dirty="0"/>
              <a:t>Pat Kinney, Kinney Consulting</a:t>
            </a:r>
          </a:p>
          <a:p>
            <a:pPr algn="ctr"/>
            <a:r>
              <a:rPr lang="en-US" sz="900" b="1" dirty="0"/>
              <a:t>Assistant Secretary</a:t>
            </a:r>
          </a:p>
          <a:p>
            <a:pPr algn="ctr"/>
            <a:r>
              <a:rPr lang="en-US" sz="900" b="1" dirty="0"/>
              <a:t>Clint Powell, PWC, LLC</a:t>
            </a:r>
          </a:p>
        </p:txBody>
      </p:sp>
      <p:sp>
        <p:nvSpPr>
          <p:cNvPr id="3097" name="_s1047"/>
          <p:cNvSpPr>
            <a:spLocks noChangeArrowheads="1"/>
          </p:cNvSpPr>
          <p:nvPr/>
        </p:nvSpPr>
        <p:spPr bwMode="auto">
          <a:xfrm>
            <a:off x="3351213" y="2406650"/>
            <a:ext cx="2333625" cy="469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50" b="1" dirty="0"/>
              <a:t>Working Group Technical Editor</a:t>
            </a:r>
          </a:p>
          <a:p>
            <a:pPr algn="ctr">
              <a:defRPr/>
            </a:pPr>
            <a:r>
              <a:rPr lang="en-US" sz="1050" b="1" dirty="0"/>
              <a:t>James </a:t>
            </a:r>
            <a:r>
              <a:rPr lang="en-US" sz="1050" b="1" dirty="0" err="1"/>
              <a:t>Gilb</a:t>
            </a:r>
            <a:endParaRPr lang="en-US" sz="1050" b="1" dirty="0"/>
          </a:p>
        </p:txBody>
      </p:sp>
      <p:sp>
        <p:nvSpPr>
          <p:cNvPr id="3094" name="_s1049"/>
          <p:cNvSpPr>
            <a:spLocks noChangeArrowheads="1"/>
          </p:cNvSpPr>
          <p:nvPr/>
        </p:nvSpPr>
        <p:spPr bwMode="auto">
          <a:xfrm>
            <a:off x="3276600" y="4149725"/>
            <a:ext cx="2435225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TG12 Consolidated  15.4 ULI</a:t>
            </a:r>
          </a:p>
          <a:p>
            <a:pPr algn="ctr"/>
            <a:r>
              <a:rPr lang="en-US" sz="1000" dirty="0"/>
              <a:t>Chair: Pat Kinney, Kinney Consulting</a:t>
            </a:r>
            <a:r>
              <a:rPr lang="en-US" sz="1000" b="1" dirty="0"/>
              <a:t>  </a:t>
            </a:r>
          </a:p>
        </p:txBody>
      </p:sp>
      <p:sp>
        <p:nvSpPr>
          <p:cNvPr id="3095" name="_s1051"/>
          <p:cNvSpPr>
            <a:spLocks noChangeArrowheads="1"/>
          </p:cNvSpPr>
          <p:nvPr/>
        </p:nvSpPr>
        <p:spPr bwMode="auto">
          <a:xfrm>
            <a:off x="3271838" y="5421313"/>
            <a:ext cx="2447925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endParaRPr lang="en-US" sz="1000" b="1"/>
          </a:p>
        </p:txBody>
      </p:sp>
      <p:sp>
        <p:nvSpPr>
          <p:cNvPr id="3096" name="_s1054"/>
          <p:cNvSpPr>
            <a:spLocks noChangeArrowheads="1"/>
          </p:cNvSpPr>
          <p:nvPr/>
        </p:nvSpPr>
        <p:spPr bwMode="auto">
          <a:xfrm>
            <a:off x="3276600" y="4794250"/>
            <a:ext cx="2413000" cy="5032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endParaRPr lang="en-US" sz="600"/>
          </a:p>
        </p:txBody>
      </p:sp>
      <p:sp>
        <p:nvSpPr>
          <p:cNvPr id="3103" name="_s1056"/>
          <p:cNvSpPr>
            <a:spLocks noChangeArrowheads="1"/>
          </p:cNvSpPr>
          <p:nvPr/>
        </p:nvSpPr>
        <p:spPr bwMode="auto">
          <a:xfrm>
            <a:off x="3286125" y="3451225"/>
            <a:ext cx="2424113" cy="5175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endParaRPr lang="en-US" sz="1000" b="1">
              <a:latin typeface="Times New Roman" charset="0"/>
              <a:ea typeface="ＭＳ Ｐゴシック" charset="0"/>
            </a:endParaRPr>
          </a:p>
        </p:txBody>
      </p:sp>
      <p:sp>
        <p:nvSpPr>
          <p:cNvPr id="3104" name="_s1057"/>
          <p:cNvSpPr>
            <a:spLocks noChangeArrowheads="1"/>
          </p:cNvSpPr>
          <p:nvPr/>
        </p:nvSpPr>
        <p:spPr bwMode="auto">
          <a:xfrm>
            <a:off x="230188" y="5881688"/>
            <a:ext cx="2328862" cy="5238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>
              <a:defRPr/>
            </a:pPr>
            <a:endParaRPr lang="en-US" sz="1000" dirty="0"/>
          </a:p>
          <a:p>
            <a:pPr algn="ctr">
              <a:defRPr/>
            </a:pPr>
            <a:r>
              <a:rPr lang="en-US" sz="1000" b="1" dirty="0"/>
              <a:t>TG16t Narrow Band Amendment</a:t>
            </a:r>
          </a:p>
          <a:p>
            <a:pPr algn="ctr">
              <a:defRPr/>
            </a:pPr>
            <a:r>
              <a:rPr lang="en-US" sz="1000" dirty="0"/>
              <a:t>Chair: Tim Godfrey, EPRI</a:t>
            </a:r>
          </a:p>
          <a:p>
            <a:pPr algn="ctr">
              <a:defRPr/>
            </a:pPr>
            <a:endParaRPr lang="en-US" sz="1000" b="1" dirty="0"/>
          </a:p>
          <a:p>
            <a:pPr>
              <a:tabLst>
                <a:tab pos="0" algn="l"/>
              </a:tabLst>
              <a:defRPr/>
            </a:pPr>
            <a:endParaRPr lang="en-US" sz="1000" b="1" dirty="0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105" name="_s1058"/>
          <p:cNvSpPr>
            <a:spLocks noChangeArrowheads="1"/>
          </p:cNvSpPr>
          <p:nvPr/>
        </p:nvSpPr>
        <p:spPr bwMode="auto">
          <a:xfrm>
            <a:off x="6429375" y="1701800"/>
            <a:ext cx="2387600" cy="46307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tIns="0" rIns="0" bIns="0"/>
          <a:lstStyle/>
          <a:p>
            <a:pPr>
              <a:defRPr/>
            </a:pPr>
            <a:endParaRPr lang="en-US" sz="1000" b="1" u="sng" dirty="0"/>
          </a:p>
          <a:p>
            <a:pPr>
              <a:spcAft>
                <a:spcPts val="300"/>
              </a:spcAft>
              <a:defRPr/>
            </a:pPr>
            <a:r>
              <a:rPr lang="en-US" sz="1000" b="1" u="sng" dirty="0"/>
              <a:t>STUDY GROUPS</a:t>
            </a:r>
            <a:r>
              <a:rPr lang="en-US" sz="1000" dirty="0"/>
              <a:t>:</a:t>
            </a:r>
          </a:p>
          <a:p>
            <a:pPr>
              <a:spcAft>
                <a:spcPts val="300"/>
              </a:spcAft>
              <a:defRPr/>
            </a:pPr>
            <a:endParaRPr lang="en-US" sz="1000" b="1" u="sng" dirty="0">
              <a:solidFill>
                <a:srgbClr val="000000"/>
              </a:solidFill>
            </a:endParaRPr>
          </a:p>
          <a:p>
            <a:pPr>
              <a:spcAft>
                <a:spcPts val="300"/>
              </a:spcAft>
              <a:defRPr/>
            </a:pPr>
            <a:r>
              <a:rPr lang="en-US" sz="1000" b="1" u="sng" dirty="0">
                <a:solidFill>
                  <a:srgbClr val="000000"/>
                </a:solidFill>
              </a:rPr>
              <a:t>INTEREST GROUPS</a:t>
            </a:r>
          </a:p>
          <a:p>
            <a:pPr>
              <a:defRPr/>
            </a:pPr>
            <a:r>
              <a:rPr lang="en-US" sz="1000" b="1" dirty="0"/>
              <a:t>IG Dependability (of Radio Links)</a:t>
            </a:r>
          </a:p>
          <a:p>
            <a:pPr marL="228600">
              <a:defRPr/>
            </a:pPr>
            <a:r>
              <a:rPr lang="en-US" sz="1000" dirty="0"/>
              <a:t>Chair: Ryuji Kohno,</a:t>
            </a:r>
          </a:p>
          <a:p>
            <a:pPr>
              <a:defRPr/>
            </a:pPr>
            <a:r>
              <a:rPr lang="en-US" sz="1000" b="1" dirty="0"/>
              <a:t>IG Profiles</a:t>
            </a:r>
          </a:p>
          <a:p>
            <a:pPr marL="228600">
              <a:defRPr/>
            </a:pPr>
            <a:r>
              <a:rPr lang="en-US" sz="1000" dirty="0">
                <a:latin typeface="Arial" charset="0"/>
                <a:cs typeface="Arial" charset="0"/>
              </a:rPr>
              <a:t>Chair: Don </a:t>
            </a:r>
            <a:r>
              <a:rPr lang="en-US" sz="1000" dirty="0" err="1">
                <a:latin typeface="Arial" charset="0"/>
                <a:cs typeface="Arial" charset="0"/>
              </a:rPr>
              <a:t>Sturek</a:t>
            </a:r>
            <a:r>
              <a:rPr lang="en-US" sz="1000" dirty="0">
                <a:latin typeface="Arial" charset="0"/>
                <a:cs typeface="Arial" charset="0"/>
              </a:rPr>
              <a:t>, </a:t>
            </a:r>
            <a:r>
              <a:rPr lang="en-US" sz="1000" dirty="0" err="1">
                <a:latin typeface="Arial" charset="0"/>
                <a:cs typeface="Arial" charset="0"/>
              </a:rPr>
              <a:t>Itron</a:t>
            </a:r>
            <a:endParaRPr lang="en-US" sz="10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sz="1000" b="1" dirty="0"/>
              <a:t>IG 15.4 Japan Rate Extension</a:t>
            </a:r>
          </a:p>
          <a:p>
            <a:pPr marL="228600">
              <a:defRPr/>
            </a:pPr>
            <a:r>
              <a:rPr lang="en-US" sz="1000" dirty="0">
                <a:latin typeface="Arial" charset="0"/>
                <a:cs typeface="Arial" charset="0"/>
              </a:rPr>
              <a:t>Chair: </a:t>
            </a:r>
            <a:r>
              <a:rPr lang="en-US" sz="1000" dirty="0"/>
              <a:t>Takashi KURAMOCHI, Lapis</a:t>
            </a:r>
            <a:endParaRPr lang="en-US" sz="10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sz="1000" b="1" dirty="0">
                <a:latin typeface="+mj-lt"/>
                <a:cs typeface="Arial" charset="0"/>
              </a:rPr>
              <a:t>IG Vehicular Assistive Technology</a:t>
            </a:r>
          </a:p>
          <a:p>
            <a:pPr marL="228600" lvl="1">
              <a:defRPr/>
            </a:pPr>
            <a:r>
              <a:rPr lang="en-US" sz="1000" dirty="0" err="1"/>
              <a:t>ChairYeong</a:t>
            </a:r>
            <a:r>
              <a:rPr lang="en-US" sz="1000" dirty="0"/>
              <a:t> Min Jang, </a:t>
            </a:r>
            <a:r>
              <a:rPr lang="en-US" sz="1000" dirty="0" err="1"/>
              <a:t>Kookmin</a:t>
            </a:r>
            <a:r>
              <a:rPr lang="en-US" sz="1000" dirty="0"/>
              <a:t> </a:t>
            </a:r>
            <a:r>
              <a:rPr lang="en-US" sz="1000" dirty="0" err="1"/>
              <a:t>Uni</a:t>
            </a:r>
            <a:endParaRPr lang="en-US" sz="1000" dirty="0"/>
          </a:p>
          <a:p>
            <a:pPr>
              <a:defRPr/>
            </a:pPr>
            <a:r>
              <a:rPr lang="en-US" sz="1000" b="1" dirty="0"/>
              <a:t>IG 15.4 Guide</a:t>
            </a:r>
          </a:p>
          <a:p>
            <a:pPr marL="228600">
              <a:defRPr/>
            </a:pPr>
            <a:r>
              <a:rPr lang="en-US" sz="1000" dirty="0"/>
              <a:t>Chair: TBD</a:t>
            </a:r>
          </a:p>
          <a:p>
            <a:pPr>
              <a:spcAft>
                <a:spcPts val="300"/>
              </a:spcAft>
              <a:defRPr/>
            </a:pPr>
            <a:endParaRPr lang="en-US" sz="1000" b="1" u="sng" dirty="0"/>
          </a:p>
          <a:p>
            <a:pPr>
              <a:spcAft>
                <a:spcPts val="300"/>
              </a:spcAft>
              <a:defRPr/>
            </a:pPr>
            <a:r>
              <a:rPr lang="en-US" sz="1000" b="1" u="sng" dirty="0"/>
              <a:t>STANDING COMMITTEES</a:t>
            </a:r>
          </a:p>
          <a:p>
            <a:pPr>
              <a:defRPr/>
            </a:pPr>
            <a:r>
              <a:rPr lang="en-US" sz="1000" b="1" dirty="0"/>
              <a:t>SC IETF</a:t>
            </a:r>
          </a:p>
          <a:p>
            <a:pPr marL="228600">
              <a:defRPr/>
            </a:pPr>
            <a:r>
              <a:rPr lang="en-US" sz="1000" dirty="0"/>
              <a:t>Chair: Pat Kinney, Kinney Consulting</a:t>
            </a:r>
          </a:p>
          <a:p>
            <a:pPr>
              <a:defRPr/>
            </a:pPr>
            <a:r>
              <a:rPr lang="en-US" sz="1000" b="1" dirty="0"/>
              <a:t>SC WNG</a:t>
            </a:r>
          </a:p>
          <a:p>
            <a:pPr marL="228600">
              <a:defRPr/>
            </a:pPr>
            <a:r>
              <a:rPr lang="en-US" sz="1000" dirty="0"/>
              <a:t>Chair:: Pat Kinney, Kinney Consulting</a:t>
            </a:r>
          </a:p>
          <a:p>
            <a:pPr>
              <a:defRPr/>
            </a:pPr>
            <a:r>
              <a:rPr lang="en-US" sz="1000" b="1" dirty="0"/>
              <a:t>SC Maintenance / Rules</a:t>
            </a:r>
          </a:p>
          <a:p>
            <a:pPr marL="228600">
              <a:defRPr/>
            </a:pPr>
            <a:r>
              <a:rPr lang="en-US" sz="1000" dirty="0"/>
              <a:t>Chair:: Pat Kinney, Kinney Consulting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1000" b="1" u="sng" dirty="0"/>
              <a:t>TAGs</a:t>
            </a:r>
          </a:p>
          <a:p>
            <a:pPr>
              <a:defRPr/>
            </a:pPr>
            <a:r>
              <a:rPr lang="en-US" sz="1000" b="1" dirty="0" err="1"/>
              <a:t>TeraHertz</a:t>
            </a:r>
            <a:r>
              <a:rPr lang="en-US" sz="1000" b="1" dirty="0"/>
              <a:t> (THZ) </a:t>
            </a:r>
          </a:p>
          <a:p>
            <a:pPr marL="174625" lvl="1">
              <a:defRPr/>
            </a:pPr>
            <a:r>
              <a:rPr lang="en-US" sz="1000" dirty="0"/>
              <a:t>Chair: </a:t>
            </a:r>
            <a:r>
              <a:rPr lang="de-DE" sz="1000" dirty="0"/>
              <a:t>Thomas Kürner, </a:t>
            </a:r>
          </a:p>
          <a:p>
            <a:pPr marL="174625" lvl="1">
              <a:defRPr/>
            </a:pPr>
            <a:r>
              <a:rPr lang="de-DE" sz="1000" dirty="0"/>
              <a:t>Technische Universität Braunschweig</a:t>
            </a:r>
          </a:p>
          <a:p>
            <a:pPr>
              <a:defRPr/>
            </a:pPr>
            <a:endParaRPr lang="en-US" sz="1000" u="sng" dirty="0"/>
          </a:p>
        </p:txBody>
      </p:sp>
      <p:sp>
        <p:nvSpPr>
          <p:cNvPr id="2" name="Rectangle 1029"/>
          <p:cNvSpPr>
            <a:spLocks noChangeArrowheads="1"/>
          </p:cNvSpPr>
          <p:nvPr/>
        </p:nvSpPr>
        <p:spPr bwMode="auto">
          <a:xfrm>
            <a:off x="228600" y="1701800"/>
            <a:ext cx="2971800" cy="1096963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1" hangingPunct="1">
              <a:defRPr/>
            </a:pPr>
            <a:endParaRPr lang="en-US" sz="1400" dirty="0">
              <a:latin typeface="Arial" charset="0"/>
              <a:ea typeface="ＭＳ Ｐゴシック" charset="0"/>
            </a:endParaRP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To add your name </a:t>
            </a: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to the WG/TG/SG/IG reflectors </a:t>
            </a: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please go to </a:t>
            </a:r>
            <a:r>
              <a:rPr lang="en-US" sz="1400" dirty="0">
                <a:latin typeface="Arial" charset="0"/>
                <a:ea typeface="ＭＳ Ｐゴシック" charset="0"/>
                <a:hlinkClick r:id="rId3"/>
              </a:rPr>
              <a:t>www.ieee802.org/15</a:t>
            </a:r>
            <a:endParaRPr lang="en-US" sz="1400" dirty="0">
              <a:latin typeface="Arial" charset="0"/>
              <a:ea typeface="ＭＳ Ｐゴシック" charset="0"/>
            </a:endParaRPr>
          </a:p>
          <a:p>
            <a:pPr algn="ctr" eaLnBrk="1" hangingPunct="1">
              <a:defRPr/>
            </a:pPr>
            <a:endParaRPr lang="en-US" sz="1400" dirty="0">
              <a:latin typeface="Arial" charset="0"/>
              <a:ea typeface="ＭＳ Ｐゴシック" charset="0"/>
            </a:endParaRPr>
          </a:p>
        </p:txBody>
      </p:sp>
      <p:sp>
        <p:nvSpPr>
          <p:cNvPr id="3101" name="_s1051"/>
          <p:cNvSpPr>
            <a:spLocks noChangeArrowheads="1"/>
          </p:cNvSpPr>
          <p:nvPr/>
        </p:nvSpPr>
        <p:spPr bwMode="auto">
          <a:xfrm>
            <a:off x="3292475" y="4735512"/>
            <a:ext cx="2422525" cy="635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TG13 </a:t>
            </a:r>
            <a:r>
              <a:rPr lang="en-US" sz="1000" b="1" dirty="0" err="1"/>
              <a:t>Gigbit</a:t>
            </a:r>
            <a:r>
              <a:rPr lang="en-US" sz="1000" b="1" dirty="0"/>
              <a:t> OWC</a:t>
            </a:r>
          </a:p>
          <a:p>
            <a:pPr algn="ctr"/>
            <a:r>
              <a:rPr lang="en-US" sz="1000" b="1" dirty="0"/>
              <a:t>Chair: Volker </a:t>
            </a:r>
            <a:r>
              <a:rPr lang="en-US" sz="1000" b="1" dirty="0" err="1"/>
              <a:t>Jungnickel</a:t>
            </a:r>
            <a:endParaRPr lang="en-US" sz="1000" b="1" dirty="0"/>
          </a:p>
          <a:p>
            <a:pPr algn="ctr"/>
            <a:r>
              <a:rPr lang="en-US" sz="1000" dirty="0" err="1"/>
              <a:t>Fraunhofer</a:t>
            </a:r>
            <a:r>
              <a:rPr lang="en-US" sz="1000" dirty="0"/>
              <a:t> Heinrich Hertz Institute</a:t>
            </a:r>
            <a:endParaRPr lang="en-US" sz="1000" b="1" dirty="0"/>
          </a:p>
        </p:txBody>
      </p:sp>
      <p:sp>
        <p:nvSpPr>
          <p:cNvPr id="3102" name="_s1051"/>
          <p:cNvSpPr>
            <a:spLocks noChangeArrowheads="1"/>
          </p:cNvSpPr>
          <p:nvPr/>
        </p:nvSpPr>
        <p:spPr bwMode="auto">
          <a:xfrm>
            <a:off x="3297238" y="5457825"/>
            <a:ext cx="2351087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TG22 Spectrum Characterization </a:t>
            </a:r>
          </a:p>
          <a:p>
            <a:pPr algn="ctr"/>
            <a:r>
              <a:rPr lang="en-US" sz="1000" b="1" dirty="0"/>
              <a:t>and Occupancy Sensing</a:t>
            </a:r>
          </a:p>
          <a:p>
            <a:pPr algn="ctr"/>
            <a:r>
              <a:rPr lang="en-US" sz="1000" dirty="0"/>
              <a:t>Chair: </a:t>
            </a:r>
            <a:r>
              <a:rPr lang="en-US" sz="1000" dirty="0" err="1"/>
              <a:t>Apurva</a:t>
            </a:r>
            <a:r>
              <a:rPr lang="en-US" sz="1000" dirty="0"/>
              <a:t> </a:t>
            </a:r>
            <a:r>
              <a:rPr lang="en-US" sz="1000" dirty="0" err="1"/>
              <a:t>Mody</a:t>
            </a:r>
            <a:r>
              <a:rPr lang="en-US" sz="1000" dirty="0"/>
              <a:t>, BAE</a:t>
            </a:r>
          </a:p>
        </p:txBody>
      </p:sp>
      <p:sp>
        <p:nvSpPr>
          <p:cNvPr id="3" name="_s1053"/>
          <p:cNvSpPr>
            <a:spLocks noChangeArrowheads="1"/>
          </p:cNvSpPr>
          <p:nvPr/>
        </p:nvSpPr>
        <p:spPr bwMode="auto">
          <a:xfrm>
            <a:off x="228600" y="3429000"/>
            <a:ext cx="2328863" cy="5381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TG4md 15.4 Revision</a:t>
            </a:r>
          </a:p>
          <a:p>
            <a:pPr algn="ctr"/>
            <a:r>
              <a:rPr lang="en-US" sz="1000" dirty="0"/>
              <a:t>Chair: Gary Stuebing, </a:t>
            </a:r>
            <a:r>
              <a:rPr lang="de-DE" sz="1000" dirty="0"/>
              <a:t>Cisco</a:t>
            </a:r>
            <a:endParaRPr lang="en-US" sz="10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76600" y="3489325"/>
            <a:ext cx="2400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000" b="1" dirty="0"/>
              <a:t>TG9ma 802.15.9 Revision 1</a:t>
            </a:r>
          </a:p>
          <a:p>
            <a:pPr algn="ctr"/>
            <a:r>
              <a:rPr lang="en-US" sz="1000" dirty="0"/>
              <a:t>Chair: </a:t>
            </a:r>
            <a:r>
              <a:rPr lang="en-US" sz="1000" dirty="0" err="1"/>
              <a:t>Tero</a:t>
            </a:r>
            <a:r>
              <a:rPr lang="en-US" sz="1000" dirty="0"/>
              <a:t> </a:t>
            </a:r>
            <a:r>
              <a:rPr lang="en-US" sz="1000" dirty="0" err="1"/>
              <a:t>Kivinen</a:t>
            </a:r>
            <a:r>
              <a:rPr lang="en-US" sz="1000" dirty="0"/>
              <a:t>, Self</a:t>
            </a:r>
          </a:p>
        </p:txBody>
      </p:sp>
      <p:cxnSp>
        <p:nvCxnSpPr>
          <p:cNvPr id="5" name="_s1030"/>
          <p:cNvCxnSpPr>
            <a:cxnSpLocks noChangeShapeType="1"/>
          </p:cNvCxnSpPr>
          <p:nvPr/>
        </p:nvCxnSpPr>
        <p:spPr bwMode="auto">
          <a:xfrm rot="10800000">
            <a:off x="2917825" y="3363913"/>
            <a:ext cx="358775" cy="3524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6" name="_s1053"/>
          <p:cNvSpPr>
            <a:spLocks noChangeArrowheads="1"/>
          </p:cNvSpPr>
          <p:nvPr/>
        </p:nvSpPr>
        <p:spPr bwMode="auto">
          <a:xfrm>
            <a:off x="228600" y="4662488"/>
            <a:ext cx="2328863" cy="5032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TG4y Security Next Gen (SECN)</a:t>
            </a:r>
          </a:p>
          <a:p>
            <a:pPr algn="ctr"/>
            <a:r>
              <a:rPr lang="en-US" sz="1000" dirty="0"/>
              <a:t>Chair: Don </a:t>
            </a:r>
            <a:r>
              <a:rPr lang="en-US" sz="1000" dirty="0" err="1"/>
              <a:t>Sturek</a:t>
            </a:r>
            <a:r>
              <a:rPr lang="en-US" sz="1000" dirty="0"/>
              <a:t>, </a:t>
            </a:r>
            <a:r>
              <a:rPr lang="en-US" sz="1000" dirty="0" err="1"/>
              <a:t>Itron</a:t>
            </a:r>
            <a:endParaRPr lang="de-DE" sz="1000" dirty="0"/>
          </a:p>
        </p:txBody>
      </p:sp>
      <p:cxnSp>
        <p:nvCxnSpPr>
          <p:cNvPr id="3107" name="_s1031"/>
          <p:cNvCxnSpPr>
            <a:cxnSpLocks noChangeShapeType="1"/>
          </p:cNvCxnSpPr>
          <p:nvPr/>
        </p:nvCxnSpPr>
        <p:spPr bwMode="auto">
          <a:xfrm flipV="1">
            <a:off x="2557463" y="3533775"/>
            <a:ext cx="358775" cy="14192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8" name="_s1036"/>
          <p:cNvCxnSpPr>
            <a:cxnSpLocks noChangeShapeType="1"/>
          </p:cNvCxnSpPr>
          <p:nvPr/>
        </p:nvCxnSpPr>
        <p:spPr bwMode="auto">
          <a:xfrm flipV="1">
            <a:off x="2557463" y="3956050"/>
            <a:ext cx="360362" cy="414338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9" name="_s1053"/>
          <p:cNvSpPr>
            <a:spLocks noChangeArrowheads="1"/>
          </p:cNvSpPr>
          <p:nvPr/>
        </p:nvSpPr>
        <p:spPr bwMode="auto">
          <a:xfrm>
            <a:off x="228600" y="4033838"/>
            <a:ext cx="2328863" cy="5381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/>
              <a:t>TG4w 15.4 Low Power Wide Area (LPWA)</a:t>
            </a:r>
          </a:p>
          <a:p>
            <a:pPr lvl="1" indent="-282575" algn="ctr"/>
            <a:r>
              <a:rPr lang="de-DE" sz="1000"/>
              <a:t>Chari: </a:t>
            </a:r>
            <a:r>
              <a:rPr lang="en-GB" sz="1000"/>
              <a:t>Robert, Jörg</a:t>
            </a:r>
          </a:p>
          <a:p>
            <a:pPr lvl="1" indent="-282575" algn="ctr"/>
            <a:r>
              <a:rPr lang="de-DE" sz="1000"/>
              <a:t>Friedrich-Alexander-Universität</a:t>
            </a:r>
          </a:p>
        </p:txBody>
      </p:sp>
      <p:cxnSp>
        <p:nvCxnSpPr>
          <p:cNvPr id="3110" name="_s1036"/>
          <p:cNvCxnSpPr>
            <a:cxnSpLocks noChangeShapeType="1"/>
          </p:cNvCxnSpPr>
          <p:nvPr/>
        </p:nvCxnSpPr>
        <p:spPr bwMode="auto">
          <a:xfrm flipV="1">
            <a:off x="2557463" y="5164138"/>
            <a:ext cx="360362" cy="414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1" name="_s1053"/>
          <p:cNvSpPr>
            <a:spLocks noChangeArrowheads="1"/>
          </p:cNvSpPr>
          <p:nvPr/>
        </p:nvSpPr>
        <p:spPr bwMode="auto">
          <a:xfrm>
            <a:off x="228600" y="5262563"/>
            <a:ext cx="2328863" cy="5381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00" b="1" dirty="0"/>
              <a:t>TG4z 15.4 Enhanced Impulse Radio (EIR)</a:t>
            </a:r>
          </a:p>
          <a:p>
            <a:pPr algn="ctr">
              <a:defRPr/>
            </a:pPr>
            <a:r>
              <a:rPr lang="en-US" sz="1000" dirty="0"/>
              <a:t>Chair: Tim Harrington, Pro-ID</a:t>
            </a:r>
            <a:endParaRPr lang="de-DE" sz="1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Mar 2020</a:t>
            </a:r>
          </a:p>
        </p:txBody>
      </p:sp>
      <p:sp>
        <p:nvSpPr>
          <p:cNvPr id="4099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4100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3</a:t>
            </a:fld>
            <a:endParaRPr lang="en-US" sz="1200"/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71488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March Session Objectives</a:t>
            </a:r>
            <a:br>
              <a:rPr lang="en-US" sz="3200" dirty="0"/>
            </a:br>
            <a:r>
              <a:rPr lang="en-US" sz="3200" dirty="0"/>
              <a:t>March 16-19, 2020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2075" y="1508126"/>
            <a:ext cx="8899525" cy="4738687"/>
          </a:xfrm>
        </p:spPr>
        <p:txBody>
          <a:bodyPr/>
          <a:lstStyle/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000" b="1" dirty="0">
                <a:latin typeface="+mj-lt"/>
                <a:ea typeface="ＭＳ Ｐゴシック" pitchFamily="34" charset="-128"/>
                <a:cs typeface="Arial" pitchFamily="34" charset="0"/>
              </a:rPr>
              <a:t>TASK GROUP 4w </a:t>
            </a:r>
            <a:r>
              <a:rPr lang="en-US" sz="2000" dirty="0">
                <a:latin typeface="+mj-lt"/>
                <a:ea typeface="ＭＳ Ｐゴシック" pitchFamily="34" charset="-128"/>
                <a:cs typeface="Arial" pitchFamily="34" charset="0"/>
              </a:rPr>
              <a:t>–LPWA Enhancements to LECIM PHYs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000" dirty="0">
                <a:latin typeface="+mj-lt"/>
                <a:ea typeface="ＭＳ Ｐゴシック" pitchFamily="34" charset="-128"/>
                <a:cs typeface="Arial" pitchFamily="34" charset="0"/>
              </a:rPr>
              <a:t>Standards Association Ballot complete with 100% affirmative, and no new comments.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000" dirty="0">
                <a:latin typeface="+mj-lt"/>
                <a:ea typeface="ＭＳ Ｐゴシック" pitchFamily="34" charset="-128"/>
                <a:cs typeface="Arial" pitchFamily="34" charset="0"/>
              </a:rPr>
              <a:t>Submission to RevCom will be delayed until maintenance draft is submitted to RevCom.</a:t>
            </a:r>
            <a:endParaRPr lang="en-US" sz="900" dirty="0">
              <a:latin typeface="+mj-lt"/>
              <a:ea typeface="ＭＳ Ｐゴシック" pitchFamily="34" charset="-128"/>
              <a:cs typeface="Arial" pitchFamily="34" charset="0"/>
            </a:endParaRPr>
          </a:p>
          <a:p>
            <a:pPr marL="0" indent="0" fontAlgn="b">
              <a:lnSpc>
                <a:spcPct val="80000"/>
              </a:lnSpc>
              <a:buNone/>
              <a:defRPr/>
            </a:pPr>
            <a:endParaRPr lang="en-US" sz="900" dirty="0">
              <a:latin typeface="+mj-lt"/>
              <a:ea typeface="ＭＳ Ｐゴシック" pitchFamily="34" charset="-128"/>
              <a:cs typeface="Arial" pitchFamily="34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000" kern="1200" dirty="0">
                <a:latin typeface="+mj-lt"/>
                <a:cs typeface="Arial" charset="0"/>
              </a:rPr>
              <a:t>TA</a:t>
            </a:r>
            <a:r>
              <a:rPr lang="en-US" sz="2000" b="1" kern="1200" dirty="0">
                <a:latin typeface="+mj-lt"/>
                <a:cs typeface="Arial" charset="0"/>
              </a:rPr>
              <a:t>SK GROUP 4y </a:t>
            </a:r>
            <a:r>
              <a:rPr lang="en-US" sz="2000" kern="1200" dirty="0">
                <a:latin typeface="+mj-lt"/>
                <a:cs typeface="Arial" charset="0"/>
              </a:rPr>
              <a:t>–Security Next Generation (SECN)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000" dirty="0">
                <a:latin typeface="+mj-lt"/>
                <a:ea typeface="ＭＳ Ｐゴシック" pitchFamily="34" charset="-128"/>
                <a:cs typeface="Arial" pitchFamily="34" charset="0"/>
              </a:rPr>
              <a:t>Resolve comments from LB167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000" dirty="0">
                <a:latin typeface="+mj-lt"/>
                <a:ea typeface="ＭＳ Ｐゴシック" pitchFamily="34" charset="-128"/>
                <a:cs typeface="Arial" pitchFamily="34" charset="0"/>
              </a:rPr>
              <a:t>Update work activity and time line</a:t>
            </a:r>
            <a:endParaRPr lang="en-US" sz="900" dirty="0">
              <a:latin typeface="+mj-lt"/>
              <a:ea typeface="ＭＳ Ｐゴシック" pitchFamily="34" charset="-128"/>
              <a:cs typeface="Arial" pitchFamily="34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endParaRPr lang="en-US" sz="900" kern="1200" dirty="0">
              <a:latin typeface="+mj-lt"/>
              <a:ea typeface="ＭＳ Ｐゴシック" pitchFamily="34" charset="-128"/>
              <a:cs typeface="Arial" pitchFamily="34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endParaRPr lang="en-US" sz="900" kern="1200" dirty="0">
              <a:latin typeface="+mj-lt"/>
              <a:ea typeface="ＭＳ Ｐゴシック" pitchFamily="34" charset="-128"/>
              <a:cs typeface="Arial" pitchFamily="34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000" b="1" kern="1200" dirty="0">
                <a:latin typeface="+mj-lt"/>
                <a:cs typeface="Arial" charset="0"/>
              </a:rPr>
              <a:t>TASK GROUP 4z </a:t>
            </a:r>
            <a:r>
              <a:rPr lang="en-US" sz="2000" kern="1200" dirty="0">
                <a:latin typeface="+mj-lt"/>
                <a:cs typeface="Arial" charset="0"/>
              </a:rPr>
              <a:t>–Enhanced Impulse Radio (EIR)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000" dirty="0">
                <a:latin typeface="+mj-lt"/>
                <a:ea typeface="ＭＳ Ｐゴシック" pitchFamily="34" charset="-128"/>
                <a:cs typeface="Arial" pitchFamily="34" charset="0"/>
              </a:rPr>
              <a:t>SA Ballot, recirc 2, closed on 16 March 2020 with 93% approval, 5 disapprove with MBS comments, total of 19 comments.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000" dirty="0">
                <a:latin typeface="+mj-lt"/>
                <a:ea typeface="ＭＳ Ｐゴシック" pitchFamily="34" charset="-128"/>
                <a:cs typeface="Arial" pitchFamily="34" charset="0"/>
              </a:rPr>
              <a:t>The CRG approved at the January interim will be working on comment resolution and updating work activity and time line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000" dirty="0">
                <a:latin typeface="+mj-lt"/>
                <a:ea typeface="ＭＳ Ｐゴシック" pitchFamily="34" charset="-128"/>
                <a:cs typeface="Arial" pitchFamily="34" charset="0"/>
              </a:rPr>
              <a:t>Conditional submission to RevCom on March plenary agenda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000" dirty="0">
                <a:latin typeface="+mj-lt"/>
                <a:ea typeface="ＭＳ Ｐゴシック" pitchFamily="34" charset="-128"/>
                <a:cs typeface="Arial" pitchFamily="34" charset="0"/>
              </a:rPr>
              <a:t>PAR title change on March plenary agenda</a:t>
            </a:r>
          </a:p>
        </p:txBody>
      </p:sp>
      <p:sp>
        <p:nvSpPr>
          <p:cNvPr id="3" name="AutoShape 2" descr="2520540b.jpg">
            <a:extLst>
              <a:ext uri="{FF2B5EF4-FFF2-40B4-BE49-F238E27FC236}">
                <a16:creationId xmlns:a16="http://schemas.microsoft.com/office/drawing/2014/main" id="{8AD9B11F-031B-3342-99A6-AA934806DF7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075" y="-4556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3" descr="2520541b.jpg">
            <a:extLst>
              <a:ext uri="{FF2B5EF4-FFF2-40B4-BE49-F238E27FC236}">
                <a16:creationId xmlns:a16="http://schemas.microsoft.com/office/drawing/2014/main" id="{D86DF105-8C99-854C-9E2F-BC3E7A659D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075" y="10048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2520542a.jpg">
            <a:extLst>
              <a:ext uri="{FF2B5EF4-FFF2-40B4-BE49-F238E27FC236}">
                <a16:creationId xmlns:a16="http://schemas.microsoft.com/office/drawing/2014/main" id="{741C0811-CF1C-D04D-A683-066B33B199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075" y="11874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Mar 2020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760DFE03-2914-4784-B9E1-2A9209C57472}" type="slidenum">
              <a:rPr lang="en-US" sz="1200" smtClean="0"/>
              <a:pPr>
                <a:defRPr/>
              </a:pPr>
              <a:t>4</a:t>
            </a:fld>
            <a:endParaRPr lang="en-US" sz="1200"/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>
          <a:xfrm>
            <a:off x="680292" y="486003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March Session Objectives</a:t>
            </a:r>
            <a:br>
              <a:rPr lang="en-US" sz="3200" dirty="0"/>
            </a:br>
            <a:r>
              <a:rPr lang="en-US" sz="3200" dirty="0"/>
              <a:t>March 16-19, 2020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0850" y="1523999"/>
            <a:ext cx="8786949" cy="4951413"/>
          </a:xfrm>
        </p:spPr>
        <p:txBody>
          <a:bodyPr/>
          <a:lstStyle/>
          <a:p>
            <a:pPr marL="609600" indent="-609600" fontAlgn="b">
              <a:spcBef>
                <a:spcPts val="0"/>
              </a:spcBef>
              <a:buFontTx/>
              <a:buNone/>
              <a:defRPr/>
            </a:pPr>
            <a:r>
              <a:rPr lang="en-US" sz="2000" b="1" dirty="0">
                <a:latin typeface="+mj-lt"/>
                <a:ea typeface="ＭＳ Ｐゴシック" pitchFamily="34" charset="-128"/>
                <a:cs typeface="Arial" pitchFamily="34" charset="0"/>
              </a:rPr>
              <a:t>TASK GROUP 15.4md </a:t>
            </a:r>
            <a:r>
              <a:rPr lang="en-US" sz="2000" dirty="0">
                <a:latin typeface="+mj-lt"/>
                <a:ea typeface="ＭＳ Ｐゴシック" pitchFamily="34" charset="-128"/>
                <a:cs typeface="Arial" pitchFamily="34" charset="0"/>
              </a:rPr>
              <a:t>–Revision 4</a:t>
            </a:r>
          </a:p>
          <a:p>
            <a:pPr marL="685800" indent="-403225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000" dirty="0">
                <a:latin typeface="+mj-lt"/>
                <a:ea typeface="ＭＳ Ｐゴシック" pitchFamily="34" charset="-128"/>
                <a:cs typeface="Arial" pitchFamily="34" charset="0"/>
              </a:rPr>
              <a:t>SA Ballot recirculation on draft 6, closed on 19 Mar 2020 with 100% approval and no comments</a:t>
            </a:r>
          </a:p>
          <a:p>
            <a:pPr marL="685800" indent="-403225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000" dirty="0">
                <a:latin typeface="+mj-lt"/>
                <a:ea typeface="ＭＳ Ｐゴシック" pitchFamily="34" charset="-128"/>
                <a:cs typeface="Arial" pitchFamily="34" charset="0"/>
              </a:rPr>
              <a:t>Unconditional submission to RevCom on March plenary agenda</a:t>
            </a:r>
          </a:p>
          <a:p>
            <a:pPr marL="0" indent="0" fontAlgn="b">
              <a:spcBef>
                <a:spcPts val="0"/>
              </a:spcBef>
              <a:buFontTx/>
              <a:buNone/>
              <a:defRPr/>
            </a:pPr>
            <a:endParaRPr lang="en-US" sz="2000" dirty="0">
              <a:latin typeface="+mj-lt"/>
              <a:cs typeface="Arial" charset="0"/>
            </a:endParaRPr>
          </a:p>
          <a:p>
            <a:pPr marL="0" indent="0" fontAlgn="b">
              <a:spcBef>
                <a:spcPts val="0"/>
              </a:spcBef>
              <a:buFontTx/>
              <a:buNone/>
              <a:defRPr/>
            </a:pPr>
            <a:r>
              <a:rPr lang="en-US" sz="2000" b="1" dirty="0">
                <a:latin typeface="+mj-lt"/>
                <a:cs typeface="Arial" charset="0"/>
              </a:rPr>
              <a:t>TASK GROUP-9ma </a:t>
            </a:r>
            <a:r>
              <a:rPr lang="en-US" sz="2000" dirty="0">
                <a:latin typeface="+mj-lt"/>
                <a:cs typeface="Arial" charset="0"/>
              </a:rPr>
              <a:t>15.9 Revision 1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000" dirty="0">
                <a:latin typeface="+mj-lt"/>
                <a:cs typeface="Arial" charset="0"/>
              </a:rPr>
              <a:t>TG9ma has solicited and collected comments on its draft and has responded to those comments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000" spc="-1" dirty="0">
                <a:solidFill>
                  <a:srgbClr val="000000"/>
                </a:solidFill>
                <a:latin typeface="+mj-lt"/>
                <a:ea typeface="DejaVu Sans"/>
              </a:rPr>
              <a:t>TG9ma is ready to request WG approval to start a letter ballot and CRG</a:t>
            </a:r>
            <a:br>
              <a:rPr lang="en-US" sz="2000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Arial" pitchFamily="34" charset="0"/>
              </a:rPr>
            </a:br>
            <a:endParaRPr lang="en-US" sz="2000" dirty="0">
              <a:solidFill>
                <a:srgbClr val="000000"/>
              </a:solidFill>
              <a:latin typeface="+mj-lt"/>
              <a:ea typeface="ＭＳ Ｐゴシック" pitchFamily="34" charset="-128"/>
              <a:cs typeface="Arial" pitchFamily="34" charset="0"/>
            </a:endParaRP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000" b="1" dirty="0">
                <a:latin typeface="+mj-lt"/>
                <a:ea typeface="ＭＳ Ｐゴシック" pitchFamily="34" charset="-128"/>
                <a:cs typeface="Times New Roman" pitchFamily="18" charset="0"/>
              </a:rPr>
              <a:t>TASK GROUP 12 </a:t>
            </a:r>
            <a:r>
              <a:rPr lang="en-US" sz="2000" dirty="0">
                <a:latin typeface="+mj-lt"/>
                <a:ea typeface="ＭＳ Ｐゴシック" pitchFamily="34" charset="-128"/>
                <a:cs typeface="Times New Roman" pitchFamily="18" charset="0"/>
              </a:rPr>
              <a:t>-15.4 Upper Layer Interface (ULI)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 </a:t>
            </a:r>
            <a:endParaRPr lang="en-US" sz="2000" dirty="0">
              <a:latin typeface="+mj-lt"/>
              <a:ea typeface="ＭＳ Ｐゴシック" pitchFamily="34" charset="-128"/>
              <a:cs typeface="Times New Roman" pitchFamily="18" charset="0"/>
            </a:endParaRP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000" dirty="0">
                <a:latin typeface="+mj-lt"/>
                <a:ea typeface="ＭＳ Ｐゴシック" pitchFamily="34" charset="-128"/>
                <a:cs typeface="Arial" pitchFamily="34" charset="0"/>
              </a:rPr>
              <a:t>TG12 has been requested to consider two proposals to alter current direction:</a:t>
            </a:r>
          </a:p>
          <a:p>
            <a:pPr marL="1085850" lvl="3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1600" dirty="0">
                <a:latin typeface="+mj-lt"/>
                <a:ea typeface="ＭＳ Ｐゴシック" pitchFamily="34" charset="-128"/>
                <a:cs typeface="Arial" pitchFamily="34" charset="0"/>
              </a:rPr>
              <a:t>Investigate using 15.12 as a data portal between 802.3/802.11 and 802.15.4 </a:t>
            </a:r>
          </a:p>
          <a:p>
            <a:pPr marL="1085850" lvl="3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1600" dirty="0">
                <a:latin typeface="+mj-lt"/>
                <a:ea typeface="ＭＳ Ｐゴシック" pitchFamily="34" charset="-128"/>
                <a:cs typeface="Arial" pitchFamily="34" charset="0"/>
              </a:rPr>
              <a:t>Focus on the needs to 15.4z with respect ranging and location protocols, and higher layer applications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000" dirty="0">
                <a:latin typeface="+mj-lt"/>
                <a:ea typeface="ＭＳ Ｐゴシック" pitchFamily="34" charset="-128"/>
                <a:cs typeface="Arial" pitchFamily="34" charset="0"/>
              </a:rPr>
              <a:t>Request for 15.12 PAR extension on March plenary agenda</a:t>
            </a:r>
            <a:endParaRPr lang="en-US" sz="2000" dirty="0">
              <a:latin typeface="+mj-lt"/>
              <a:cs typeface="Arial" charset="0"/>
            </a:endParaRP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endParaRPr lang="en-US" sz="800" dirty="0">
              <a:latin typeface="Arial Rounded MT Bold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609600" indent="-609600" fontAlgn="b">
              <a:defRPr/>
            </a:pPr>
            <a:endParaRPr lang="en-US" sz="800" dirty="0">
              <a:latin typeface="Arial Rounded MT Bold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5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Mar 2020</a:t>
            </a:r>
          </a:p>
        </p:txBody>
      </p:sp>
      <p:sp>
        <p:nvSpPr>
          <p:cNvPr id="7171" name="Footer Placeholder 6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7172" name="Slide Number Placeholder 7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5A265F72-EDBC-4F1B-B408-4167E90A375A}" type="slidenum">
              <a:rPr lang="en-US" sz="1200" smtClean="0"/>
              <a:pPr>
                <a:defRPr/>
              </a:pPr>
              <a:t>5</a:t>
            </a:fld>
            <a:endParaRPr lang="en-US" sz="120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87362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March Session Objectives</a:t>
            </a:r>
            <a:br>
              <a:rPr lang="en-US" sz="3200" dirty="0"/>
            </a:br>
            <a:r>
              <a:rPr lang="en-US" sz="3200" dirty="0"/>
              <a:t>March 16-19, 2020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990600" y="1752600"/>
            <a:ext cx="7696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990600" lvl="1" indent="-533400" fontAlgn="b">
              <a:spcBef>
                <a:spcPct val="20000"/>
              </a:spcBef>
              <a:buFontTx/>
              <a:buAutoNum type="arabicPeriod"/>
              <a:defRPr/>
            </a:pPr>
            <a:endParaRPr lang="en-US" sz="2400">
              <a:solidFill>
                <a:srgbClr val="000000"/>
              </a:solidFill>
              <a:latin typeface="Arial Rounded MT Bold" charset="0"/>
              <a:ea typeface="ＭＳ Ｐゴシック" charset="0"/>
              <a:cs typeface="Arial" charset="0"/>
            </a:endParaRPr>
          </a:p>
          <a:p>
            <a:pPr marL="609600" indent="-609600" fontAlgn="b">
              <a:spcBef>
                <a:spcPct val="20000"/>
              </a:spcBef>
              <a:defRPr/>
            </a:pPr>
            <a:endParaRPr lang="en-US" sz="2400">
              <a:latin typeface="Arial Rounded MT Bold" charset="0"/>
              <a:ea typeface="ＭＳ Ｐゴシック" charset="0"/>
              <a:cs typeface="Arial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228600" y="1566097"/>
            <a:ext cx="8458200" cy="4921251"/>
          </a:xfrm>
        </p:spPr>
        <p:txBody>
          <a:bodyPr/>
          <a:lstStyle/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000" b="1" dirty="0">
                <a:latin typeface="+mj-lt"/>
                <a:ea typeface="ＭＳ Ｐゴシック" pitchFamily="34" charset="-128"/>
                <a:cs typeface="Times New Roman" pitchFamily="18" charset="0"/>
              </a:rPr>
              <a:t>TASK GROUP 13 </a:t>
            </a:r>
            <a:r>
              <a:rPr lang="en-US" sz="2000" dirty="0">
                <a:latin typeface="+mj-lt"/>
                <a:ea typeface="ＭＳ Ｐゴシック" pitchFamily="34" charset="-128"/>
                <a:cs typeface="Times New Roman" pitchFamily="18" charset="0"/>
              </a:rPr>
              <a:t>–Multi Gigabit/sec OWC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WG recirculation ballot, LB168, on the 2</a:t>
            </a:r>
            <a:r>
              <a:rPr lang="en-US" sz="2000" baseline="30000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nd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 draft has closed with 148 comments. Work is now underway on comment resolution by the CRG which was approved at the January interim meeting.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000" dirty="0">
                <a:latin typeface="+mj-lt"/>
                <a:ea typeface="ＭＳ Ｐゴシック" pitchFamily="34" charset="-128"/>
                <a:cs typeface="Arial" pitchFamily="34" charset="0"/>
              </a:rPr>
              <a:t>PAR title change on March plenary agenda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Request to send draft to SA Ballot on March plenary agenda</a:t>
            </a:r>
            <a:br>
              <a:rPr lang="en-US" sz="2000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Arial" pitchFamily="34" charset="0"/>
              </a:rPr>
            </a:br>
            <a:endParaRPr lang="en-US" sz="2000" dirty="0">
              <a:solidFill>
                <a:srgbClr val="000000"/>
              </a:solidFill>
              <a:latin typeface="+mj-lt"/>
              <a:ea typeface="ＭＳ Ｐゴシック" pitchFamily="34" charset="-128"/>
              <a:cs typeface="Arial" pitchFamily="34" charset="0"/>
            </a:endParaRPr>
          </a:p>
          <a:p>
            <a:pPr marL="0" indent="0" fontAlgn="b">
              <a:lnSpc>
                <a:spcPct val="80000"/>
              </a:lnSpc>
              <a:buNone/>
              <a:defRPr/>
            </a:pPr>
            <a:r>
              <a:rPr lang="en-US" sz="2000" b="1" dirty="0">
                <a:latin typeface="+mj-lt"/>
                <a:ea typeface="ＭＳ Ｐゴシック" pitchFamily="34" charset="-128"/>
                <a:cs typeface="Times New Roman" pitchFamily="18" charset="0"/>
              </a:rPr>
              <a:t>TASK GROUP 16 – </a:t>
            </a:r>
            <a:r>
              <a:rPr lang="en-US" sz="2000" dirty="0">
                <a:latin typeface="+mj-lt"/>
                <a:ea typeface="ＭＳ Ｐゴシック" pitchFamily="34" charset="-128"/>
                <a:cs typeface="Times New Roman" pitchFamily="18" charset="0"/>
              </a:rPr>
              <a:t>licensed narrow-band amendment to 802.16</a:t>
            </a:r>
          </a:p>
          <a:p>
            <a:pPr marL="857250" lvl="1" indent="-457200" fontAlgn="b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Started as TG at January interim</a:t>
            </a:r>
          </a:p>
          <a:p>
            <a:pPr marL="857250" lvl="1" indent="-457200" fontAlgn="b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Next Steps</a:t>
            </a:r>
          </a:p>
          <a:p>
            <a:pPr marL="1200150" lvl="2" indent="-457200" fontAlgn="b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600" dirty="0">
                <a:latin typeface="+mj-lt"/>
              </a:rPr>
              <a:t>Develop System Requirements Document (SRD)</a:t>
            </a:r>
          </a:p>
          <a:p>
            <a:pPr marL="1200150" lvl="2" indent="-457200" fontAlgn="b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600" dirty="0">
                <a:latin typeface="+mj-lt"/>
              </a:rPr>
              <a:t>Develop System Description Document (SDD)</a:t>
            </a:r>
          </a:p>
          <a:p>
            <a:pPr marL="0" indent="0" fontAlgn="b">
              <a:lnSpc>
                <a:spcPct val="80000"/>
              </a:lnSpc>
              <a:buNone/>
              <a:defRPr/>
            </a:pPr>
            <a:endParaRPr lang="en-US" sz="2000" b="1" dirty="0">
              <a:ea typeface="ＭＳ Ｐゴシック" pitchFamily="34" charset="-128"/>
              <a:cs typeface="Times New Roman" pitchFamily="18" charset="0"/>
            </a:endParaRPr>
          </a:p>
          <a:p>
            <a:pPr marL="0" indent="0" fontAlgn="b">
              <a:lnSpc>
                <a:spcPct val="80000"/>
              </a:lnSpc>
              <a:buNone/>
              <a:defRPr/>
            </a:pPr>
            <a:endParaRPr lang="en-US" sz="1600" b="1" dirty="0">
              <a:latin typeface="+mj-lt"/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Mar 2020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A265D806-93F2-49B3-9696-0C438EB117B2}" type="slidenum">
              <a:rPr lang="en-US" sz="1200" smtClean="0"/>
              <a:pPr>
                <a:defRPr/>
              </a:pPr>
              <a:t>6</a:t>
            </a:fld>
            <a:endParaRPr lang="en-US" sz="120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768475"/>
            <a:ext cx="8686800" cy="4630739"/>
          </a:xfrm>
        </p:spPr>
        <p:txBody>
          <a:bodyPr/>
          <a:lstStyle/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endParaRPr lang="en-US" sz="800" dirty="0">
              <a:latin typeface="Arial Rounded MT Bold" pitchFamily="34" charset="0"/>
              <a:cs typeface="Times New Roman" pitchFamily="18" charset="0"/>
            </a:endParaRPr>
          </a:p>
          <a:p>
            <a:pPr marL="0" indent="0" fontAlgn="b">
              <a:lnSpc>
                <a:spcPct val="80000"/>
              </a:lnSpc>
              <a:buNone/>
              <a:defRPr/>
            </a:pPr>
            <a:r>
              <a:rPr lang="en-US" sz="2000" b="1" dirty="0">
                <a:latin typeface="+mj-lt"/>
                <a:ea typeface="ＭＳ Ｐゴシック" pitchFamily="34" charset="-128"/>
                <a:cs typeface="Times New Roman" pitchFamily="18" charset="0"/>
              </a:rPr>
              <a:t>TASK GROUP 22 </a:t>
            </a:r>
            <a:r>
              <a:rPr lang="en-US" sz="2000" dirty="0">
                <a:latin typeface="+mj-lt"/>
                <a:ea typeface="ＭＳ Ｐゴシック" pitchFamily="34" charset="-128"/>
                <a:cs typeface="Times New Roman" pitchFamily="18" charset="0"/>
              </a:rPr>
              <a:t>-15.22.3 Spectrum Characterization and Occupancy Sensing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000" dirty="0">
                <a:latin typeface="+mj-lt"/>
                <a:ea typeface="ＭＳ Ｐゴシック" pitchFamily="34" charset="-128"/>
                <a:cs typeface="Arial" pitchFamily="34" charset="0"/>
              </a:rPr>
              <a:t>SA Ballot closed 18 Aug, with 88% affirmative and 282 comments, 117 Must Be Satisfied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000" dirty="0">
                <a:latin typeface="+mj-lt"/>
                <a:ea typeface="ＭＳ Ｐゴシック" pitchFamily="34" charset="-128"/>
                <a:cs typeface="Arial" pitchFamily="34" charset="0"/>
              </a:rPr>
              <a:t>Working on resolutions for SA Ballot comments</a:t>
            </a:r>
          </a:p>
          <a:p>
            <a:pPr marL="0" lvl="1" indent="0" fontAlgn="b">
              <a:spcBef>
                <a:spcPts val="0"/>
              </a:spcBef>
              <a:buFontTx/>
              <a:buNone/>
              <a:defRPr/>
            </a:pPr>
            <a:r>
              <a:rPr lang="en-US" sz="2000" b="1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Interest Group- Dependability </a:t>
            </a:r>
            <a:r>
              <a:rPr lang="en-US" sz="20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(DEP):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000" dirty="0">
                <a:latin typeface="+mj-lt"/>
              </a:rPr>
              <a:t>Looking to change this effort on dependability to an amendment of 15.6 BAN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+mj-lt"/>
                <a:cs typeface="Arial" charset="0"/>
              </a:rPr>
              <a:t>Evaluate if Study Group is warranted</a:t>
            </a:r>
            <a:endParaRPr lang="en-US" sz="2000" dirty="0">
              <a:solidFill>
                <a:srgbClr val="000000"/>
              </a:solidFill>
              <a:latin typeface="+mj-lt"/>
              <a:ea typeface="ＭＳ Ｐゴシック" pitchFamily="34" charset="-128"/>
              <a:cs typeface="Arial" charset="0"/>
            </a:endParaRPr>
          </a:p>
          <a:p>
            <a:pPr marL="0" lvl="1" indent="0" fontAlgn="b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b="1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Interest Group- Vehicular Assistive Technology 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(VAT):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000" dirty="0">
                <a:latin typeface="+mj-lt"/>
                <a:cs typeface="Arial" charset="0"/>
              </a:rPr>
              <a:t>Heard 4 presentations during January 2020 interim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000" dirty="0">
                <a:latin typeface="+mj-lt"/>
                <a:cs typeface="Arial" charset="0"/>
              </a:rPr>
              <a:t>Continuing effort towards draft</a:t>
            </a:r>
          </a:p>
          <a:p>
            <a:pPr marL="0" lvl="1" indent="0" fontAlgn="b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b="1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Interest Group- 15.4 Japan Rate Extension (JRE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):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000" dirty="0">
                <a:latin typeface="+mj-lt"/>
                <a:cs typeface="Arial" charset="0"/>
              </a:rPr>
              <a:t>First meeting postponed due to session cancellation</a:t>
            </a:r>
          </a:p>
          <a:p>
            <a:pPr marL="0" lvl="1" indent="0" fontAlgn="b">
              <a:spcBef>
                <a:spcPts val="0"/>
              </a:spcBef>
              <a:buNone/>
              <a:defRPr/>
            </a:pPr>
            <a:endParaRPr lang="en-US" sz="2400" dirty="0">
              <a:latin typeface="+mj-lt"/>
              <a:cs typeface="Arial" charset="0"/>
            </a:endParaRP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/>
              <a:t>March Session Objectives</a:t>
            </a:r>
            <a:br>
              <a:rPr lang="en-US" sz="3200" dirty="0"/>
            </a:br>
            <a:r>
              <a:rPr lang="en-US" sz="3200" dirty="0"/>
              <a:t>March 16-19, 2020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Mar 2020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38B4FFB0-9BB0-4207-8695-ECB6F29324A1}" type="slidenum">
              <a:rPr lang="en-US" sz="1200" smtClean="0"/>
              <a:pPr>
                <a:defRPr/>
              </a:pPr>
              <a:t>7</a:t>
            </a:fld>
            <a:endParaRPr lang="en-US" sz="120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534400" cy="4722812"/>
          </a:xfrm>
        </p:spPr>
        <p:txBody>
          <a:bodyPr/>
          <a:lstStyle/>
          <a:p>
            <a:pPr marL="914400" lvl="1" indent="-457200" fontAlgn="b">
              <a:lnSpc>
                <a:spcPct val="80000"/>
              </a:lnSpc>
              <a:buFont typeface="+mj-lt"/>
              <a:buAutoNum type="arabicPeriod"/>
              <a:defRPr/>
            </a:pPr>
            <a:endParaRPr lang="en-US" sz="800" dirty="0">
              <a:latin typeface="Arial Rounded MT Bold" pitchFamily="34" charset="0"/>
              <a:cs typeface="Times New Roman" pitchFamily="18" charset="0"/>
            </a:endParaRPr>
          </a:p>
          <a:p>
            <a:pPr marL="863600" lvl="2" indent="-4000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endParaRPr lang="en-US" sz="20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None/>
              <a:defRPr/>
            </a:pPr>
            <a:r>
              <a:rPr lang="en-US" sz="2000" b="1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Interest Group-  Profiles</a:t>
            </a:r>
          </a:p>
          <a:p>
            <a:pPr marL="914400" lvl="1" indent="-5143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Assemble major 15.4 use cases and identify what 15.4 features and settings are used</a:t>
            </a:r>
          </a:p>
          <a:p>
            <a:pPr marL="914400" lvl="1" indent="-5143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Publish results on 802.15 web site for standards and industry use.</a:t>
            </a:r>
          </a:p>
          <a:p>
            <a:pPr marL="0" lvl="1" indent="0" fontAlgn="b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b="1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THz Technical Advisory Group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:</a:t>
            </a:r>
          </a:p>
          <a:p>
            <a:pPr marL="863600" lvl="2" indent="-4000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000" dirty="0">
                <a:latin typeface="+mj-lt"/>
                <a:ea typeface="ＭＳ Ｐゴシック" pitchFamily="34" charset="-128"/>
                <a:cs typeface="Arial" pitchFamily="34" charset="0"/>
              </a:rPr>
              <a:t>March agenda was to review &amp; discuss current state of technology, and evaluate any potential standards opportunities</a:t>
            </a:r>
            <a:br>
              <a:rPr lang="en-US" sz="1000" dirty="0">
                <a:solidFill>
                  <a:schemeClr val="bg2"/>
                </a:solidFill>
                <a:latin typeface="+mj-lt"/>
                <a:ea typeface="ＭＳ Ｐゴシック" pitchFamily="34" charset="-128"/>
                <a:cs typeface="Times New Roman" pitchFamily="18" charset="0"/>
              </a:rPr>
            </a:br>
            <a:endParaRPr lang="en-US" sz="2000" dirty="0">
              <a:latin typeface="+mj-lt"/>
              <a:cs typeface="Times New Roman" pitchFamily="18" charset="0"/>
            </a:endParaRP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000" b="1" dirty="0">
                <a:latin typeface="+mj-lt"/>
                <a:cs typeface="Times New Roman" pitchFamily="18" charset="0"/>
              </a:rPr>
              <a:t>IETF Standing Committees</a:t>
            </a:r>
            <a:r>
              <a:rPr lang="en-US" sz="2000" dirty="0">
                <a:solidFill>
                  <a:srgbClr val="000000"/>
                </a:solidFill>
                <a:latin typeface="+mj-lt"/>
                <a:ea typeface="ＭＳ Ｐゴシック" pitchFamily="34" charset="-128"/>
                <a:cs typeface="Arial" pitchFamily="34" charset="0"/>
              </a:rPr>
              <a:t>:</a:t>
            </a:r>
            <a:endParaRPr lang="en-US" sz="2000" dirty="0">
              <a:latin typeface="+mj-lt"/>
              <a:cs typeface="Times New Roman" pitchFamily="18" charset="0"/>
            </a:endParaRP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Times New Roman" pitchFamily="18" charset="0"/>
              </a:rPr>
              <a:t>IETF group reports - IETF 107 was cancelled, only meetings for new groups will be done virtually</a:t>
            </a: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Times New Roman" pitchFamily="18" charset="0"/>
              </a:rPr>
              <a:t>Maintenance of standards and operation manual – no activities requested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March Session Objectives</a:t>
            </a:r>
            <a:br>
              <a:rPr lang="en-US" sz="3200" dirty="0"/>
            </a:br>
            <a:r>
              <a:rPr lang="en-US" sz="3200" dirty="0"/>
              <a:t>March 16-19, 2020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Mar 2020</a:t>
            </a:r>
          </a:p>
        </p:txBody>
      </p:sp>
      <p:sp>
        <p:nvSpPr>
          <p:cNvPr id="10243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10244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219C1867-47CF-411F-B0EE-95650A4BE4CC}" type="slidenum">
              <a:rPr lang="en-US" sz="1200" smtClean="0"/>
              <a:pPr>
                <a:defRPr/>
              </a:pPr>
              <a:t>8</a:t>
            </a:fld>
            <a:endParaRPr lang="en-US" sz="120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/>
              <a:t>Upcoming Sessions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295400"/>
            <a:ext cx="7696200" cy="4114800"/>
          </a:xfrm>
        </p:spPr>
        <p:txBody>
          <a:bodyPr/>
          <a:lstStyle/>
          <a:p>
            <a:r>
              <a:rPr lang="en-US" sz="1800" strike="sngStrike" dirty="0"/>
              <a:t>May 10-15, 2020, Marriott Hotel, Warsaw, Poland, </a:t>
            </a:r>
            <a:r>
              <a:rPr lang="en-US" sz="1800" i="1" strike="sngStrike" dirty="0"/>
              <a:t>802 Wireless Interim Session.</a:t>
            </a:r>
            <a:r>
              <a:rPr lang="en-US" sz="1800" strike="sngStrike" dirty="0"/>
              <a:t>*</a:t>
            </a:r>
            <a:r>
              <a:rPr lang="en-US" sz="1800" dirty="0"/>
              <a:t>  has been cancelled</a:t>
            </a:r>
          </a:p>
          <a:p>
            <a:r>
              <a:rPr lang="en-US" sz="1800" dirty="0"/>
              <a:t>July 12-17, 2020, Sheraton Centre Montreal, Montreal Canada, </a:t>
            </a:r>
            <a:r>
              <a:rPr lang="en-US" sz="1800" i="1" dirty="0"/>
              <a:t>802 Plenary Session.</a:t>
            </a:r>
            <a:endParaRPr lang="en-US" sz="1800" dirty="0"/>
          </a:p>
          <a:p>
            <a:r>
              <a:rPr lang="en-US" sz="1800" dirty="0"/>
              <a:t>September 13-18, 2020, Grand Hyatt Atlanta in </a:t>
            </a:r>
            <a:r>
              <a:rPr lang="en-US" sz="1800" dirty="0" err="1"/>
              <a:t>Buckhead</a:t>
            </a:r>
            <a:r>
              <a:rPr lang="en-US" sz="1800" dirty="0"/>
              <a:t>, Atlanta, Georgia, </a:t>
            </a:r>
            <a:r>
              <a:rPr lang="en-US" sz="1800" i="1" dirty="0"/>
              <a:t>802 Wireless Interim Session.</a:t>
            </a:r>
            <a:r>
              <a:rPr lang="en-US" sz="1800" dirty="0"/>
              <a:t>*</a:t>
            </a:r>
          </a:p>
          <a:p>
            <a:r>
              <a:rPr lang="en-US" sz="1800" dirty="0"/>
              <a:t>November 18-13, 2020, Marriott Marquis Queen's Park,  Bangkok, Thailand, </a:t>
            </a:r>
            <a:r>
              <a:rPr lang="en-US" sz="1800" i="1" dirty="0"/>
              <a:t>802 Plenary Session.</a:t>
            </a:r>
            <a:endParaRPr lang="en-US" sz="1800" dirty="0"/>
          </a:p>
          <a:p>
            <a:endParaRPr lang="en-US" sz="1800" dirty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-802_15">
  <a:themeElements>
    <a:clrScheme name="IEEE-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99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D:\MYDOCU~1\IEEEP8~1.15\TEMPLATE\IEEE-8~1.POT</Template>
  <TotalTime>41907</TotalTime>
  <Words>811</Words>
  <Application>Microsoft Macintosh PowerPoint</Application>
  <PresentationFormat>On-screen Show (4:3)</PresentationFormat>
  <Paragraphs>169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Arial Rounded MT Bold</vt:lpstr>
      <vt:lpstr>DejaVu Sans</vt:lpstr>
      <vt:lpstr>Times New Roman</vt:lpstr>
      <vt:lpstr>IEEE-802_15</vt:lpstr>
      <vt:lpstr>20th Anniversary Year 125th Session of meetings of the IEEE 802.15 Working Group for Wireless Specialty Networks was cancelled due to issues created by COVID-19</vt:lpstr>
      <vt:lpstr>PowerPoint Presentation</vt:lpstr>
      <vt:lpstr>March Session Objectives March 16-19, 2020</vt:lpstr>
      <vt:lpstr>March Session Objectives March 16-19, 2020</vt:lpstr>
      <vt:lpstr>March Session Objectives March 16-19, 2020</vt:lpstr>
      <vt:lpstr>March Session Objectives March 16-19, 2020</vt:lpstr>
      <vt:lpstr>March Session Objectives March 16-19, 2020</vt:lpstr>
      <vt:lpstr>Upcoming Sessions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WG-Report-to-the-802-Plenary-Mar20</dc:title>
  <dc:subject>IEEE 802.15 &lt;subject&gt;</dc:subject>
  <dc:creator>Robert F. Heile</dc:creator>
  <cp:keywords/>
  <dc:description/>
  <cp:lastModifiedBy>PWK</cp:lastModifiedBy>
  <cp:revision>793</cp:revision>
  <cp:lastPrinted>2000-07-07T01:25:49Z</cp:lastPrinted>
  <dcterms:created xsi:type="dcterms:W3CDTF">1999-06-22T06:24:01Z</dcterms:created>
  <dcterms:modified xsi:type="dcterms:W3CDTF">2020-03-20T22:27:37Z</dcterms:modified>
  <cp:category/>
</cp:coreProperties>
</file>