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257" r:id="rId3"/>
    <p:sldId id="376" r:id="rId4"/>
    <p:sldId id="377"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57"/>
            <p14:sldId id="376"/>
            <p14:sldId id="3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21" autoAdjust="0"/>
    <p:restoredTop sz="90940" autoAdjust="0"/>
  </p:normalViewPr>
  <p:slideViewPr>
    <p:cSldViewPr>
      <p:cViewPr varScale="1">
        <p:scale>
          <a:sx n="92" d="100"/>
          <a:sy n="92" d="100"/>
        </p:scale>
        <p:origin x="1696" y="19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6" d="100"/>
          <a:sy n="126" d="100"/>
        </p:scale>
        <p:origin x="4716" y="1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u="none" strike="noStrike" kern="1200" dirty="0">
                <a:solidFill>
                  <a:schemeClr val="tx1"/>
                </a:solidFill>
                <a:effectLst/>
                <a:latin typeface="Times New Roman" charset="0"/>
                <a:ea typeface="ＭＳ Ｐゴシック" charset="0"/>
                <a:cs typeface="ＭＳ Ｐゴシック" charset="0"/>
              </a:rPr>
              <a:t> 15-20-0084-00-004z </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Feb 2020</a:t>
            </a:r>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J. Hammerschmidt,  Apple Inc.</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a:t>
            </a:r>
            <a:r>
              <a:rPr lang="en-IE" sz="1600" dirty="0">
                <a:latin typeface="Times New Roman" pitchFamily="18" charset="0"/>
                <a:ea typeface="ＭＳ Ｐゴシック" pitchFamily="-65" charset="-128"/>
                <a:cs typeface="+mn-cs"/>
              </a:rPr>
              <a:t>Pulse Shaping Considerations</a:t>
            </a:r>
            <a:r>
              <a:rPr lang="en-US" sz="1600" dirty="0">
                <a:latin typeface="Times New Roman" pitchFamily="18" charset="0"/>
                <a:ea typeface="ＭＳ Ｐゴシック" pitchFamily="-65" charset="-128"/>
                <a:cs typeface="+mn-cs"/>
              </a:rPr>
              <a: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[14th Jan 2020]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[Jochen Hammerschmidt, Shang-</a:t>
            </a:r>
            <a:r>
              <a:rPr lang="en-US" sz="1600" dirty="0" err="1">
                <a:latin typeface="Times New Roman" pitchFamily="18" charset="0"/>
                <a:ea typeface="ＭＳ Ｐゴシック" pitchFamily="-65" charset="-128"/>
                <a:cs typeface="+mn-cs"/>
              </a:rPr>
              <a:t>Te</a:t>
            </a:r>
            <a:r>
              <a:rPr lang="en-US" sz="1600" dirty="0">
                <a:latin typeface="Times New Roman" pitchFamily="18" charset="0"/>
                <a:ea typeface="ＭＳ Ｐゴシック" pitchFamily="-65" charset="-128"/>
                <a:cs typeface="+mn-cs"/>
              </a:rPr>
              <a:t> Yang, Ayman Naguib] Company [Apple Inc.]</a:t>
            </a:r>
          </a:p>
          <a:p>
            <a:pPr eaLnBrk="0" hangingPunct="0">
              <a:defRPr/>
            </a:pPr>
            <a:r>
              <a:rPr lang="en-US" sz="1600" b="1" dirty="0">
                <a:latin typeface="Times New Roman" pitchFamily="18" charset="0"/>
                <a:ea typeface="ＭＳ Ｐゴシック" pitchFamily="-65" charset="-128"/>
                <a:cs typeface="+mn-cs"/>
              </a:rPr>
              <a:t>Address</a:t>
            </a:r>
            <a:r>
              <a:rPr lang="en-US" sz="1600" dirty="0">
                <a:latin typeface="Times New Roman" pitchFamily="18" charset="0"/>
                <a:ea typeface="ＭＳ Ｐゴシック" pitchFamily="-65" charset="-128"/>
                <a:cs typeface="+mn-cs"/>
              </a:rPr>
              <a:t> [Sunnyvale, CA, USA]</a:t>
            </a:r>
          </a:p>
          <a:p>
            <a:pPr eaLnBrk="0" hangingPunct="0">
              <a:defRPr/>
            </a:pPr>
            <a:r>
              <a:rPr lang="en-US" sz="1600" b="1" dirty="0">
                <a:latin typeface="Times New Roman" pitchFamily="18" charset="0"/>
                <a:ea typeface="ＭＳ Ｐゴシック" pitchFamily="-65" charset="-128"/>
                <a:cs typeface="+mn-cs"/>
              </a:rPr>
              <a:t>Voice</a:t>
            </a:r>
            <a:r>
              <a:rPr lang="en-US" sz="1600" dirty="0">
                <a:latin typeface="Times New Roman" pitchFamily="18" charset="0"/>
                <a:ea typeface="ＭＳ Ｐゴシック" pitchFamily="-65" charset="-128"/>
                <a:cs typeface="+mn-cs"/>
              </a:rPr>
              <a:t>:[+1 908 656 7199], </a:t>
            </a:r>
            <a:r>
              <a:rPr lang="en-US" sz="1600" b="1" dirty="0">
                <a:latin typeface="Times New Roman" pitchFamily="18" charset="0"/>
                <a:ea typeface="ＭＳ Ｐゴシック" pitchFamily="-65" charset="-128"/>
                <a:cs typeface="+mn-cs"/>
              </a:rPr>
              <a:t>E-Mail</a:t>
            </a:r>
            <a:r>
              <a:rPr lang="en-US" sz="1600" dirty="0">
                <a:latin typeface="Times New Roman" pitchFamily="18" charset="0"/>
                <a:ea typeface="ＭＳ Ｐゴシック" pitchFamily="-65" charset="-128"/>
                <a:cs typeface="+mn-cs"/>
              </a:rPr>
              <a:t>:[</a:t>
            </a:r>
            <a:r>
              <a:rPr lang="en-US" sz="1600" dirty="0" err="1">
                <a:latin typeface="Times New Roman" pitchFamily="18" charset="0"/>
                <a:ea typeface="ＭＳ Ｐゴシック" pitchFamily="-65" charset="-128"/>
                <a:cs typeface="+mn-cs"/>
              </a:rPr>
              <a:t>j_hammerschmidt</a:t>
            </a:r>
            <a:r>
              <a:rPr lang="en-US" sz="1600" dirty="0">
                <a:latin typeface="Times New Roman" pitchFamily="18" charset="0"/>
                <a:ea typeface="ＭＳ Ｐゴシック" pitchFamily="-65" charset="-128"/>
                <a:cs typeface="+mn-cs"/>
              </a:rPr>
              <a:t> (at) </a:t>
            </a:r>
            <a:r>
              <a:rPr lang="en-US" sz="1600" dirty="0" err="1">
                <a:latin typeface="Times New Roman" pitchFamily="18" charset="0"/>
                <a:ea typeface="ＭＳ Ｐゴシック" pitchFamily="-65" charset="-128"/>
                <a:cs typeface="+mn-cs"/>
              </a:rPr>
              <a:t>yahoo.com</a:t>
            </a:r>
            <a:r>
              <a:rPr lang="en-US" sz="1600" dirty="0">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[Pulse Shaping Considerations for UWB]</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914400"/>
            <a:ext cx="7772400" cy="636432"/>
          </a:xfrm>
        </p:spPr>
        <p:txBody>
          <a:bodyPr/>
          <a:lstStyle/>
          <a:p>
            <a:pPr algn="ctr"/>
            <a:r>
              <a:rPr lang="en-IE" dirty="0"/>
              <a:t>Pulse Shaping in 802.15.4 UWB</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19" name="TextBox 18">
            <a:extLst>
              <a:ext uri="{FF2B5EF4-FFF2-40B4-BE49-F238E27FC236}">
                <a16:creationId xmlns:a16="http://schemas.microsoft.com/office/drawing/2014/main" id="{55192447-065F-8C4F-A66A-B5B7EDB7A280}"/>
              </a:ext>
            </a:extLst>
          </p:cNvPr>
          <p:cNvSpPr txBox="1"/>
          <p:nvPr/>
        </p:nvSpPr>
        <p:spPr>
          <a:xfrm>
            <a:off x="609599" y="1838952"/>
            <a:ext cx="8097775" cy="4031873"/>
          </a:xfrm>
          <a:prstGeom prst="rect">
            <a:avLst/>
          </a:prstGeom>
          <a:noFill/>
        </p:spPr>
        <p:txBody>
          <a:bodyPr wrap="square" rtlCol="0">
            <a:spAutoFit/>
          </a:bodyPr>
          <a:lstStyle/>
          <a:p>
            <a:pPr marL="171450" indent="-171450">
              <a:buFont typeface="Arial" panose="020B0604020202020204" pitchFamily="34" charset="0"/>
              <a:buChar char="•"/>
            </a:pPr>
            <a:r>
              <a:rPr lang="en-US" sz="1600" dirty="0"/>
              <a:t> 802.15.4a HRP (e.g., 2015) has pulse shaping recommendations </a:t>
            </a:r>
          </a:p>
          <a:p>
            <a:pPr marL="628650" lvl="1" indent="-171450">
              <a:buFont typeface="Arial" panose="020B0604020202020204" pitchFamily="34" charset="0"/>
              <a:buChar char="•"/>
            </a:pPr>
            <a:r>
              <a:rPr lang="en-US" sz="1600" dirty="0"/>
              <a:t>They refer to convolution with a SRRC reference pulse and certain metrics to be met in the resulting waveform</a:t>
            </a:r>
          </a:p>
          <a:p>
            <a:pPr marL="628650" lvl="1" indent="-171450">
              <a:buFont typeface="Arial" panose="020B0604020202020204" pitchFamily="34" charset="0"/>
              <a:buChar char="•"/>
            </a:pPr>
            <a:r>
              <a:rPr lang="en-US" sz="1600" dirty="0"/>
              <a:t>Those metrics are fairly loose and leave a lot of room for interpretation and, therefore, potentially degraded performance in interop scenarios</a:t>
            </a:r>
          </a:p>
          <a:p>
            <a:pPr marL="628650" lvl="1"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a:t>WG 802.15.4z took another stab at this topic</a:t>
            </a:r>
          </a:p>
          <a:p>
            <a:pPr marL="628650" lvl="1" indent="-171450">
              <a:buFont typeface="Arial" panose="020B0604020202020204" pitchFamily="34" charset="0"/>
              <a:buChar char="•"/>
            </a:pPr>
            <a:r>
              <a:rPr lang="en-US" sz="1600" dirty="0"/>
              <a:t>Previous TG4z submissions commented on this or suggested to address this with concrete pulse shaping guidelines but a broad-based consensus hasn’t been found yet</a:t>
            </a:r>
          </a:p>
          <a:p>
            <a:pPr marL="628650" lvl="1" indent="-171450">
              <a:buFont typeface="Arial" panose="020B0604020202020204" pitchFamily="34" charset="0"/>
              <a:buChar char="•"/>
            </a:pPr>
            <a:r>
              <a:rPr lang="en-US" sz="1600" dirty="0"/>
              <a:t>Current pulse shaping specification in Draft 4z is still a partial, vague recommendation</a:t>
            </a:r>
          </a:p>
          <a:p>
            <a:pPr marL="628650" lvl="1"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a:t>While in the past, technology limitations may have been aligned with a less rigorous language, 2020 technology has more degrees of freedom to meet more rigorously defined pulse shapes and pave the way for high performance interop &amp; UWB ecosystem</a:t>
            </a: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a:t>IEEE 802.15 seems to be the right place to define this as part of the UWB </a:t>
            </a:r>
            <a:r>
              <a:rPr lang="en-US" sz="1600" dirty="0" err="1"/>
              <a:t>Phy</a:t>
            </a:r>
            <a:r>
              <a:rPr lang="en-US" sz="1600" dirty="0"/>
              <a:t> definitions</a:t>
            </a:r>
          </a:p>
        </p:txBody>
      </p:sp>
    </p:spTree>
    <p:extLst>
      <p:ext uri="{BB962C8B-B14F-4D97-AF65-F5344CB8AC3E}">
        <p14:creationId xmlns:p14="http://schemas.microsoft.com/office/powerpoint/2010/main" val="29805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735168"/>
            <a:ext cx="7772400" cy="636432"/>
          </a:xfrm>
        </p:spPr>
        <p:txBody>
          <a:bodyPr/>
          <a:lstStyle/>
          <a:p>
            <a:pPr algn="ctr"/>
            <a:r>
              <a:rPr lang="en-IE" dirty="0"/>
              <a:t>Considerations</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09600" y="1838952"/>
            <a:ext cx="8097774" cy="3516347"/>
          </a:xfrm>
          <a:prstGeom prst="rect">
            <a:avLst/>
          </a:prstGeom>
          <a:noFill/>
        </p:spPr>
        <p:txBody>
          <a:bodyPr wrap="square" rtlCol="0">
            <a:spAutoFit/>
          </a:bodyPr>
          <a:lstStyle/>
          <a:p>
            <a:pPr marL="171450" indent="-171450">
              <a:spcAft>
                <a:spcPts val="900"/>
              </a:spcAft>
              <a:buFont typeface="Arial" panose="020B0604020202020204" pitchFamily="34" charset="0"/>
              <a:buChar char="•"/>
            </a:pPr>
            <a:r>
              <a:rPr lang="en-US" sz="2000" dirty="0"/>
              <a:t>There are HRP Impulse Radio implementations already in the field, which helps seed the common ecosystem</a:t>
            </a:r>
          </a:p>
          <a:p>
            <a:pPr marL="171450" indent="-171450">
              <a:spcAft>
                <a:spcPts val="900"/>
              </a:spcAft>
              <a:buFont typeface="Arial" panose="020B0604020202020204" pitchFamily="34" charset="0"/>
              <a:buChar char="•"/>
            </a:pPr>
            <a:r>
              <a:rPr lang="en-US" sz="2000" dirty="0"/>
              <a:t>These use symmetrical </a:t>
            </a:r>
            <a:r>
              <a:rPr lang="en-US" sz="2000" dirty="0" err="1"/>
              <a:t>srrc</a:t>
            </a:r>
            <a:r>
              <a:rPr lang="en-US" sz="2000" dirty="0"/>
              <a:t> pulses (similar to 4a reference pulse) and precursor free pulses</a:t>
            </a:r>
          </a:p>
          <a:p>
            <a:pPr marL="171450" indent="-171450">
              <a:spcAft>
                <a:spcPts val="900"/>
              </a:spcAft>
              <a:buFont typeface="Arial" panose="020B0604020202020204" pitchFamily="34" charset="0"/>
              <a:buChar char="•"/>
            </a:pPr>
            <a:r>
              <a:rPr lang="en-US" sz="2000" dirty="0"/>
              <a:t>Symmetrical and precursor free pulses each have certain pros and cons with implementation and waveform dependent implications; these include Power Amplifier utilization and PAPR, country dependent regulatory rules, transmitter and receiver processing requirements, BPRF vs. HPRF etc.</a:t>
            </a:r>
          </a:p>
          <a:p>
            <a:pPr marL="171450" indent="-171450">
              <a:spcAft>
                <a:spcPts val="900"/>
              </a:spcAft>
              <a:buFont typeface="Arial" panose="020B0604020202020204" pitchFamily="34" charset="0"/>
              <a:buChar char="•"/>
            </a:pPr>
            <a:r>
              <a:rPr lang="en-US" sz="2000" dirty="0"/>
              <a:t>While Rx configurability may be more accessible (DSP-centric first-path extraction), transmitters may have less flexibility in some implementations</a:t>
            </a:r>
          </a:p>
        </p:txBody>
      </p:sp>
    </p:spTree>
    <p:extLst>
      <p:ext uri="{BB962C8B-B14F-4D97-AF65-F5344CB8AC3E}">
        <p14:creationId xmlns:p14="http://schemas.microsoft.com/office/powerpoint/2010/main" val="2549631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735168"/>
            <a:ext cx="7772400" cy="636432"/>
          </a:xfrm>
        </p:spPr>
        <p:txBody>
          <a:bodyPr/>
          <a:lstStyle/>
          <a:p>
            <a:pPr algn="ctr"/>
            <a:r>
              <a:rPr lang="en-IE" dirty="0"/>
              <a:t>Pulse Shaping – Proposal Outline</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85800" y="1439122"/>
            <a:ext cx="7884886" cy="4862870"/>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US" sz="1800" dirty="0"/>
              <a:t>Define two eligible Pulse Shapes</a:t>
            </a:r>
          </a:p>
          <a:p>
            <a:pPr marL="628650" lvl="1" indent="-171450">
              <a:spcAft>
                <a:spcPts val="600"/>
              </a:spcAft>
              <a:buFont typeface="Arial" panose="020B0604020202020204" pitchFamily="34" charset="0"/>
              <a:buChar char="•"/>
            </a:pPr>
            <a:r>
              <a:rPr lang="en-US" sz="1800" u="sng" dirty="0"/>
              <a:t>Pulse PA</a:t>
            </a:r>
            <a:r>
              <a:rPr lang="en-US" sz="1800" dirty="0"/>
              <a:t>: Precursor-free Pulse (Details open for discussion)</a:t>
            </a:r>
          </a:p>
          <a:p>
            <a:pPr marL="628650" lvl="1" indent="-171450">
              <a:spcAft>
                <a:spcPts val="600"/>
              </a:spcAft>
              <a:buFont typeface="Arial" panose="020B0604020202020204" pitchFamily="34" charset="0"/>
              <a:buChar char="•"/>
            </a:pPr>
            <a:r>
              <a:rPr lang="en-US" sz="1800" u="sng" dirty="0"/>
              <a:t>Pulse PB</a:t>
            </a:r>
            <a:r>
              <a:rPr lang="en-US" sz="1800" dirty="0"/>
              <a:t>: Symmetrical SRRC</a:t>
            </a:r>
          </a:p>
          <a:p>
            <a:pPr marL="628650" lvl="1" indent="-171450">
              <a:spcAft>
                <a:spcPts val="600"/>
              </a:spcAft>
              <a:buFont typeface="Arial" panose="020B0604020202020204" pitchFamily="34" charset="0"/>
              <a:buChar char="•"/>
            </a:pPr>
            <a:r>
              <a:rPr lang="en-US" sz="1800" dirty="0"/>
              <a:t>Definition is provided in 4z text by means of explicit amplitude coefficients</a:t>
            </a:r>
          </a:p>
          <a:p>
            <a:pPr marL="171450" indent="-171450">
              <a:spcAft>
                <a:spcPts val="600"/>
              </a:spcAft>
              <a:buFont typeface="Arial" panose="020B0604020202020204" pitchFamily="34" charset="0"/>
              <a:buChar char="•"/>
            </a:pPr>
            <a:r>
              <a:rPr lang="en-US" sz="1800" dirty="0"/>
              <a:t>During connection setup (e.g., OOB) a device announces its preferred Tx pulse shape, PA or PB, and the associated Receiver shall honor this request; this is similar to BPRF vs. HPRF or other signaling properties. </a:t>
            </a:r>
          </a:p>
          <a:p>
            <a:pPr marL="171450" indent="-171450">
              <a:spcAft>
                <a:spcPts val="600"/>
              </a:spcAft>
              <a:buFont typeface="Arial" panose="020B0604020202020204" pitchFamily="34" charset="0"/>
              <a:buChar char="•"/>
            </a:pPr>
            <a:r>
              <a:rPr lang="en-US" sz="1800" dirty="0"/>
              <a:t>Alternatively this announcement step can be skipped in the case of fixed deployments where all devices are known to each other a-priori</a:t>
            </a:r>
          </a:p>
          <a:p>
            <a:pPr marL="171450" indent="-171450">
              <a:spcAft>
                <a:spcPts val="600"/>
              </a:spcAft>
              <a:buFont typeface="Arial" panose="020B0604020202020204" pitchFamily="34" charset="0"/>
              <a:buChar char="•"/>
            </a:pPr>
            <a:r>
              <a:rPr lang="en-US" sz="1800" dirty="0"/>
              <a:t>An additional flag (</a:t>
            </a:r>
            <a:r>
              <a:rPr lang="en-US" sz="1800" dirty="0" err="1"/>
              <a:t>precise_pulse</a:t>
            </a:r>
            <a:r>
              <a:rPr lang="en-US" sz="1800" dirty="0"/>
              <a:t>” = 0/1) indicates whether the pulse shape is adhered to strictly (1) or not (0); 0 is default, 1 (=precise) is optional</a:t>
            </a:r>
          </a:p>
          <a:p>
            <a:pPr marL="628650" lvl="1" indent="-171450">
              <a:spcAft>
                <a:spcPts val="600"/>
              </a:spcAft>
              <a:buFont typeface="Arial" panose="020B0604020202020204" pitchFamily="34" charset="0"/>
              <a:buChar char="•"/>
            </a:pPr>
            <a:r>
              <a:rPr lang="en-US" sz="1800" dirty="0"/>
              <a:t>This helps Rx to make a more or less precise interpretation of the incoming pulse</a:t>
            </a:r>
          </a:p>
          <a:p>
            <a:pPr marL="628650" lvl="1" indent="-171450">
              <a:spcAft>
                <a:spcPts val="600"/>
              </a:spcAft>
              <a:buFont typeface="Arial" panose="020B0604020202020204" pitchFamily="34" charset="0"/>
              <a:buChar char="•"/>
            </a:pPr>
            <a:r>
              <a:rPr lang="en-US" sz="1800" dirty="0"/>
              <a:t>What is ”precise” or not can be defined via EVM or max deviation metrics (and may be deferred to bodies outside of IEEE)</a:t>
            </a:r>
          </a:p>
        </p:txBody>
      </p:sp>
    </p:spTree>
    <p:extLst>
      <p:ext uri="{BB962C8B-B14F-4D97-AF65-F5344CB8AC3E}">
        <p14:creationId xmlns:p14="http://schemas.microsoft.com/office/powerpoint/2010/main" val="41870802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67741</TotalTime>
  <Words>484</Words>
  <Application>Microsoft Macintosh PowerPoint</Application>
  <PresentationFormat>On-screen Show (4:3)</PresentationFormat>
  <Paragraphs>46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ＭＳ Ｐゴシック</vt:lpstr>
      <vt:lpstr>Arial</vt:lpstr>
      <vt:lpstr>Times New Roman</vt:lpstr>
      <vt:lpstr>Default Design</vt:lpstr>
      <vt:lpstr>PowerPoint Presentation</vt:lpstr>
      <vt:lpstr>Pulse Shaping in 802.15.4 UWB</vt:lpstr>
      <vt:lpstr>Considerations</vt:lpstr>
      <vt:lpstr>Pulse Shaping – Proposal Outline</vt:lpstr>
    </vt:vector>
  </TitlesOfParts>
  <Company>Decawave Ltd</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Jochen Hammerschmidt</cp:lastModifiedBy>
  <cp:revision>1080</cp:revision>
  <cp:lastPrinted>2015-07-14T16:02:16Z</cp:lastPrinted>
  <dcterms:created xsi:type="dcterms:W3CDTF">2009-07-12T16:25:16Z</dcterms:created>
  <dcterms:modified xsi:type="dcterms:W3CDTF">2020-02-20T21:13:59Z</dcterms:modified>
</cp:coreProperties>
</file>