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8"/>
  </p:notesMasterIdLst>
  <p:handoutMasterIdLst>
    <p:handoutMasterId r:id="rId29"/>
  </p:handoutMasterIdLst>
  <p:sldIdLst>
    <p:sldId id="278" r:id="rId3"/>
    <p:sldId id="345" r:id="rId4"/>
    <p:sldId id="346" r:id="rId5"/>
    <p:sldId id="499" r:id="rId6"/>
    <p:sldId id="349" r:id="rId7"/>
    <p:sldId id="351" r:id="rId8"/>
    <p:sldId id="411" r:id="rId9"/>
    <p:sldId id="481" r:id="rId10"/>
    <p:sldId id="498" r:id="rId11"/>
    <p:sldId id="483" r:id="rId12"/>
    <p:sldId id="479" r:id="rId13"/>
    <p:sldId id="352" r:id="rId14"/>
    <p:sldId id="484" r:id="rId15"/>
    <p:sldId id="497" r:id="rId16"/>
    <p:sldId id="457" r:id="rId17"/>
    <p:sldId id="495" r:id="rId18"/>
    <p:sldId id="476" r:id="rId19"/>
    <p:sldId id="496" r:id="rId20"/>
    <p:sldId id="478" r:id="rId21"/>
    <p:sldId id="485" r:id="rId22"/>
    <p:sldId id="500" r:id="rId23"/>
    <p:sldId id="473" r:id="rId24"/>
    <p:sldId id="468" r:id="rId25"/>
    <p:sldId id="480" r:id="rId26"/>
    <p:sldId id="39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0099"/>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2" autoAdjust="0"/>
    <p:restoredTop sz="94342" autoAdjust="0"/>
  </p:normalViewPr>
  <p:slideViewPr>
    <p:cSldViewPr>
      <p:cViewPr varScale="1">
        <p:scale>
          <a:sx n="66" d="100"/>
          <a:sy n="66" d="100"/>
        </p:scale>
        <p:origin x="340" y="2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2/13/2020</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4</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dirty="0"/>
          </a:p>
        </p:txBody>
      </p:sp>
    </p:spTree>
    <p:extLst>
      <p:ext uri="{BB962C8B-B14F-4D97-AF65-F5344CB8AC3E}">
        <p14:creationId xmlns:p14="http://schemas.microsoft.com/office/powerpoint/2010/main" val="3174691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February 2020</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15-20-0073-00-0000</a:t>
            </a: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a:t>Click to edit Master title style</a:t>
            </a:r>
          </a:p>
        </p:txBody>
      </p:sp>
      <p:sp>
        <p:nvSpPr>
          <p:cNvPr id="3" name="Text Placeholder 2"/>
          <p:cNvSpPr>
            <a:spLocks noGrp="1"/>
          </p:cNvSpPr>
          <p:nvPr>
            <p:ph type="body"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15-20-0073-00-0000</a:t>
            </a: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February 2020</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bg1"/>
                </a:solidFill>
              </a:rPr>
              <a:t>802.15 General</a:t>
            </a:r>
            <a:r>
              <a:rPr lang="en-US" sz="1200" baseline="0" dirty="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a:solidFill>
                  <a:schemeClr val="tx2"/>
                </a:solidFill>
              </a:rPr>
              <a:t>802.15: “Wireless Specialty Networks”</a:t>
            </a:r>
          </a:p>
          <a:p>
            <a:pPr algn="ctr" eaLnBrk="1" hangingPunct="1"/>
            <a:r>
              <a:rPr lang="en-US" sz="3600" dirty="0">
                <a:solidFill>
                  <a:schemeClr val="tx2"/>
                </a:solidFill>
              </a:rPr>
              <a:t>Projects Summary Overview + Status</a:t>
            </a:r>
          </a:p>
        </p:txBody>
      </p:sp>
      <p:sp>
        <p:nvSpPr>
          <p:cNvPr id="4100" name="Subtitle 2"/>
          <p:cNvSpPr>
            <a:spLocks/>
          </p:cNvSpPr>
          <p:nvPr/>
        </p:nvSpPr>
        <p:spPr bwMode="auto">
          <a:xfrm>
            <a:off x="1371600" y="3895508"/>
            <a:ext cx="6400800" cy="2592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a:t>February 2020</a:t>
            </a:r>
          </a:p>
          <a:p>
            <a:pPr algn="ctr" eaLnBrk="1" hangingPunct="1">
              <a:spcBef>
                <a:spcPct val="20000"/>
              </a:spcBef>
            </a:pPr>
            <a:r>
              <a:rPr lang="en-US" sz="2800" dirty="0"/>
              <a:t>Clint Powell</a:t>
            </a:r>
          </a:p>
          <a:p>
            <a:pPr algn="ctr" eaLnBrk="1" hangingPunct="1">
              <a:spcBef>
                <a:spcPts val="0"/>
              </a:spcBef>
            </a:pPr>
            <a:endParaRPr lang="en-US" sz="800" dirty="0"/>
          </a:p>
          <a:p>
            <a:pPr algn="ctr" eaLnBrk="1" hangingPunct="1">
              <a:spcBef>
                <a:spcPct val="20000"/>
              </a:spcBef>
            </a:pPr>
            <a:br>
              <a:rPr lang="en-US" sz="1400" dirty="0"/>
            </a:br>
            <a:r>
              <a:rPr lang="en-US" sz="1400" dirty="0"/>
              <a:t>Zigbee Alliance - Certification Adv. Group - Chair</a:t>
            </a:r>
          </a:p>
          <a:p>
            <a:pPr algn="ctr" eaLnBrk="1" hangingPunct="1">
              <a:spcBef>
                <a:spcPct val="20000"/>
              </a:spcBef>
            </a:pPr>
            <a:r>
              <a:rPr lang="en-US" sz="1400" dirty="0"/>
              <a:t>Zigbee Alliance - IEEE 802.15.4 MAC/PHY Adv. Group - Chair</a:t>
            </a:r>
          </a:p>
          <a:p>
            <a:pPr algn="ctr" eaLnBrk="1" hangingPunct="1">
              <a:spcBef>
                <a:spcPct val="20000"/>
              </a:spcBef>
            </a:pPr>
            <a:r>
              <a:rPr lang="en-US" sz="1400" dirty="0"/>
              <a:t>IEEE 802.15 - Assistant Secretary</a:t>
            </a:r>
          </a:p>
          <a:p>
            <a:pPr algn="ctr" eaLnBrk="1" hangingPunct="1">
              <a:spcBef>
                <a:spcPct val="20000"/>
              </a:spcBef>
            </a:pPr>
            <a:r>
              <a:rPr lang="en-US" sz="1400" dirty="0"/>
              <a:t>PWC, LLC - Managing Director/Sr. Consultant</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802.15 Completed Projects</a:t>
            </a:r>
          </a:p>
        </p:txBody>
      </p:sp>
      <p:sp>
        <p:nvSpPr>
          <p:cNvPr id="9219" name="Rectangle 3"/>
          <p:cNvSpPr>
            <a:spLocks noGrp="1" noChangeArrowheads="1"/>
          </p:cNvSpPr>
          <p:nvPr>
            <p:ph type="body" idx="1"/>
          </p:nvPr>
        </p:nvSpPr>
        <p:spPr>
          <a:xfrm>
            <a:off x="351664" y="1570702"/>
            <a:ext cx="8496944" cy="4954641"/>
          </a:xfrm>
        </p:spPr>
        <p:txBody>
          <a:bodyPr/>
          <a:lstStyle/>
          <a:p>
            <a:pPr eaLnBrk="1" hangingPunct="1">
              <a:spcBef>
                <a:spcPts val="0"/>
              </a:spcBef>
              <a:spcAft>
                <a:spcPts val="600"/>
              </a:spcAft>
            </a:pPr>
            <a:r>
              <a:rPr lang="en-US" sz="2400" dirty="0"/>
              <a:t>802.15.5 - </a:t>
            </a:r>
            <a:r>
              <a:rPr lang="en-US" sz="2400" i="1" dirty="0"/>
              <a:t>Mesh Networking Recommended Practice</a:t>
            </a:r>
          </a:p>
          <a:p>
            <a:pPr eaLnBrk="1" hangingPunct="1">
              <a:spcBef>
                <a:spcPts val="0"/>
              </a:spcBef>
              <a:spcAft>
                <a:spcPts val="600"/>
              </a:spcAft>
            </a:pPr>
            <a:r>
              <a:rPr lang="en-US" sz="2400" dirty="0"/>
              <a:t>802.15.6 - </a:t>
            </a:r>
            <a:r>
              <a:rPr lang="en-US" sz="2400" i="1" dirty="0"/>
              <a:t>Body Area Networking for medical and entertainment applications</a:t>
            </a:r>
          </a:p>
          <a:p>
            <a:pPr eaLnBrk="1" hangingPunct="1">
              <a:spcBef>
                <a:spcPts val="0"/>
              </a:spcBef>
              <a:spcAft>
                <a:spcPts val="0"/>
              </a:spcAft>
            </a:pPr>
            <a:r>
              <a:rPr lang="en-US" sz="2400" dirty="0"/>
              <a:t>802.15.7 - </a:t>
            </a:r>
            <a:r>
              <a:rPr lang="en-US" sz="2400" i="1" dirty="0"/>
              <a:t>Short-Range Wireless Optical Communication</a:t>
            </a:r>
          </a:p>
          <a:p>
            <a:pPr marL="457200" lvl="1" indent="0" eaLnBrk="1" hangingPunct="1">
              <a:spcBef>
                <a:spcPts val="0"/>
              </a:spcBef>
              <a:buNone/>
            </a:pPr>
            <a:r>
              <a:rPr lang="en-US" sz="2400" dirty="0"/>
              <a:t>15.7 Amendments/Revisions:</a:t>
            </a:r>
          </a:p>
          <a:p>
            <a:pPr lvl="1" eaLnBrk="1" hangingPunct="1">
              <a:spcBef>
                <a:spcPts val="0"/>
              </a:spcBef>
            </a:pPr>
            <a:r>
              <a:rPr lang="en-US" sz="2200" dirty="0"/>
              <a:t>802.15.7-2019 Revision - adding IR, near UV, Optical Camera, LED-ID</a:t>
            </a:r>
            <a:endParaRPr lang="en-US" sz="2400" dirty="0"/>
          </a:p>
          <a:p>
            <a:pPr eaLnBrk="1" hangingPunct="1">
              <a:spcBef>
                <a:spcPts val="0"/>
              </a:spcBef>
              <a:spcAft>
                <a:spcPts val="600"/>
              </a:spcAft>
            </a:pPr>
            <a:r>
              <a:rPr lang="en-US" sz="2400" dirty="0"/>
              <a:t>802.15.8 - </a:t>
            </a:r>
            <a:r>
              <a:rPr lang="en-US" sz="2400" i="1" dirty="0"/>
              <a:t>Peer Aware Communications</a:t>
            </a:r>
          </a:p>
          <a:p>
            <a:pPr eaLnBrk="1" hangingPunct="1">
              <a:spcBef>
                <a:spcPts val="0"/>
              </a:spcBef>
              <a:spcAft>
                <a:spcPts val="600"/>
              </a:spcAft>
            </a:pPr>
            <a:r>
              <a:rPr lang="en-US" sz="2400" dirty="0"/>
              <a:t>802.15.9 - </a:t>
            </a:r>
            <a:r>
              <a:rPr lang="en-US" sz="2400" i="1" dirty="0"/>
              <a:t>KMP-Recommend Practice for a 15.4 Key Management Protocol</a:t>
            </a:r>
          </a:p>
          <a:p>
            <a:pPr eaLnBrk="1" hangingPunct="1">
              <a:spcBef>
                <a:spcPts val="0"/>
              </a:spcBef>
              <a:spcAft>
                <a:spcPts val="0"/>
              </a:spcAft>
            </a:pPr>
            <a:r>
              <a:rPr lang="en-US" sz="2400" dirty="0"/>
              <a:t>802.15.10 - </a:t>
            </a:r>
            <a:r>
              <a:rPr lang="en-US" sz="2400" i="1" dirty="0"/>
              <a:t>Layer 2 Routing Recommended Practice</a:t>
            </a:r>
          </a:p>
          <a:p>
            <a:pPr marL="457200" lvl="1" indent="0" eaLnBrk="1" hangingPunct="1">
              <a:spcBef>
                <a:spcPts val="0"/>
              </a:spcBef>
              <a:buNone/>
            </a:pPr>
            <a:r>
              <a:rPr lang="en-US" sz="2400" dirty="0"/>
              <a:t>15.10 Amendments/Revisions:</a:t>
            </a:r>
          </a:p>
          <a:p>
            <a:pPr lvl="1" eaLnBrk="1" hangingPunct="1">
              <a:spcBef>
                <a:spcPts val="0"/>
              </a:spcBef>
            </a:pPr>
            <a:r>
              <a:rPr lang="en-US" sz="2200" dirty="0"/>
              <a:t>802.15.10a - Routing Module Addressing (RMA)</a:t>
            </a:r>
          </a:p>
        </p:txBody>
      </p:sp>
    </p:spTree>
    <p:extLst>
      <p:ext uri="{BB962C8B-B14F-4D97-AF65-F5344CB8AC3E}">
        <p14:creationId xmlns:p14="http://schemas.microsoft.com/office/powerpoint/2010/main" val="131840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 Stages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3 Main Types of Groups</a:t>
            </a:r>
          </a:p>
          <a:p>
            <a:pPr marL="0" indent="0" eaLnBrk="1" hangingPunct="1">
              <a:lnSpc>
                <a:spcPct val="80000"/>
              </a:lnSpc>
              <a:buNone/>
            </a:pPr>
            <a:endParaRPr lang="en-US" sz="900" dirty="0"/>
          </a:p>
          <a:p>
            <a:pPr lvl="1" eaLnBrk="1" hangingPunct="1">
              <a:lnSpc>
                <a:spcPct val="80000"/>
              </a:lnSpc>
            </a:pPr>
            <a:r>
              <a:rPr lang="en-US" dirty="0"/>
              <a:t>Interest Group</a:t>
            </a:r>
          </a:p>
          <a:p>
            <a:pPr lvl="2" eaLnBrk="1" hangingPunct="1">
              <a:lnSpc>
                <a:spcPct val="80000"/>
              </a:lnSpc>
            </a:pPr>
            <a:r>
              <a:rPr lang="en-US" dirty="0"/>
              <a:t>Determines if sufficient interest to form a Study Group</a:t>
            </a:r>
          </a:p>
          <a:p>
            <a:pPr lvl="1" eaLnBrk="1" hangingPunct="1">
              <a:lnSpc>
                <a:spcPct val="80000"/>
              </a:lnSpc>
            </a:pPr>
            <a:endParaRPr lang="en-US" sz="900" dirty="0"/>
          </a:p>
          <a:p>
            <a:pPr lvl="1" eaLnBrk="1" hangingPunct="1">
              <a:lnSpc>
                <a:spcPct val="80000"/>
              </a:lnSpc>
            </a:pPr>
            <a:r>
              <a:rPr lang="en-US" dirty="0"/>
              <a:t>Study Group</a:t>
            </a:r>
          </a:p>
          <a:p>
            <a:pPr lvl="2" eaLnBrk="1" hangingPunct="1">
              <a:lnSpc>
                <a:spcPct val="80000"/>
              </a:lnSpc>
            </a:pPr>
            <a:r>
              <a:rPr lang="en-US" dirty="0"/>
              <a:t>Studies general need</a:t>
            </a:r>
          </a:p>
          <a:p>
            <a:pPr lvl="2" eaLnBrk="1" hangingPunct="1">
              <a:lnSpc>
                <a:spcPct val="80000"/>
              </a:lnSpc>
            </a:pPr>
            <a:r>
              <a:rPr lang="en-US" dirty="0"/>
              <a:t>Develops PAR and CSD docs if project is warranted</a:t>
            </a:r>
          </a:p>
          <a:p>
            <a:pPr lvl="1" eaLnBrk="1" hangingPunct="1">
              <a:lnSpc>
                <a:spcPct val="80000"/>
              </a:lnSpc>
            </a:pPr>
            <a:endParaRPr lang="en-US" sz="900" dirty="0"/>
          </a:p>
          <a:p>
            <a:pPr lvl="1" eaLnBrk="1" hangingPunct="1">
              <a:lnSpc>
                <a:spcPct val="80000"/>
              </a:lnSpc>
            </a:pPr>
            <a:r>
              <a:rPr lang="en-US" dirty="0"/>
              <a:t>Task Group</a:t>
            </a:r>
          </a:p>
          <a:p>
            <a:pPr lvl="2" eaLnBrk="1" hangingPunct="1">
              <a:lnSpc>
                <a:spcPct val="80000"/>
              </a:lnSpc>
            </a:pPr>
            <a:r>
              <a:rPr lang="en-US" dirty="0"/>
              <a:t>Develops Draft</a:t>
            </a:r>
          </a:p>
          <a:p>
            <a:pPr lvl="2" eaLnBrk="1" hangingPunct="1">
              <a:lnSpc>
                <a:spcPct val="80000"/>
              </a:lnSpc>
            </a:pPr>
            <a:r>
              <a:rPr lang="en-US" dirty="0"/>
              <a:t>Runs Letter Ballot - 802.15 Voters</a:t>
            </a:r>
          </a:p>
          <a:p>
            <a:pPr lvl="2" eaLnBrk="1" hangingPunct="1">
              <a:lnSpc>
                <a:spcPct val="80000"/>
              </a:lnSpc>
            </a:pPr>
            <a:r>
              <a:rPr lang="en-US" dirty="0"/>
              <a:t>Runs SA (</a:t>
            </a:r>
            <a:r>
              <a:rPr lang="en-US" dirty="0" err="1"/>
              <a:t>Stds</a:t>
            </a:r>
            <a:r>
              <a:rPr lang="en-US" dirty="0"/>
              <a:t>. Assoc.) Ballot - Any SA Voters</a:t>
            </a:r>
          </a:p>
        </p:txBody>
      </p:sp>
    </p:spTree>
    <p:extLst>
      <p:ext uri="{BB962C8B-B14F-4D97-AF65-F5344CB8AC3E}">
        <p14:creationId xmlns:p14="http://schemas.microsoft.com/office/powerpoint/2010/main" val="2011446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Projects 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Projects Status Color Key:</a:t>
            </a:r>
          </a:p>
          <a:p>
            <a:pPr marL="0" indent="0" eaLnBrk="1" hangingPunct="1">
              <a:lnSpc>
                <a:spcPct val="80000"/>
              </a:lnSpc>
              <a:buNone/>
            </a:pPr>
            <a:endParaRPr lang="en-US" sz="1200" dirty="0"/>
          </a:p>
          <a:p>
            <a:pPr lvl="1" eaLnBrk="1" hangingPunct="1">
              <a:lnSpc>
                <a:spcPct val="80000"/>
              </a:lnSpc>
              <a:spcAft>
                <a:spcPts val="1200"/>
              </a:spcAft>
            </a:pPr>
            <a:r>
              <a:rPr lang="en-US" sz="2400" dirty="0"/>
              <a:t>BLACK: no status change</a:t>
            </a:r>
          </a:p>
          <a:p>
            <a:pPr lvl="1" eaLnBrk="1" hangingPunct="1">
              <a:lnSpc>
                <a:spcPct val="80000"/>
              </a:lnSpc>
              <a:spcAft>
                <a:spcPts val="1200"/>
              </a:spcAft>
            </a:pPr>
            <a:r>
              <a:rPr lang="en-US" sz="2400">
                <a:solidFill>
                  <a:srgbClr val="000099"/>
                </a:solidFill>
              </a:rPr>
              <a:t>BLUE: </a:t>
            </a:r>
            <a:r>
              <a:rPr lang="en-US" sz="2400" dirty="0">
                <a:solidFill>
                  <a:srgbClr val="000099"/>
                </a:solidFill>
              </a:rPr>
              <a:t>status update</a:t>
            </a:r>
          </a:p>
          <a:p>
            <a:pPr lvl="1" eaLnBrk="1" hangingPunct="1">
              <a:lnSpc>
                <a:spcPct val="80000"/>
              </a:lnSpc>
              <a:spcAft>
                <a:spcPts val="1200"/>
              </a:spcAft>
            </a:pPr>
            <a:r>
              <a:rPr lang="en-US" sz="2400" dirty="0">
                <a:solidFill>
                  <a:srgbClr val="69BE28"/>
                </a:solidFill>
              </a:rPr>
              <a:t>GREEN: new project</a:t>
            </a: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a:solidFill>
                  <a:srgbClr val="000099"/>
                </a:solidFill>
              </a:rPr>
              <a:t>… more projects to be published in 2020</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IEEE802.15.3 - </a:t>
            </a:r>
            <a:r>
              <a:rPr lang="en-US" sz="2800" i="1" dirty="0"/>
              <a:t>High Rate (55 Mbps) Multimedia WPAN</a:t>
            </a:r>
            <a:br>
              <a:rPr lang="en-US" sz="2800" dirty="0"/>
            </a:b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p:txBody>
      </p:sp>
    </p:spTree>
    <p:extLst>
      <p:ext uri="{BB962C8B-B14F-4D97-AF65-F5344CB8AC3E}">
        <p14:creationId xmlns:p14="http://schemas.microsoft.com/office/powerpoint/2010/main" val="1807227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a:t>
            </a:r>
          </a:p>
          <a:p>
            <a:pPr marL="914400" lvl="2" indent="0" eaLnBrk="1" hangingPunct="1">
              <a:lnSpc>
                <a:spcPct val="80000"/>
              </a:lnSpc>
              <a:buNone/>
            </a:pPr>
            <a:endParaRPr lang="en-US" sz="800" dirty="0"/>
          </a:p>
          <a:p>
            <a:pPr lvl="1" eaLnBrk="1" hangingPunct="1">
              <a:lnSpc>
                <a:spcPct val="80000"/>
              </a:lnSpc>
            </a:pPr>
            <a:r>
              <a:rPr lang="en-US" sz="2400" dirty="0"/>
              <a:t>802.15.4md Revision - Bug fixes and roll-up of amendments n, q, s, t, u, v, x, and Corrigendum </a:t>
            </a:r>
          </a:p>
          <a:p>
            <a:pPr marL="914400" lvl="2" indent="0" eaLnBrk="1" hangingPunct="1">
              <a:lnSpc>
                <a:spcPct val="80000"/>
              </a:lnSpc>
              <a:buNone/>
            </a:pPr>
            <a:r>
              <a:rPr lang="en-US" sz="2000" b="1" i="1" dirty="0">
                <a:solidFill>
                  <a:srgbClr val="000099"/>
                </a:solidFill>
              </a:rPr>
              <a:t>STATUS: In Sponsor Ballot Phase - Initial Sponsor Ballot completed  1/1/20. 1</a:t>
            </a:r>
            <a:r>
              <a:rPr lang="en-US" sz="2000" b="1" i="1" baseline="30000" dirty="0">
                <a:solidFill>
                  <a:srgbClr val="000099"/>
                </a:solidFill>
              </a:rPr>
              <a:t>st</a:t>
            </a:r>
            <a:r>
              <a:rPr lang="en-US" sz="2000" b="1" i="1" dirty="0">
                <a:solidFill>
                  <a:srgbClr val="000099"/>
                </a:solidFill>
              </a:rPr>
              <a:t> SB Recirculation to start in early March.</a:t>
            </a:r>
          </a:p>
          <a:p>
            <a:pPr marL="914400" lvl="2" indent="0" eaLnBrk="1" hangingPunct="1">
              <a:lnSpc>
                <a:spcPct val="80000"/>
              </a:lnSpc>
              <a:buNone/>
            </a:pPr>
            <a:endParaRPr lang="en-US" sz="800" i="1" dirty="0"/>
          </a:p>
          <a:p>
            <a:pPr lvl="1" eaLnBrk="1" hangingPunct="1">
              <a:lnSpc>
                <a:spcPct val="80000"/>
              </a:lnSpc>
            </a:pPr>
            <a:r>
              <a:rPr lang="en-US" sz="2400" dirty="0"/>
              <a:t>802.15.4w - Low Power Wide Area Network (LPWAN) PHY</a:t>
            </a:r>
          </a:p>
          <a:p>
            <a:pPr marL="914400" lvl="2" indent="0" eaLnBrk="1" hangingPunct="1">
              <a:lnSpc>
                <a:spcPct val="80000"/>
              </a:lnSpc>
              <a:buNone/>
            </a:pPr>
            <a:r>
              <a:rPr lang="en-US" sz="2000" b="1" i="1" dirty="0">
                <a:solidFill>
                  <a:srgbClr val="000099"/>
                </a:solidFill>
              </a:rPr>
              <a:t>STATUS: Approved by SASB - at IEEE Editor, then Publication.</a:t>
            </a:r>
          </a:p>
        </p:txBody>
      </p:sp>
    </p:spTree>
    <p:extLst>
      <p:ext uri="{BB962C8B-B14F-4D97-AF65-F5344CB8AC3E}">
        <p14:creationId xmlns:p14="http://schemas.microsoft.com/office/powerpoint/2010/main" val="14631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802.15.4y - Security Next Generation (SECN), Adding AES-256 CCM plus a cipher suite/authentication method registry and a process for inclusion of additional algorithms</a:t>
            </a:r>
          </a:p>
          <a:p>
            <a:pPr marL="914400" lvl="2" indent="0" eaLnBrk="1" hangingPunct="1">
              <a:lnSpc>
                <a:spcPct val="80000"/>
              </a:lnSpc>
              <a:buNone/>
            </a:pPr>
            <a:r>
              <a:rPr lang="en-US" sz="2000" b="1" i="1" dirty="0">
                <a:solidFill>
                  <a:srgbClr val="000099"/>
                </a:solidFill>
              </a:rPr>
              <a:t>STATUS: In Letter Ballot Phase - Initial Letter Ballot set to close on  3/5/20.</a:t>
            </a:r>
          </a:p>
          <a:p>
            <a:pPr lvl="1" eaLnBrk="1" hangingPunct="1">
              <a:lnSpc>
                <a:spcPct val="80000"/>
              </a:lnSpc>
            </a:pPr>
            <a:endParaRPr lang="en-US" sz="800" i="1" dirty="0"/>
          </a:p>
          <a:p>
            <a:pPr lvl="1" eaLnBrk="1" hangingPunct="1">
              <a:lnSpc>
                <a:spcPct val="80000"/>
              </a:lnSpc>
            </a:pPr>
            <a:r>
              <a:rPr lang="en-US" sz="2400" dirty="0"/>
              <a:t>802.15.4z - Enhanced Impulse Radio (EIR), Enhancements to the HRP and LRP UWB PHYs and associated ranging techniques</a:t>
            </a:r>
          </a:p>
          <a:p>
            <a:pPr marL="914400" lvl="2" indent="0" eaLnBrk="1" hangingPunct="1">
              <a:lnSpc>
                <a:spcPct val="80000"/>
              </a:lnSpc>
              <a:buNone/>
            </a:pPr>
            <a:r>
              <a:rPr lang="en-US" sz="2000" b="1" i="1" dirty="0">
                <a:solidFill>
                  <a:srgbClr val="000099"/>
                </a:solidFill>
              </a:rPr>
              <a:t>STATUS: In Sponsor Ballot Phase - 1</a:t>
            </a:r>
            <a:r>
              <a:rPr lang="en-US" sz="2000" b="1" i="1" baseline="30000" dirty="0">
                <a:solidFill>
                  <a:srgbClr val="000099"/>
                </a:solidFill>
              </a:rPr>
              <a:t>st</a:t>
            </a:r>
            <a:r>
              <a:rPr lang="en-US" sz="2000" b="1" i="1" dirty="0">
                <a:solidFill>
                  <a:srgbClr val="000099"/>
                </a:solidFill>
              </a:rPr>
              <a:t> SB Recirculation set to close on  2/15/20.</a:t>
            </a:r>
          </a:p>
          <a:p>
            <a:pPr lvl="1" eaLnBrk="1" hangingPunct="1">
              <a:lnSpc>
                <a:spcPct val="80000"/>
              </a:lnSpc>
            </a:pPr>
            <a:endParaRPr lang="en-US" sz="1200" i="1" dirty="0"/>
          </a:p>
          <a:p>
            <a:pPr lvl="1" eaLnBrk="1" hangingPunct="1">
              <a:lnSpc>
                <a:spcPct val="80000"/>
              </a:lnSpc>
            </a:pPr>
            <a:endParaRPr lang="en-US" sz="2000" b="1" i="1" dirty="0">
              <a:solidFill>
                <a:srgbClr val="000099"/>
              </a:solidFill>
            </a:endParaRPr>
          </a:p>
        </p:txBody>
      </p:sp>
    </p:spTree>
    <p:extLst>
      <p:ext uri="{BB962C8B-B14F-4D97-AF65-F5344CB8AC3E}">
        <p14:creationId xmlns:p14="http://schemas.microsoft.com/office/powerpoint/2010/main" val="12546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IEEE802.15.5 - </a:t>
            </a:r>
            <a:r>
              <a:rPr lang="en-US" sz="2800" i="1" dirty="0"/>
              <a:t>Mesh Networking Recommended Practice</a:t>
            </a:r>
            <a:br>
              <a:rPr lang="en-US" sz="2800" dirty="0"/>
            </a:b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114300" indent="0" eaLnBrk="1" hangingPunct="1">
              <a:lnSpc>
                <a:spcPct val="80000"/>
              </a:lnSpc>
              <a:buNone/>
            </a:pPr>
            <a:endParaRPr lang="en-US" sz="2000" b="1" i="1" dirty="0">
              <a:solidFill>
                <a:srgbClr val="000099"/>
              </a:solidFill>
            </a:endParaRPr>
          </a:p>
          <a:p>
            <a:pPr marL="0" indent="0" eaLnBrk="1" hangingPunct="1">
              <a:lnSpc>
                <a:spcPct val="80000"/>
              </a:lnSpc>
              <a:buNone/>
              <a:tabLst>
                <a:tab pos="457200" algn="l"/>
              </a:tabLst>
            </a:pPr>
            <a:r>
              <a:rPr lang="en-US" sz="2800" dirty="0"/>
              <a:t>IEEE802.15.6 - </a:t>
            </a:r>
            <a:r>
              <a:rPr lang="en-US" sz="2800" i="1" dirty="0"/>
              <a:t>Body Area Networking for medical and entertainment applications</a:t>
            </a:r>
            <a:br>
              <a:rPr lang="en-US" sz="2800" dirty="0"/>
            </a:b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323821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p>
        </p:txBody>
      </p:sp>
      <p:sp>
        <p:nvSpPr>
          <p:cNvPr id="3" name="Content Placeholder 2"/>
          <p:cNvSpPr>
            <a:spLocks noGrp="1"/>
          </p:cNvSpPr>
          <p:nvPr>
            <p:ph idx="1"/>
          </p:nvPr>
        </p:nvSpPr>
        <p:spPr>
          <a:xfrm>
            <a:off x="530488" y="1593506"/>
            <a:ext cx="7632848" cy="4931837"/>
          </a:xfrm>
        </p:spPr>
        <p:txBody>
          <a:bodyPr/>
          <a:lstStyle/>
          <a:p>
            <a:pPr marL="0" indent="0" eaLnBrk="1" hangingPunct="1">
              <a:lnSpc>
                <a:spcPct val="80000"/>
              </a:lnSpc>
              <a:buNone/>
              <a:tabLst>
                <a:tab pos="457200" algn="l"/>
              </a:tabLst>
            </a:pPr>
            <a:r>
              <a:rPr lang="en-US" sz="2800" dirty="0"/>
              <a:t>IEEE802.15.7 - </a:t>
            </a:r>
            <a:r>
              <a:rPr lang="en-US" sz="2800" i="1" dirty="0"/>
              <a:t>Visible Light Communications using structured lighting</a:t>
            </a:r>
            <a:br>
              <a:rPr lang="en-US" sz="2800" i="1" dirty="0"/>
            </a:br>
            <a:r>
              <a:rPr lang="en-US" sz="2800" i="1" dirty="0"/>
              <a:t>	</a:t>
            </a: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0" indent="0" eaLnBrk="1" hangingPunct="1">
              <a:lnSpc>
                <a:spcPct val="80000"/>
              </a:lnSpc>
              <a:buNone/>
              <a:tabLst>
                <a:tab pos="457200" algn="l"/>
              </a:tabLst>
            </a:pPr>
            <a:endParaRPr lang="en-US" sz="2000" b="1" i="1" dirty="0">
              <a:solidFill>
                <a:srgbClr val="000099"/>
              </a:solidFill>
            </a:endParaRPr>
          </a:p>
          <a:p>
            <a:pPr marL="0" indent="0" eaLnBrk="1" hangingPunct="1">
              <a:lnSpc>
                <a:spcPct val="80000"/>
              </a:lnSpc>
              <a:buNone/>
              <a:tabLst>
                <a:tab pos="457200" algn="l"/>
              </a:tabLst>
            </a:pPr>
            <a:r>
              <a:rPr lang="en-US" sz="2800" dirty="0"/>
              <a:t>IEEE802.15.8 - </a:t>
            </a:r>
            <a:r>
              <a:rPr lang="en-US" sz="2800" i="1" dirty="0"/>
              <a:t>Peer Aware Communications</a:t>
            </a:r>
            <a:br>
              <a:rPr lang="en-US" sz="2800" i="1" dirty="0"/>
            </a:b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114300" indent="0" eaLnBrk="1" hangingPunct="1">
              <a:lnSpc>
                <a:spcPct val="80000"/>
              </a:lnSpc>
              <a:buNone/>
            </a:pPr>
            <a:endParaRPr lang="en-US" sz="2800" b="1" i="1" dirty="0">
              <a:solidFill>
                <a:srgbClr val="000099"/>
              </a:solidFill>
            </a:endParaRPr>
          </a:p>
          <a:p>
            <a:pPr marL="914400" lvl="2" indent="0" eaLnBrk="1" hangingPunct="1">
              <a:lnSpc>
                <a:spcPct val="80000"/>
              </a:lnSpc>
              <a:buNone/>
            </a:pPr>
            <a:endParaRPr lang="en-US" sz="2000" b="1" i="1" dirty="0"/>
          </a:p>
        </p:txBody>
      </p:sp>
    </p:spTree>
    <p:extLst>
      <p:ext uri="{BB962C8B-B14F-4D97-AF65-F5344CB8AC3E}">
        <p14:creationId xmlns:p14="http://schemas.microsoft.com/office/powerpoint/2010/main" val="4169965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IEEE802.15.9 - </a:t>
            </a:r>
            <a:r>
              <a:rPr lang="en-US" sz="2800" i="1" dirty="0" err="1"/>
              <a:t>Recom</a:t>
            </a:r>
            <a:r>
              <a:rPr lang="en-US" sz="2800" i="1" dirty="0"/>
              <a:t>. Practice for a 15.4 KMP</a:t>
            </a:r>
            <a:br>
              <a:rPr lang="en-US" sz="2800" dirty="0"/>
            </a:br>
            <a:r>
              <a:rPr lang="en-US" sz="2800" dirty="0"/>
              <a:t>	 Amendments/Projects:</a:t>
            </a:r>
          </a:p>
          <a:p>
            <a:pPr marL="0" indent="0" eaLnBrk="1" hangingPunct="1">
              <a:lnSpc>
                <a:spcPct val="80000"/>
              </a:lnSpc>
              <a:buNone/>
            </a:pPr>
            <a:endParaRPr lang="en-US" sz="800" dirty="0"/>
          </a:p>
          <a:p>
            <a:pPr lvl="1" eaLnBrk="1" hangingPunct="1">
              <a:lnSpc>
                <a:spcPct val="80000"/>
              </a:lnSpc>
            </a:pPr>
            <a:r>
              <a:rPr lang="en-US" sz="2400" dirty="0"/>
              <a:t>802.15.9ma - </a:t>
            </a:r>
            <a:r>
              <a:rPr lang="en-US" sz="2200" dirty="0"/>
              <a:t>KMP</a:t>
            </a:r>
            <a:r>
              <a:rPr lang="en-US" sz="2400" dirty="0"/>
              <a:t> Transport Updates</a:t>
            </a:r>
          </a:p>
          <a:p>
            <a:pPr lvl="2" eaLnBrk="1" hangingPunct="1">
              <a:lnSpc>
                <a:spcPct val="80000"/>
              </a:lnSpc>
              <a:buFont typeface="Arial" panose="020B0604020202020204" pitchFamily="34" charset="0"/>
              <a:buChar char="•"/>
            </a:pPr>
            <a:r>
              <a:rPr lang="en-US" sz="2200" dirty="0"/>
              <a:t>Defining security key management protocol (KMP) extensions to address session key gen. (128 &amp; 256 bit), the creation and/or transport of broadcast/multicast keys, and security alg. agility.</a:t>
            </a:r>
          </a:p>
          <a:p>
            <a:pPr marL="914400" lvl="2" indent="0" eaLnBrk="1" hangingPunct="1">
              <a:lnSpc>
                <a:spcPct val="80000"/>
              </a:lnSpc>
              <a:buNone/>
            </a:pPr>
            <a:r>
              <a:rPr lang="en-US" sz="2000" b="1" i="1" dirty="0">
                <a:solidFill>
                  <a:srgbClr val="000099"/>
                </a:solidFill>
              </a:rPr>
              <a:t>STATUS: In Pre-Ballot Phase - developing draft. Targeting to start initial Letter Ballot in  March 2020.</a:t>
            </a:r>
          </a:p>
          <a:p>
            <a:pPr marL="0" indent="0" eaLnBrk="1" hangingPunct="1">
              <a:lnSpc>
                <a:spcPct val="80000"/>
              </a:lnSpc>
              <a:buNone/>
              <a:tabLst>
                <a:tab pos="457200" algn="l"/>
              </a:tabLst>
            </a:pPr>
            <a:endParaRPr lang="en-US" sz="2000" dirty="0"/>
          </a:p>
          <a:p>
            <a:pPr marL="0" indent="0" eaLnBrk="1" hangingPunct="1">
              <a:lnSpc>
                <a:spcPct val="80000"/>
              </a:lnSpc>
              <a:buNone/>
              <a:tabLst>
                <a:tab pos="457200" algn="l"/>
              </a:tabLst>
            </a:pPr>
            <a:r>
              <a:rPr lang="en-US" sz="2800" dirty="0"/>
              <a:t>IEEE802.15.10 - </a:t>
            </a:r>
            <a:r>
              <a:rPr lang="en-US" sz="2800" i="1" dirty="0"/>
              <a:t>Layer 2 Routing Recommended Practice</a:t>
            </a:r>
            <a:br>
              <a:rPr lang="en-US" sz="2800" dirty="0"/>
            </a:br>
            <a:r>
              <a:rPr lang="en-US" sz="2800" dirty="0"/>
              <a:t>	 Amendments/Projects: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4107694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pPr>
            <a:r>
              <a:rPr lang="en-US" sz="2800" dirty="0"/>
              <a:t>IEEE802.15 New Standards Work:</a:t>
            </a:r>
          </a:p>
          <a:p>
            <a:pPr marL="0" indent="0" eaLnBrk="1" hangingPunct="1">
              <a:lnSpc>
                <a:spcPct val="80000"/>
              </a:lnSpc>
              <a:buNone/>
            </a:pPr>
            <a:endParaRPr lang="en-US" sz="800" dirty="0"/>
          </a:p>
          <a:p>
            <a:pPr lvl="1" eaLnBrk="1" hangingPunct="1">
              <a:lnSpc>
                <a:spcPct val="80000"/>
              </a:lnSpc>
            </a:pPr>
            <a:r>
              <a:rPr lang="en-US" sz="2400" dirty="0"/>
              <a:t>802.15.12 - </a:t>
            </a:r>
            <a:r>
              <a:rPr lang="en-US" sz="2400" i="1" dirty="0"/>
              <a:t>Upper Layer Interface (ULI) for 15.4</a:t>
            </a:r>
            <a:endParaRPr lang="en-US" sz="2400" dirty="0"/>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Coordinated with 802.1 and IETF</a:t>
            </a:r>
          </a:p>
          <a:p>
            <a:pPr marL="914400" lvl="2" indent="0" eaLnBrk="1" hangingPunct="1">
              <a:lnSpc>
                <a:spcPct val="80000"/>
              </a:lnSpc>
              <a:buNone/>
            </a:pPr>
            <a:r>
              <a:rPr lang="en-US" sz="2000" b="1" i="1" dirty="0">
                <a:solidFill>
                  <a:srgbClr val="000099"/>
                </a:solidFill>
              </a:rPr>
              <a:t>STATUS: In Pre-Ballot Phase - hearing content and developing draft. Targeting to start initial Letter Ballot in  Q2 2020.</a:t>
            </a:r>
          </a:p>
        </p:txBody>
      </p:sp>
    </p:spTree>
    <p:extLst>
      <p:ext uri="{BB962C8B-B14F-4D97-AF65-F5344CB8AC3E}">
        <p14:creationId xmlns:p14="http://schemas.microsoft.com/office/powerpoint/2010/main" val="31423630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dirty="0"/>
              <a:t>Disclaimer…</a:t>
            </a:r>
          </a:p>
        </p:txBody>
      </p:sp>
      <p:sp>
        <p:nvSpPr>
          <p:cNvPr id="5123" name="Content Placeholder 22"/>
          <p:cNvSpPr>
            <a:spLocks noGrp="1"/>
          </p:cNvSpPr>
          <p:nvPr>
            <p:ph idx="4294967295"/>
          </p:nvPr>
        </p:nvSpPr>
        <p:spPr>
          <a:xfrm>
            <a:off x="685800" y="1524000"/>
            <a:ext cx="7772400" cy="5001344"/>
          </a:xfrm>
        </p:spPr>
        <p:txBody>
          <a:bodyPr/>
          <a:lstStyle/>
          <a:p>
            <a:pPr eaLnBrk="1" hangingPunct="1">
              <a:buFontTx/>
              <a:buNone/>
            </a:pPr>
            <a:r>
              <a:rPr lang="en-GB" sz="2800" dirty="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dirty="0"/>
              <a:t>   </a:t>
            </a:r>
            <a:r>
              <a:rPr lang="en-GB" sz="2000" dirty="0"/>
              <a:t>IEEE-SA Standards Board Operation Manual (</a:t>
            </a:r>
            <a:r>
              <a:rPr lang="en-GB" sz="2000" dirty="0" err="1"/>
              <a:t>subclause</a:t>
            </a:r>
            <a:r>
              <a:rPr lang="en-GB" sz="2000" dirty="0"/>
              <a:t> 5.9.3)</a:t>
            </a:r>
          </a:p>
          <a:p>
            <a:pPr eaLnBrk="1" hangingPunct="1"/>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596076"/>
            <a:ext cx="7715200" cy="4929268"/>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solidFill>
                <a:srgbClr val="FF0000"/>
              </a:solidFill>
            </a:endParaRPr>
          </a:p>
          <a:p>
            <a:pPr lvl="1" eaLnBrk="1" hangingPunct="1">
              <a:lnSpc>
                <a:spcPct val="80000"/>
              </a:lnSpc>
            </a:pPr>
            <a:r>
              <a:rPr lang="en-US" sz="2400" dirty="0"/>
              <a:t>802.15.13 - </a:t>
            </a:r>
            <a:r>
              <a:rPr lang="en-US" sz="2400" i="1" dirty="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In Letter Ballot Phase - Initial LB closed on  1/15/20.</a:t>
            </a:r>
          </a:p>
          <a:p>
            <a:pPr marL="114300" indent="0" eaLnBrk="1" hangingPunct="1">
              <a:lnSpc>
                <a:spcPct val="80000"/>
              </a:lnSpc>
              <a:buNone/>
            </a:pPr>
            <a:endParaRPr lang="en-US" sz="2000" b="1" i="1" dirty="0">
              <a:solidFill>
                <a:srgbClr val="000099"/>
              </a:solidFill>
            </a:endParaRPr>
          </a:p>
          <a:p>
            <a:pPr lvl="1" eaLnBrk="1" hangingPunct="1">
              <a:lnSpc>
                <a:spcPct val="80000"/>
              </a:lnSpc>
            </a:pPr>
            <a:r>
              <a:rPr lang="en-US" sz="2400" dirty="0">
                <a:solidFill>
                  <a:srgbClr val="69BE28"/>
                </a:solidFill>
              </a:rPr>
              <a:t>802.15.16t - </a:t>
            </a:r>
            <a:r>
              <a:rPr lang="en-US" sz="2400" i="1" dirty="0">
                <a:solidFill>
                  <a:srgbClr val="69BE28"/>
                </a:solidFill>
              </a:rPr>
              <a:t>802.16t Licensed Narrowband</a:t>
            </a:r>
            <a:br>
              <a:rPr lang="en-US" sz="2400" i="1" dirty="0">
                <a:solidFill>
                  <a:srgbClr val="69BE28"/>
                </a:solidFill>
              </a:rPr>
            </a:br>
            <a:r>
              <a:rPr lang="en-US" sz="2400" i="1" dirty="0">
                <a:solidFill>
                  <a:srgbClr val="69BE28"/>
                </a:solidFill>
              </a:rPr>
              <a:t>Amendment </a:t>
            </a:r>
          </a:p>
          <a:p>
            <a:pPr lvl="2" eaLnBrk="1" hangingPunct="1">
              <a:lnSpc>
                <a:spcPct val="80000"/>
              </a:lnSpc>
            </a:pPr>
            <a:r>
              <a:rPr lang="en-US" sz="2200" dirty="0">
                <a:solidFill>
                  <a:srgbClr val="69BE28"/>
                </a:solidFill>
              </a:rPr>
              <a:t>802.16t Licensed Narrowband Amendment project moved to 802.15 to handle draft prep, letter ballot phase, and sponsor ballot phase.</a:t>
            </a:r>
          </a:p>
          <a:p>
            <a:pPr marL="914400" lvl="2" indent="0" eaLnBrk="1" hangingPunct="1">
              <a:lnSpc>
                <a:spcPct val="80000"/>
              </a:lnSpc>
              <a:buNone/>
            </a:pPr>
            <a:r>
              <a:rPr lang="en-US" sz="2000" b="1" i="1" dirty="0">
                <a:solidFill>
                  <a:srgbClr val="69BE28"/>
                </a:solidFill>
              </a:rPr>
              <a:t>STATUS: In Pre-Draft Phase, gathering use cases and requirements.</a:t>
            </a:r>
          </a:p>
        </p:txBody>
      </p:sp>
    </p:spTree>
    <p:extLst>
      <p:ext uri="{BB962C8B-B14F-4D97-AF65-F5344CB8AC3E}">
        <p14:creationId xmlns:p14="http://schemas.microsoft.com/office/powerpoint/2010/main" val="2108443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596076"/>
            <a:ext cx="7715200" cy="4929268"/>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solidFill>
                <a:srgbClr val="FF0000"/>
              </a:solidFill>
            </a:endParaRPr>
          </a:p>
          <a:p>
            <a:pPr lvl="1" eaLnBrk="1" hangingPunct="1">
              <a:lnSpc>
                <a:spcPct val="80000"/>
              </a:lnSpc>
            </a:pPr>
            <a:r>
              <a:rPr lang="en-US" sz="2400" dirty="0"/>
              <a:t>802.15.22.3 - </a:t>
            </a:r>
            <a:r>
              <a:rPr lang="en-US" sz="2400" i="1" dirty="0"/>
              <a:t>TV White Space Spectrum Characterization and Occupancy Sensing</a:t>
            </a:r>
          </a:p>
          <a:p>
            <a:pPr lvl="2" eaLnBrk="1" hangingPunct="1">
              <a:lnSpc>
                <a:spcPct val="80000"/>
              </a:lnSpc>
            </a:pPr>
            <a:r>
              <a:rPr lang="en-US" sz="2200" dirty="0"/>
              <a:t>Project moved from 802.22 to 802.15 to handle sponsor ballot phase.</a:t>
            </a:r>
          </a:p>
          <a:p>
            <a:pPr marL="914400" lvl="2" indent="0" eaLnBrk="1" hangingPunct="1">
              <a:lnSpc>
                <a:spcPct val="80000"/>
              </a:lnSpc>
              <a:buNone/>
            </a:pPr>
            <a:r>
              <a:rPr lang="en-US" sz="2000" b="1" i="1" dirty="0"/>
              <a:t>STATUS: In Sponsor Ballot Phase - Initial SB closed on  8/18/19.</a:t>
            </a:r>
          </a:p>
        </p:txBody>
      </p:sp>
    </p:spTree>
    <p:extLst>
      <p:ext uri="{BB962C8B-B14F-4D97-AF65-F5344CB8AC3E}">
        <p14:creationId xmlns:p14="http://schemas.microsoft.com/office/powerpoint/2010/main" val="3536104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3816" y="1600199"/>
            <a:ext cx="8219256" cy="4925145"/>
          </a:xfrm>
        </p:spPr>
        <p:txBody>
          <a:bodyPr>
            <a:noAutofit/>
          </a:bodyPr>
          <a:lstStyle/>
          <a:p>
            <a:pPr marL="0" indent="0" eaLnBrk="1" hangingPunct="1">
              <a:lnSpc>
                <a:spcPct val="80000"/>
              </a:lnSpc>
              <a:buNone/>
            </a:pPr>
            <a:r>
              <a:rPr lang="en-US" sz="2800" dirty="0"/>
              <a:t>IEEE802.15 Interest Groups:</a:t>
            </a:r>
          </a:p>
          <a:p>
            <a:pPr marL="0" indent="0" eaLnBrk="1" hangingPunct="1">
              <a:lnSpc>
                <a:spcPct val="80000"/>
              </a:lnSpc>
              <a:buNone/>
            </a:pPr>
            <a:endParaRPr lang="en-US" sz="800" dirty="0"/>
          </a:p>
          <a:p>
            <a:pPr lvl="1" eaLnBrk="1" hangingPunct="1">
              <a:lnSpc>
                <a:spcPct val="80000"/>
              </a:lnSpc>
            </a:pPr>
            <a:r>
              <a:rPr lang="en-US" sz="2400" dirty="0"/>
              <a:t>THz IG (TAG): Review and discuss the latest advances for using THz bands for wireless data applications.</a:t>
            </a:r>
            <a:endParaRPr lang="en-US" sz="1600" dirty="0"/>
          </a:p>
          <a:p>
            <a:pPr lvl="1" eaLnBrk="1" hangingPunct="1">
              <a:lnSpc>
                <a:spcPct val="80000"/>
              </a:lnSpc>
            </a:pPr>
            <a:endParaRPr lang="en-US" sz="800" dirty="0"/>
          </a:p>
          <a:p>
            <a:pPr lvl="1" eaLnBrk="1" hangingPunct="1">
              <a:lnSpc>
                <a:spcPct val="80000"/>
              </a:lnSpc>
            </a:pPr>
            <a:r>
              <a:rPr lang="en-US" sz="2400" dirty="0"/>
              <a:t>Dependability IG (DEP): Seeking to identify non implementation based strategies, which could be standardized, that inherently improve wireless link reliability.</a:t>
            </a:r>
          </a:p>
          <a:p>
            <a:pPr marL="857250" lvl="2" indent="0" eaLnBrk="1" hangingPunct="1">
              <a:lnSpc>
                <a:spcPct val="80000"/>
              </a:lnSpc>
              <a:buNone/>
            </a:pPr>
            <a:endParaRPr lang="en-US" sz="800" dirty="0"/>
          </a:p>
          <a:p>
            <a:pPr lvl="1" eaLnBrk="1" hangingPunct="1">
              <a:lnSpc>
                <a:spcPct val="80000"/>
              </a:lnSpc>
            </a:pPr>
            <a:r>
              <a:rPr lang="en-US" sz="2400" dirty="0">
                <a:solidFill>
                  <a:srgbClr val="69BE28"/>
                </a:solidFill>
              </a:rPr>
              <a:t>Japan Rate Extension IG (JRE): seeking to add higher data rates for SUN FSK.</a:t>
            </a:r>
            <a:endParaRPr lang="en-US" sz="800" dirty="0">
              <a:solidFill>
                <a:srgbClr val="69BE28"/>
              </a:solidFill>
            </a:endParaRPr>
          </a:p>
          <a:p>
            <a:pPr lvl="1" eaLnBrk="1" hangingPunct="1">
              <a:lnSpc>
                <a:spcPct val="80000"/>
              </a:lnSpc>
            </a:pPr>
            <a:endParaRPr lang="en-US" sz="700" dirty="0"/>
          </a:p>
          <a:p>
            <a:pPr lvl="1" eaLnBrk="1" hangingPunct="1">
              <a:lnSpc>
                <a:spcPct val="80000"/>
              </a:lnSpc>
            </a:pPr>
            <a:r>
              <a:rPr lang="en-US" sz="2400" dirty="0"/>
              <a:t>Profiles IG (PRO):</a:t>
            </a:r>
            <a:endParaRPr lang="en-US" sz="800" dirty="0"/>
          </a:p>
          <a:p>
            <a:pPr lvl="1" eaLnBrk="1" hangingPunct="1">
              <a:lnSpc>
                <a:spcPct val="80000"/>
              </a:lnSpc>
            </a:pPr>
            <a:endParaRPr lang="en-US" sz="700" dirty="0"/>
          </a:p>
          <a:p>
            <a:pPr lvl="1" eaLnBrk="1" hangingPunct="1">
              <a:lnSpc>
                <a:spcPct val="80000"/>
              </a:lnSpc>
            </a:pPr>
            <a:r>
              <a:rPr lang="en-US" sz="2400" dirty="0"/>
              <a:t>Vehicular Assistive Technology IG (VAT): </a:t>
            </a:r>
          </a:p>
          <a:p>
            <a:pPr lvl="1" eaLnBrk="1" hangingPunct="1">
              <a:lnSpc>
                <a:spcPct val="80000"/>
              </a:lnSpc>
            </a:pPr>
            <a:endParaRPr lang="en-US" sz="700" dirty="0"/>
          </a:p>
          <a:p>
            <a:pPr lvl="1" eaLnBrk="1" hangingPunct="1">
              <a:lnSpc>
                <a:spcPct val="80000"/>
              </a:lnSpc>
            </a:pPr>
            <a:r>
              <a:rPr lang="en-US" sz="2400" dirty="0"/>
              <a:t>Guide for 15.4 Use IG (Guide):</a:t>
            </a:r>
          </a:p>
        </p:txBody>
      </p:sp>
    </p:spTree>
    <p:extLst>
      <p:ext uri="{BB962C8B-B14F-4D97-AF65-F5344CB8AC3E}">
        <p14:creationId xmlns:p14="http://schemas.microsoft.com/office/powerpoint/2010/main" val="3758054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Other Activity</a:t>
            </a:r>
          </a:p>
        </p:txBody>
      </p:sp>
      <p:sp>
        <p:nvSpPr>
          <p:cNvPr id="11267" name="Rectangle 3"/>
          <p:cNvSpPr>
            <a:spLocks noGrp="1" noChangeArrowheads="1"/>
          </p:cNvSpPr>
          <p:nvPr>
            <p:ph type="body" idx="1"/>
          </p:nvPr>
        </p:nvSpPr>
        <p:spPr>
          <a:xfrm>
            <a:off x="527152" y="1600198"/>
            <a:ext cx="8208912" cy="4925146"/>
          </a:xfrm>
        </p:spPr>
        <p:txBody>
          <a:bodyPr/>
          <a:lstStyle/>
          <a:p>
            <a:pPr marL="0" indent="0" eaLnBrk="1" hangingPunct="1">
              <a:lnSpc>
                <a:spcPct val="80000"/>
              </a:lnSpc>
              <a:buNone/>
            </a:pPr>
            <a:r>
              <a:rPr lang="en-US" sz="2800" dirty="0"/>
              <a:t>Joint effort with IETF:</a:t>
            </a:r>
          </a:p>
          <a:p>
            <a:pPr marL="0" indent="0" eaLnBrk="1" hangingPunct="1">
              <a:lnSpc>
                <a:spcPct val="80000"/>
              </a:lnSpc>
              <a:buNone/>
            </a:pPr>
            <a:endParaRPr lang="en-US" sz="800" dirty="0"/>
          </a:p>
          <a:p>
            <a:pPr eaLnBrk="1" hangingPunct="1">
              <a:lnSpc>
                <a:spcPct val="80000"/>
              </a:lnSpc>
            </a:pPr>
            <a:r>
              <a:rPr lang="en-US" sz="2400" dirty="0"/>
              <a:t>6Tisch Interest Group-formed to support collaboration and coordination of 802.15 activities/positions with IETF on an activity to utilize capabilities in 15.4e in conjunction with IPv6, specifically time slotted channel hopping (TSCH).</a:t>
            </a:r>
            <a:endParaRPr lang="en-US" sz="2800" dirty="0"/>
          </a:p>
          <a:p>
            <a:pPr marL="857250" lvl="2" indent="0" eaLnBrk="1" hangingPunct="1">
              <a:lnSpc>
                <a:spcPct val="80000"/>
              </a:lnSpc>
              <a:buNone/>
            </a:pPr>
            <a:r>
              <a:rPr lang="en-US" sz="2000" b="1" i="1" dirty="0"/>
              <a:t>STATUS: Ongoing effort.</a:t>
            </a:r>
          </a:p>
          <a:p>
            <a:pPr marL="0" indent="0" eaLnBrk="1" hangingPunct="1">
              <a:lnSpc>
                <a:spcPct val="80000"/>
              </a:lnSpc>
              <a:buNone/>
            </a:pPr>
            <a:endParaRPr lang="en-US" sz="2400" dirty="0"/>
          </a:p>
          <a:p>
            <a:pPr marL="0" indent="0" eaLnBrk="1" hangingPunct="1">
              <a:lnSpc>
                <a:spcPct val="80000"/>
              </a:lnSpc>
              <a:buNone/>
            </a:pPr>
            <a:endParaRPr lang="en-US" sz="2400" dirty="0"/>
          </a:p>
        </p:txBody>
      </p:sp>
    </p:spTree>
    <p:extLst>
      <p:ext uri="{BB962C8B-B14F-4D97-AF65-F5344CB8AC3E}">
        <p14:creationId xmlns:p14="http://schemas.microsoft.com/office/powerpoint/2010/main" val="183520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Related Activities</a:t>
            </a:r>
          </a:p>
        </p:txBody>
      </p:sp>
      <p:sp>
        <p:nvSpPr>
          <p:cNvPr id="11267" name="Rectangle 3"/>
          <p:cNvSpPr>
            <a:spLocks noGrp="1" noChangeArrowheads="1"/>
          </p:cNvSpPr>
          <p:nvPr>
            <p:ph type="body" idx="1"/>
          </p:nvPr>
        </p:nvSpPr>
        <p:spPr>
          <a:xfrm>
            <a:off x="539552" y="1524973"/>
            <a:ext cx="8208912" cy="4928214"/>
          </a:xfrm>
        </p:spPr>
        <p:txBody>
          <a:bodyPr/>
          <a:lstStyle/>
          <a:p>
            <a:pPr marL="0" indent="0" eaLnBrk="1" hangingPunct="1">
              <a:lnSpc>
                <a:spcPct val="80000"/>
              </a:lnSpc>
              <a:buNone/>
            </a:pPr>
            <a:r>
              <a:rPr lang="en-US" sz="2800" dirty="0"/>
              <a:t>IEEE802.19 Sub GHz Coexistence SG:</a:t>
            </a:r>
          </a:p>
          <a:p>
            <a:pPr marL="0" indent="0" eaLnBrk="1" hangingPunct="1">
              <a:lnSpc>
                <a:spcPct val="80000"/>
              </a:lnSpc>
              <a:buNone/>
            </a:pPr>
            <a:endParaRPr lang="en-US" sz="800" dirty="0">
              <a:solidFill>
                <a:srgbClr val="000099"/>
              </a:solidFill>
            </a:endParaRPr>
          </a:p>
          <a:p>
            <a:pPr eaLnBrk="1" hangingPunct="1">
              <a:lnSpc>
                <a:spcPct val="80000"/>
              </a:lnSpc>
            </a:pPr>
            <a:r>
              <a:rPr lang="en-US" sz="2400" dirty="0"/>
              <a:t>Improved Coexistence – Improving targeted coexistence between 802.15 and 802.11 networks.</a:t>
            </a:r>
          </a:p>
          <a:p>
            <a:pPr marL="857250" lvl="2" indent="0" eaLnBrk="1" hangingPunct="1">
              <a:lnSpc>
                <a:spcPct val="80000"/>
              </a:lnSpc>
              <a:buNone/>
            </a:pPr>
            <a:r>
              <a:rPr lang="en-US" sz="2000" b="1" i="1" dirty="0">
                <a:solidFill>
                  <a:srgbClr val="000099"/>
                </a:solidFill>
              </a:rPr>
              <a:t>STATUS:  A revised draft of the coexistence recommended practice (previously balloted and didn’t pass) is being worked on. </a:t>
            </a:r>
          </a:p>
          <a:p>
            <a:pPr marL="0" indent="0" eaLnBrk="1" hangingPunct="1">
              <a:lnSpc>
                <a:spcPct val="80000"/>
              </a:lnSpc>
              <a:buNone/>
            </a:pPr>
            <a:endParaRPr lang="en-US" sz="2000" dirty="0"/>
          </a:p>
          <a:p>
            <a:pPr marL="0" indent="0" eaLnBrk="1" hangingPunct="1">
              <a:lnSpc>
                <a:spcPct val="80000"/>
              </a:lnSpc>
              <a:buNone/>
            </a:pPr>
            <a:r>
              <a:rPr lang="en-US" sz="2800" dirty="0"/>
              <a:t>IEEE802.11ax Coexistence Assurance Document (CAD)</a:t>
            </a:r>
            <a:endParaRPr lang="en-US" sz="900" dirty="0">
              <a:solidFill>
                <a:srgbClr val="000099"/>
              </a:solidFill>
            </a:endParaRPr>
          </a:p>
          <a:p>
            <a:pPr marL="857250" lvl="2" indent="0" eaLnBrk="1" hangingPunct="1">
              <a:lnSpc>
                <a:spcPct val="80000"/>
              </a:lnSpc>
              <a:buNone/>
            </a:pPr>
            <a:r>
              <a:rPr lang="en-US" sz="2000" b="1" i="1" dirty="0">
                <a:solidFill>
                  <a:srgbClr val="000099"/>
                </a:solidFill>
              </a:rPr>
              <a:t>STATUS:  In Sponsor Ballot Phase - recent Sponsor Ballot closed on  1/24/20. </a:t>
            </a:r>
          </a:p>
          <a:p>
            <a:pPr marL="857250" lvl="2" indent="0" eaLnBrk="1" hangingPunct="1">
              <a:lnSpc>
                <a:spcPct val="80000"/>
              </a:lnSpc>
              <a:buNone/>
            </a:pPr>
            <a:r>
              <a:rPr lang="en-US" sz="2000" b="1" i="1" dirty="0">
                <a:solidFill>
                  <a:srgbClr val="000099"/>
                </a:solidFill>
              </a:rPr>
              <a:t>802.11ax has essentially removed their CAD - this is concerning w.r.t. coexistence of 802.11ax with 802.15.4 networks - in particular UWB (802.15.4a and 802.15.4z) networks.</a:t>
            </a:r>
          </a:p>
        </p:txBody>
      </p:sp>
    </p:spTree>
    <p:extLst>
      <p:ext uri="{BB962C8B-B14F-4D97-AF65-F5344CB8AC3E}">
        <p14:creationId xmlns:p14="http://schemas.microsoft.com/office/powerpoint/2010/main" val="1219083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4547022"/>
            <a:ext cx="7772400" cy="505321"/>
          </a:xfrm>
        </p:spPr>
        <p:txBody>
          <a:bodyPr/>
          <a:lstStyle/>
          <a:p>
            <a:pPr eaLnBrk="1" hangingPunct="1"/>
            <a:r>
              <a:rPr lang="en-US" sz="2000" dirty="0">
                <a:hlinkClick r:id="rId2"/>
              </a:rPr>
              <a:t>cpowell@ieee.org</a:t>
            </a:r>
            <a:endParaRPr lang="en-US" sz="3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2">
            <a:extLst>
              <a:ext uri="{FF2B5EF4-FFF2-40B4-BE49-F238E27FC236}">
                <a16:creationId xmlns:a16="http://schemas.microsoft.com/office/drawing/2014/main" id="{5473B68D-A558-45AE-8FC8-DED273FDFE55}"/>
              </a:ext>
            </a:extLst>
          </p:cNvPr>
          <p:cNvSpPr txBox="1">
            <a:spLocks noChangeArrowheads="1"/>
          </p:cNvSpPr>
          <p:nvPr/>
        </p:nvSpPr>
        <p:spPr bwMode="auto">
          <a:xfrm>
            <a:off x="685800" y="3933056"/>
            <a:ext cx="7772400" cy="5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a:lstStyle>
          <a:p>
            <a:pPr eaLnBrk="1" hangingPunct="1"/>
            <a:r>
              <a:rPr lang="en-US" sz="3200" kern="0" dirty="0"/>
              <a:t>Questions?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905917" y="4463479"/>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457200" y="494001"/>
            <a:ext cx="8229600" cy="609600"/>
          </a:xfrm>
        </p:spPr>
        <p:txBody>
          <a:bodyPr anchor="t"/>
          <a:lstStyle/>
          <a:p>
            <a:pPr eaLnBrk="1" hangingPunct="1"/>
            <a:r>
              <a:rPr lang="en-US" dirty="0"/>
              <a:t>IEEE 802 Organization</a:t>
            </a:r>
          </a:p>
        </p:txBody>
      </p:sp>
      <p:sp>
        <p:nvSpPr>
          <p:cNvPr id="6148" name="Line 4"/>
          <p:cNvSpPr>
            <a:spLocks noChangeShapeType="1"/>
          </p:cNvSpPr>
          <p:nvPr/>
        </p:nvSpPr>
        <p:spPr bwMode="auto">
          <a:xfrm>
            <a:off x="7773516" y="342838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500091" y="2182192"/>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668366" y="3428380"/>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716116" y="3423617"/>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198841" y="3431555"/>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297391" y="3437905"/>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697191" y="342838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953616" y="3433142"/>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749079" y="3428380"/>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650779" y="3431555"/>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715616" y="3083892"/>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292004" y="1732930"/>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866554" y="1245567"/>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418754" y="3696667"/>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797557" y="4755530"/>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a:solidFill>
                  <a:schemeClr val="bg1"/>
                </a:solidFill>
              </a:rPr>
              <a:t>  Vertical App.</a:t>
            </a:r>
            <a:br>
              <a:rPr lang="en-US" sz="1000" b="1" dirty="0">
                <a:solidFill>
                  <a:schemeClr val="bg1"/>
                </a:solidFill>
              </a:rPr>
            </a:br>
            <a:r>
              <a:rPr lang="en-US" sz="1000" b="1" dirty="0">
                <a:solidFill>
                  <a:schemeClr val="bg1"/>
                </a:solidFill>
              </a:rPr>
              <a:t>TAG</a:t>
            </a:r>
          </a:p>
        </p:txBody>
      </p:sp>
      <p:sp>
        <p:nvSpPr>
          <p:cNvPr id="6163" name="Rectangle 19"/>
          <p:cNvSpPr>
            <a:spLocks noChangeArrowheads="1"/>
          </p:cNvSpPr>
          <p:nvPr/>
        </p:nvSpPr>
        <p:spPr bwMode="auto">
          <a:xfrm>
            <a:off x="2345854" y="3698255"/>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261841" y="3696667"/>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a:solidFill>
                  <a:schemeClr val="bg1"/>
                </a:solidFill>
              </a:rPr>
              <a:t>Specialty</a:t>
            </a:r>
          </a:p>
          <a:p>
            <a:pPr algn="ctr" eaLnBrk="1" hangingPunct="1"/>
            <a:r>
              <a:rPr lang="en-US" sz="1000" b="1" dirty="0">
                <a:solidFill>
                  <a:schemeClr val="bg1"/>
                </a:solidFill>
              </a:rPr>
              <a:t>Networks</a:t>
            </a:r>
          </a:p>
        </p:txBody>
      </p:sp>
      <p:sp>
        <p:nvSpPr>
          <p:cNvPr id="6165" name="Freeform 21"/>
          <p:cNvSpPr>
            <a:spLocks/>
          </p:cNvSpPr>
          <p:nvPr/>
        </p:nvSpPr>
        <p:spPr bwMode="auto">
          <a:xfrm>
            <a:off x="1741016" y="2347292"/>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695229" y="2329830"/>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316540" y="3712542"/>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958379" y="3433142"/>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175813" y="3709367"/>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6132041" y="3444255"/>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455141" y="2504455"/>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3147541" y="2591767"/>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568354" y="2591767"/>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516216" y="2348880"/>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933604" y="2591767"/>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201766" y="2348880"/>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573366" y="2345705"/>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219705" y="3704605"/>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209579" y="3690317"/>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701829" y="4750767"/>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494829" y="3706192"/>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798990" y="4751511"/>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Privacy</a:t>
            </a:r>
          </a:p>
          <a:p>
            <a:pPr algn="ctr" eaLnBrk="1" hangingPunct="1"/>
            <a:r>
              <a:rPr lang="en-US" sz="1000" b="1" dirty="0">
                <a:solidFill>
                  <a:schemeClr val="bg1"/>
                </a:solidFill>
              </a:rPr>
              <a:t>Study</a:t>
            </a:r>
          </a:p>
          <a:p>
            <a:pPr algn="ctr" eaLnBrk="1" hangingPunct="1"/>
            <a:r>
              <a:rPr lang="en-US" sz="1000" b="1" dirty="0">
                <a:solidFill>
                  <a:schemeClr val="bg1"/>
                </a:solidFill>
              </a:rPr>
              <a:t>Group</a:t>
            </a:r>
          </a:p>
        </p:txBody>
      </p:sp>
      <p:sp>
        <p:nvSpPr>
          <p:cNvPr id="6184" name="Oval 41"/>
          <p:cNvSpPr>
            <a:spLocks noChangeArrowheads="1"/>
          </p:cNvSpPr>
          <p:nvPr/>
        </p:nvSpPr>
        <p:spPr bwMode="auto">
          <a:xfrm>
            <a:off x="2993554" y="3239467"/>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378941" y="5838353"/>
            <a:ext cx="4495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Members: 107</a:t>
            </a:r>
          </a:p>
          <a:p>
            <a:pPr eaLnBrk="1" hangingPunct="1"/>
            <a:r>
              <a:rPr lang="en-US" sz="1800" b="1" dirty="0">
                <a:solidFill>
                  <a:srgbClr val="FF0000"/>
                </a:solidFill>
                <a:hlinkClick r:id="rId3"/>
              </a:rPr>
              <a:t>www.ieee802.org/15</a:t>
            </a:r>
            <a:endParaRPr lang="en-US" sz="1800" b="1" dirty="0">
              <a:solidFill>
                <a:srgbClr val="FF0000"/>
              </a:solidFill>
            </a:endParaRPr>
          </a:p>
        </p:txBody>
      </p:sp>
      <p:sp>
        <p:nvSpPr>
          <p:cNvPr id="6186" name="Line 43"/>
          <p:cNvSpPr>
            <a:spLocks noChangeShapeType="1"/>
          </p:cNvSpPr>
          <p:nvPr/>
        </p:nvSpPr>
        <p:spPr bwMode="auto">
          <a:xfrm flipV="1">
            <a:off x="2706117" y="4841477"/>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473869" y="4823519"/>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a:solidFill>
                  <a:schemeClr val="bg1"/>
                </a:solidFill>
              </a:rPr>
              <a:t>OmniRan</a:t>
            </a:r>
            <a:endParaRPr lang="en-US" sz="10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2">
            <a:extLst>
              <a:ext uri="{FF2B5EF4-FFF2-40B4-BE49-F238E27FC236}">
                <a16:creationId xmlns:a16="http://schemas.microsoft.com/office/drawing/2014/main" id="{FB7108C3-C7D2-4915-9044-44DA245918CD}"/>
              </a:ext>
            </a:extLst>
          </p:cNvPr>
          <p:cNvSpPr txBox="1">
            <a:spLocks noChangeArrowheads="1"/>
          </p:cNvSpPr>
          <p:nvPr/>
        </p:nvSpPr>
        <p:spPr>
          <a:xfrm>
            <a:off x="457200" y="467873"/>
            <a:ext cx="8229600" cy="792162"/>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a:lstStyle>
          <a:p>
            <a:pPr eaLnBrk="1" hangingPunct="1"/>
            <a:r>
              <a:rPr lang="en-US" dirty="0"/>
              <a:t>IEEE 802.15 Organization Chart</a:t>
            </a:r>
            <a:endParaRPr lang="en-US" kern="0" dirty="0"/>
          </a:p>
        </p:txBody>
      </p:sp>
      <p:grpSp>
        <p:nvGrpSpPr>
          <p:cNvPr id="3" name="Group 4">
            <a:extLst>
              <a:ext uri="{FF2B5EF4-FFF2-40B4-BE49-F238E27FC236}">
                <a16:creationId xmlns:a16="http://schemas.microsoft.com/office/drawing/2014/main" id="{11A38BEB-89A2-419B-9ED4-3D1DD76DB432}"/>
              </a:ext>
            </a:extLst>
          </p:cNvPr>
          <p:cNvGrpSpPr>
            <a:grpSpLocks noChangeAspect="1"/>
          </p:cNvGrpSpPr>
          <p:nvPr/>
        </p:nvGrpSpPr>
        <p:grpSpPr bwMode="auto">
          <a:xfrm>
            <a:off x="220663" y="1322388"/>
            <a:ext cx="8108950" cy="5229225"/>
            <a:chOff x="139" y="833"/>
            <a:chExt cx="5108" cy="3294"/>
          </a:xfrm>
        </p:grpSpPr>
        <p:sp>
          <p:nvSpPr>
            <p:cNvPr id="4" name="AutoShape 3">
              <a:extLst>
                <a:ext uri="{FF2B5EF4-FFF2-40B4-BE49-F238E27FC236}">
                  <a16:creationId xmlns:a16="http://schemas.microsoft.com/office/drawing/2014/main" id="{E3C39229-0B34-49CD-9F28-F0D6C217238B}"/>
                </a:ext>
              </a:extLst>
            </p:cNvPr>
            <p:cNvSpPr>
              <a:spLocks noChangeAspect="1" noChangeArrowheads="1" noTextEdit="1"/>
            </p:cNvSpPr>
            <p:nvPr/>
          </p:nvSpPr>
          <p:spPr bwMode="auto">
            <a:xfrm>
              <a:off x="139" y="833"/>
              <a:ext cx="5035" cy="3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 name="Line 5">
              <a:extLst>
                <a:ext uri="{FF2B5EF4-FFF2-40B4-BE49-F238E27FC236}">
                  <a16:creationId xmlns:a16="http://schemas.microsoft.com/office/drawing/2014/main" id="{23F707DE-0831-4DCE-B052-EFB753BE6204}"/>
                </a:ext>
              </a:extLst>
            </p:cNvPr>
            <p:cNvSpPr>
              <a:spLocks noChangeShapeType="1"/>
            </p:cNvSpPr>
            <p:nvPr/>
          </p:nvSpPr>
          <p:spPr bwMode="auto">
            <a:xfrm>
              <a:off x="4475" y="1386"/>
              <a:ext cx="18" cy="0"/>
            </a:xfrm>
            <a:prstGeom prst="line">
              <a:avLst/>
            </a:prstGeom>
            <a:noFill/>
            <a:ln w="28575" cap="flat">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Freeform 6">
              <a:extLst>
                <a:ext uri="{FF2B5EF4-FFF2-40B4-BE49-F238E27FC236}">
                  <a16:creationId xmlns:a16="http://schemas.microsoft.com/office/drawing/2014/main" id="{E807FFDE-3B92-4357-ADB6-E314A778E8A7}"/>
                </a:ext>
              </a:extLst>
            </p:cNvPr>
            <p:cNvSpPr>
              <a:spLocks/>
            </p:cNvSpPr>
            <p:nvPr/>
          </p:nvSpPr>
          <p:spPr bwMode="auto">
            <a:xfrm>
              <a:off x="1540" y="2312"/>
              <a:ext cx="208" cy="1654"/>
            </a:xfrm>
            <a:custGeom>
              <a:avLst/>
              <a:gdLst>
                <a:gd name="T0" fmla="*/ 0 w 208"/>
                <a:gd name="T1" fmla="*/ 1654 h 1654"/>
                <a:gd name="T2" fmla="*/ 208 w 208"/>
                <a:gd name="T3" fmla="*/ 1654 h 1654"/>
                <a:gd name="T4" fmla="*/ 208 w 208"/>
                <a:gd name="T5" fmla="*/ 0 h 1654"/>
              </a:gdLst>
              <a:ahLst/>
              <a:cxnLst>
                <a:cxn ang="0">
                  <a:pos x="T0" y="T1"/>
                </a:cxn>
                <a:cxn ang="0">
                  <a:pos x="T2" y="T3"/>
                </a:cxn>
                <a:cxn ang="0">
                  <a:pos x="T4" y="T5"/>
                </a:cxn>
              </a:cxnLst>
              <a:rect l="0" t="0" r="r" b="b"/>
              <a:pathLst>
                <a:path w="208" h="1654">
                  <a:moveTo>
                    <a:pt x="0" y="1654"/>
                  </a:moveTo>
                  <a:lnTo>
                    <a:pt x="208" y="1654"/>
                  </a:lnTo>
                  <a:lnTo>
                    <a:pt x="208"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Freeform 7">
              <a:extLst>
                <a:ext uri="{FF2B5EF4-FFF2-40B4-BE49-F238E27FC236}">
                  <a16:creationId xmlns:a16="http://schemas.microsoft.com/office/drawing/2014/main" id="{BA56E66F-8E9F-4B74-8589-8004505AF68C}"/>
                </a:ext>
              </a:extLst>
            </p:cNvPr>
            <p:cNvSpPr>
              <a:spLocks/>
            </p:cNvSpPr>
            <p:nvPr/>
          </p:nvSpPr>
          <p:spPr bwMode="auto">
            <a:xfrm>
              <a:off x="1750" y="2312"/>
              <a:ext cx="213" cy="240"/>
            </a:xfrm>
            <a:custGeom>
              <a:avLst/>
              <a:gdLst>
                <a:gd name="T0" fmla="*/ 213 w 213"/>
                <a:gd name="T1" fmla="*/ 240 h 240"/>
                <a:gd name="T2" fmla="*/ 0 w 213"/>
                <a:gd name="T3" fmla="*/ 240 h 240"/>
                <a:gd name="T4" fmla="*/ 0 w 213"/>
                <a:gd name="T5" fmla="*/ 0 h 240"/>
              </a:gdLst>
              <a:ahLst/>
              <a:cxnLst>
                <a:cxn ang="0">
                  <a:pos x="T0" y="T1"/>
                </a:cxn>
                <a:cxn ang="0">
                  <a:pos x="T2" y="T3"/>
                </a:cxn>
                <a:cxn ang="0">
                  <a:pos x="T4" y="T5"/>
                </a:cxn>
              </a:cxnLst>
              <a:rect l="0" t="0" r="r" b="b"/>
              <a:pathLst>
                <a:path w="213" h="240">
                  <a:moveTo>
                    <a:pt x="213" y="240"/>
                  </a:moveTo>
                  <a:lnTo>
                    <a:pt x="0" y="240"/>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Freeform 8">
              <a:extLst>
                <a:ext uri="{FF2B5EF4-FFF2-40B4-BE49-F238E27FC236}">
                  <a16:creationId xmlns:a16="http://schemas.microsoft.com/office/drawing/2014/main" id="{D85EE132-C65C-458F-912A-A1925A8B717C}"/>
                </a:ext>
              </a:extLst>
            </p:cNvPr>
            <p:cNvSpPr>
              <a:spLocks/>
            </p:cNvSpPr>
            <p:nvPr/>
          </p:nvSpPr>
          <p:spPr bwMode="auto">
            <a:xfrm>
              <a:off x="1746" y="2301"/>
              <a:ext cx="220" cy="1024"/>
            </a:xfrm>
            <a:custGeom>
              <a:avLst/>
              <a:gdLst>
                <a:gd name="T0" fmla="*/ 220 w 220"/>
                <a:gd name="T1" fmla="*/ 1024 h 1024"/>
                <a:gd name="T2" fmla="*/ 0 w 220"/>
                <a:gd name="T3" fmla="*/ 1024 h 1024"/>
                <a:gd name="T4" fmla="*/ 0 w 220"/>
                <a:gd name="T5" fmla="*/ 0 h 1024"/>
              </a:gdLst>
              <a:ahLst/>
              <a:cxnLst>
                <a:cxn ang="0">
                  <a:pos x="T0" y="T1"/>
                </a:cxn>
                <a:cxn ang="0">
                  <a:pos x="T2" y="T3"/>
                </a:cxn>
                <a:cxn ang="0">
                  <a:pos x="T4" y="T5"/>
                </a:cxn>
              </a:cxnLst>
              <a:rect l="0" t="0" r="r" b="b"/>
              <a:pathLst>
                <a:path w="220" h="1024">
                  <a:moveTo>
                    <a:pt x="220" y="1024"/>
                  </a:moveTo>
                  <a:lnTo>
                    <a:pt x="0" y="1024"/>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Freeform 9">
              <a:extLst>
                <a:ext uri="{FF2B5EF4-FFF2-40B4-BE49-F238E27FC236}">
                  <a16:creationId xmlns:a16="http://schemas.microsoft.com/office/drawing/2014/main" id="{2D83AB68-BCB9-4A42-96CC-E1CA061B4CDE}"/>
                </a:ext>
              </a:extLst>
            </p:cNvPr>
            <p:cNvSpPr>
              <a:spLocks/>
            </p:cNvSpPr>
            <p:nvPr/>
          </p:nvSpPr>
          <p:spPr bwMode="auto">
            <a:xfrm>
              <a:off x="3570" y="1298"/>
              <a:ext cx="214" cy="515"/>
            </a:xfrm>
            <a:custGeom>
              <a:avLst/>
              <a:gdLst>
                <a:gd name="T0" fmla="*/ 214 w 214"/>
                <a:gd name="T1" fmla="*/ 515 h 515"/>
                <a:gd name="T2" fmla="*/ 0 w 214"/>
                <a:gd name="T3" fmla="*/ 515 h 515"/>
                <a:gd name="T4" fmla="*/ 0 w 214"/>
                <a:gd name="T5" fmla="*/ 0 h 515"/>
              </a:gdLst>
              <a:ahLst/>
              <a:cxnLst>
                <a:cxn ang="0">
                  <a:pos x="T0" y="T1"/>
                </a:cxn>
                <a:cxn ang="0">
                  <a:pos x="T2" y="T3"/>
                </a:cxn>
                <a:cxn ang="0">
                  <a:pos x="T4" y="T5"/>
                </a:cxn>
              </a:cxnLst>
              <a:rect l="0" t="0" r="r" b="b"/>
              <a:pathLst>
                <a:path w="214" h="515">
                  <a:moveTo>
                    <a:pt x="214" y="515"/>
                  </a:moveTo>
                  <a:lnTo>
                    <a:pt x="0" y="515"/>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Freeform 10">
              <a:extLst>
                <a:ext uri="{FF2B5EF4-FFF2-40B4-BE49-F238E27FC236}">
                  <a16:creationId xmlns:a16="http://schemas.microsoft.com/office/drawing/2014/main" id="{903192F1-823C-4326-BBD9-BF342295D230}"/>
                </a:ext>
              </a:extLst>
            </p:cNvPr>
            <p:cNvSpPr>
              <a:spLocks/>
            </p:cNvSpPr>
            <p:nvPr/>
          </p:nvSpPr>
          <p:spPr bwMode="auto">
            <a:xfrm>
              <a:off x="1746" y="3017"/>
              <a:ext cx="206" cy="680"/>
            </a:xfrm>
            <a:custGeom>
              <a:avLst/>
              <a:gdLst>
                <a:gd name="T0" fmla="*/ 206 w 206"/>
                <a:gd name="T1" fmla="*/ 680 h 680"/>
                <a:gd name="T2" fmla="*/ 0 w 206"/>
                <a:gd name="T3" fmla="*/ 680 h 680"/>
                <a:gd name="T4" fmla="*/ 0 w 206"/>
                <a:gd name="T5" fmla="*/ 0 h 680"/>
              </a:gdLst>
              <a:ahLst/>
              <a:cxnLst>
                <a:cxn ang="0">
                  <a:pos x="T0" y="T1"/>
                </a:cxn>
                <a:cxn ang="0">
                  <a:pos x="T2" y="T3"/>
                </a:cxn>
                <a:cxn ang="0">
                  <a:pos x="T4" y="T5"/>
                </a:cxn>
              </a:cxnLst>
              <a:rect l="0" t="0" r="r" b="b"/>
              <a:pathLst>
                <a:path w="206" h="680">
                  <a:moveTo>
                    <a:pt x="206" y="680"/>
                  </a:moveTo>
                  <a:lnTo>
                    <a:pt x="0" y="680"/>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Freeform 11">
              <a:extLst>
                <a:ext uri="{FF2B5EF4-FFF2-40B4-BE49-F238E27FC236}">
                  <a16:creationId xmlns:a16="http://schemas.microsoft.com/office/drawing/2014/main" id="{B7FBBA9E-311A-47F8-92BC-A17465ED41E3}"/>
                </a:ext>
              </a:extLst>
            </p:cNvPr>
            <p:cNvSpPr>
              <a:spLocks/>
            </p:cNvSpPr>
            <p:nvPr/>
          </p:nvSpPr>
          <p:spPr bwMode="auto">
            <a:xfrm>
              <a:off x="1540" y="2312"/>
              <a:ext cx="209" cy="241"/>
            </a:xfrm>
            <a:custGeom>
              <a:avLst/>
              <a:gdLst>
                <a:gd name="T0" fmla="*/ 0 w 209"/>
                <a:gd name="T1" fmla="*/ 241 h 241"/>
                <a:gd name="T2" fmla="*/ 209 w 209"/>
                <a:gd name="T3" fmla="*/ 241 h 241"/>
                <a:gd name="T4" fmla="*/ 209 w 209"/>
                <a:gd name="T5" fmla="*/ 0 h 241"/>
              </a:gdLst>
              <a:ahLst/>
              <a:cxnLst>
                <a:cxn ang="0">
                  <a:pos x="T0" y="T1"/>
                </a:cxn>
                <a:cxn ang="0">
                  <a:pos x="T2" y="T3"/>
                </a:cxn>
                <a:cxn ang="0">
                  <a:pos x="T4" y="T5"/>
                </a:cxn>
              </a:cxnLst>
              <a:rect l="0" t="0" r="r" b="b"/>
              <a:pathLst>
                <a:path w="209" h="241">
                  <a:moveTo>
                    <a:pt x="0" y="241"/>
                  </a:moveTo>
                  <a:lnTo>
                    <a:pt x="209" y="241"/>
                  </a:lnTo>
                  <a:lnTo>
                    <a:pt x="209"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Freeform 12">
              <a:extLst>
                <a:ext uri="{FF2B5EF4-FFF2-40B4-BE49-F238E27FC236}">
                  <a16:creationId xmlns:a16="http://schemas.microsoft.com/office/drawing/2014/main" id="{E5CE41E4-E499-436C-A3EB-AE00001301CA}"/>
                </a:ext>
              </a:extLst>
            </p:cNvPr>
            <p:cNvSpPr>
              <a:spLocks/>
            </p:cNvSpPr>
            <p:nvPr/>
          </p:nvSpPr>
          <p:spPr bwMode="auto">
            <a:xfrm>
              <a:off x="1746" y="2655"/>
              <a:ext cx="209" cy="316"/>
            </a:xfrm>
            <a:custGeom>
              <a:avLst/>
              <a:gdLst>
                <a:gd name="T0" fmla="*/ 209 w 209"/>
                <a:gd name="T1" fmla="*/ 316 h 316"/>
                <a:gd name="T2" fmla="*/ 0 w 209"/>
                <a:gd name="T3" fmla="*/ 316 h 316"/>
                <a:gd name="T4" fmla="*/ 0 w 209"/>
                <a:gd name="T5" fmla="*/ 0 h 316"/>
              </a:gdLst>
              <a:ahLst/>
              <a:cxnLst>
                <a:cxn ang="0">
                  <a:pos x="T0" y="T1"/>
                </a:cxn>
                <a:cxn ang="0">
                  <a:pos x="T2" y="T3"/>
                </a:cxn>
                <a:cxn ang="0">
                  <a:pos x="T4" y="T5"/>
                </a:cxn>
              </a:cxnLst>
              <a:rect l="0" t="0" r="r" b="b"/>
              <a:pathLst>
                <a:path w="209" h="316">
                  <a:moveTo>
                    <a:pt x="209" y="316"/>
                  </a:moveTo>
                  <a:lnTo>
                    <a:pt x="0" y="316"/>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13">
              <a:extLst>
                <a:ext uri="{FF2B5EF4-FFF2-40B4-BE49-F238E27FC236}">
                  <a16:creationId xmlns:a16="http://schemas.microsoft.com/office/drawing/2014/main" id="{EF047EE2-5C58-49FC-9AB0-89808B2E3CF1}"/>
                </a:ext>
              </a:extLst>
            </p:cNvPr>
            <p:cNvSpPr>
              <a:spLocks/>
            </p:cNvSpPr>
            <p:nvPr/>
          </p:nvSpPr>
          <p:spPr bwMode="auto">
            <a:xfrm>
              <a:off x="1540" y="2360"/>
              <a:ext cx="208" cy="1610"/>
            </a:xfrm>
            <a:custGeom>
              <a:avLst/>
              <a:gdLst>
                <a:gd name="T0" fmla="*/ 0 w 208"/>
                <a:gd name="T1" fmla="*/ 1610 h 1610"/>
                <a:gd name="T2" fmla="*/ 208 w 208"/>
                <a:gd name="T3" fmla="*/ 1610 h 1610"/>
                <a:gd name="T4" fmla="*/ 208 w 208"/>
                <a:gd name="T5" fmla="*/ 0 h 1610"/>
              </a:gdLst>
              <a:ahLst/>
              <a:cxnLst>
                <a:cxn ang="0">
                  <a:pos x="T0" y="T1"/>
                </a:cxn>
                <a:cxn ang="0">
                  <a:pos x="T2" y="T3"/>
                </a:cxn>
                <a:cxn ang="0">
                  <a:pos x="T4" y="T5"/>
                </a:cxn>
              </a:cxnLst>
              <a:rect l="0" t="0" r="r" b="b"/>
              <a:pathLst>
                <a:path w="208" h="1610">
                  <a:moveTo>
                    <a:pt x="0" y="1610"/>
                  </a:moveTo>
                  <a:lnTo>
                    <a:pt x="208" y="1610"/>
                  </a:lnTo>
                  <a:lnTo>
                    <a:pt x="208"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14">
              <a:extLst>
                <a:ext uri="{FF2B5EF4-FFF2-40B4-BE49-F238E27FC236}">
                  <a16:creationId xmlns:a16="http://schemas.microsoft.com/office/drawing/2014/main" id="{E0483231-31F7-4197-B81E-DC6F34919F12}"/>
                </a:ext>
              </a:extLst>
            </p:cNvPr>
            <p:cNvSpPr>
              <a:spLocks/>
            </p:cNvSpPr>
            <p:nvPr/>
          </p:nvSpPr>
          <p:spPr bwMode="auto">
            <a:xfrm>
              <a:off x="3361" y="1305"/>
              <a:ext cx="207" cy="628"/>
            </a:xfrm>
            <a:custGeom>
              <a:avLst/>
              <a:gdLst>
                <a:gd name="T0" fmla="*/ 0 w 207"/>
                <a:gd name="T1" fmla="*/ 628 h 628"/>
                <a:gd name="T2" fmla="*/ 207 w 207"/>
                <a:gd name="T3" fmla="*/ 628 h 628"/>
                <a:gd name="T4" fmla="*/ 207 w 207"/>
                <a:gd name="T5" fmla="*/ 0 h 628"/>
              </a:gdLst>
              <a:ahLst/>
              <a:cxnLst>
                <a:cxn ang="0">
                  <a:pos x="T0" y="T1"/>
                </a:cxn>
                <a:cxn ang="0">
                  <a:pos x="T2" y="T3"/>
                </a:cxn>
                <a:cxn ang="0">
                  <a:pos x="T4" y="T5"/>
                </a:cxn>
              </a:cxnLst>
              <a:rect l="0" t="0" r="r" b="b"/>
              <a:pathLst>
                <a:path w="207" h="628">
                  <a:moveTo>
                    <a:pt x="0" y="628"/>
                  </a:moveTo>
                  <a:lnTo>
                    <a:pt x="207" y="628"/>
                  </a:lnTo>
                  <a:lnTo>
                    <a:pt x="207"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15">
              <a:extLst>
                <a:ext uri="{FF2B5EF4-FFF2-40B4-BE49-F238E27FC236}">
                  <a16:creationId xmlns:a16="http://schemas.microsoft.com/office/drawing/2014/main" id="{C09D28EE-B22D-496C-967D-208F35263EBB}"/>
                </a:ext>
              </a:extLst>
            </p:cNvPr>
            <p:cNvSpPr>
              <a:spLocks/>
            </p:cNvSpPr>
            <p:nvPr/>
          </p:nvSpPr>
          <p:spPr bwMode="auto">
            <a:xfrm>
              <a:off x="3364" y="1305"/>
              <a:ext cx="206" cy="219"/>
            </a:xfrm>
            <a:custGeom>
              <a:avLst/>
              <a:gdLst>
                <a:gd name="T0" fmla="*/ 0 w 206"/>
                <a:gd name="T1" fmla="*/ 219 h 219"/>
                <a:gd name="T2" fmla="*/ 206 w 206"/>
                <a:gd name="T3" fmla="*/ 219 h 219"/>
                <a:gd name="T4" fmla="*/ 206 w 206"/>
                <a:gd name="T5" fmla="*/ 0 h 219"/>
              </a:gdLst>
              <a:ahLst/>
              <a:cxnLst>
                <a:cxn ang="0">
                  <a:pos x="T0" y="T1"/>
                </a:cxn>
                <a:cxn ang="0">
                  <a:pos x="T2" y="T3"/>
                </a:cxn>
                <a:cxn ang="0">
                  <a:pos x="T4" y="T5"/>
                </a:cxn>
              </a:cxnLst>
              <a:rect l="0" t="0" r="r" b="b"/>
              <a:pathLst>
                <a:path w="206" h="219">
                  <a:moveTo>
                    <a:pt x="0" y="219"/>
                  </a:moveTo>
                  <a:lnTo>
                    <a:pt x="206" y="219"/>
                  </a:lnTo>
                  <a:lnTo>
                    <a:pt x="206"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16">
              <a:extLst>
                <a:ext uri="{FF2B5EF4-FFF2-40B4-BE49-F238E27FC236}">
                  <a16:creationId xmlns:a16="http://schemas.microsoft.com/office/drawing/2014/main" id="{C1102EFA-3581-480E-A3B2-9E435446E71D}"/>
                </a:ext>
              </a:extLst>
            </p:cNvPr>
            <p:cNvSpPr>
              <a:spLocks/>
            </p:cNvSpPr>
            <p:nvPr/>
          </p:nvSpPr>
          <p:spPr bwMode="auto">
            <a:xfrm>
              <a:off x="2434" y="1456"/>
              <a:ext cx="1136" cy="757"/>
            </a:xfrm>
            <a:custGeom>
              <a:avLst/>
              <a:gdLst>
                <a:gd name="T0" fmla="*/ 0 w 1136"/>
                <a:gd name="T1" fmla="*/ 757 h 757"/>
                <a:gd name="T2" fmla="*/ 1136 w 1136"/>
                <a:gd name="T3" fmla="*/ 757 h 757"/>
                <a:gd name="T4" fmla="*/ 1136 w 1136"/>
                <a:gd name="T5" fmla="*/ 0 h 757"/>
              </a:gdLst>
              <a:ahLst/>
              <a:cxnLst>
                <a:cxn ang="0">
                  <a:pos x="T0" y="T1"/>
                </a:cxn>
                <a:cxn ang="0">
                  <a:pos x="T2" y="T3"/>
                </a:cxn>
                <a:cxn ang="0">
                  <a:pos x="T4" y="T5"/>
                </a:cxn>
              </a:cxnLst>
              <a:rect l="0" t="0" r="r" b="b"/>
              <a:pathLst>
                <a:path w="1136" h="757">
                  <a:moveTo>
                    <a:pt x="0" y="757"/>
                  </a:moveTo>
                  <a:lnTo>
                    <a:pt x="1136" y="757"/>
                  </a:lnTo>
                  <a:lnTo>
                    <a:pt x="1136"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17">
              <a:extLst>
                <a:ext uri="{FF2B5EF4-FFF2-40B4-BE49-F238E27FC236}">
                  <a16:creationId xmlns:a16="http://schemas.microsoft.com/office/drawing/2014/main" id="{D3069D65-9A08-4649-9C18-5C94161E7091}"/>
                </a:ext>
              </a:extLst>
            </p:cNvPr>
            <p:cNvSpPr>
              <a:spLocks noChangeArrowheads="1"/>
            </p:cNvSpPr>
            <p:nvPr/>
          </p:nvSpPr>
          <p:spPr bwMode="auto">
            <a:xfrm>
              <a:off x="2894" y="840"/>
              <a:ext cx="1349" cy="454"/>
            </a:xfrm>
            <a:prstGeom prst="rect">
              <a:avLst/>
            </a:pr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Rectangle 18">
              <a:extLst>
                <a:ext uri="{FF2B5EF4-FFF2-40B4-BE49-F238E27FC236}">
                  <a16:creationId xmlns:a16="http://schemas.microsoft.com/office/drawing/2014/main" id="{F911C45D-A8C9-4C2B-9A7D-1B43F3F7D7A4}"/>
                </a:ext>
              </a:extLst>
            </p:cNvPr>
            <p:cNvSpPr>
              <a:spLocks noChangeArrowheads="1"/>
            </p:cNvSpPr>
            <p:nvPr/>
          </p:nvSpPr>
          <p:spPr bwMode="auto">
            <a:xfrm>
              <a:off x="3350" y="872"/>
              <a:ext cx="50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Times New Roman" panose="02020603050405020304" pitchFamily="18" charset="0"/>
                </a:rPr>
                <a:t>802.15 WG Chair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19">
              <a:extLst>
                <a:ext uri="{FF2B5EF4-FFF2-40B4-BE49-F238E27FC236}">
                  <a16:creationId xmlns:a16="http://schemas.microsoft.com/office/drawing/2014/main" id="{21E3F2CA-242A-4DED-A99B-636FAD7C7BED}"/>
                </a:ext>
              </a:extLst>
            </p:cNvPr>
            <p:cNvSpPr>
              <a:spLocks noChangeArrowheads="1"/>
            </p:cNvSpPr>
            <p:nvPr/>
          </p:nvSpPr>
          <p:spPr bwMode="auto">
            <a:xfrm>
              <a:off x="3305" y="953"/>
              <a:ext cx="59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i="0" u="none" strike="noStrike" cap="none" normalizeH="0" baseline="0" dirty="0">
                  <a:ln>
                    <a:noFill/>
                  </a:ln>
                  <a:solidFill>
                    <a:srgbClr val="000000"/>
                  </a:solidFill>
                  <a:effectLst/>
                  <a:latin typeface="Times New Roman" panose="02020603050405020304" pitchFamily="18" charset="0"/>
                </a:rPr>
                <a:t>Bob </a:t>
              </a:r>
              <a:r>
                <a:rPr kumimoji="0" lang="en-US" altLang="en-US" sz="800" i="0" u="none" strike="noStrike" cap="none" normalizeH="0" baseline="0" dirty="0" err="1">
                  <a:ln>
                    <a:noFill/>
                  </a:ln>
                  <a:solidFill>
                    <a:srgbClr val="000000"/>
                  </a:solidFill>
                  <a:effectLst/>
                  <a:latin typeface="Times New Roman" panose="02020603050405020304" pitchFamily="18" charset="0"/>
                </a:rPr>
                <a:t>Heile</a:t>
              </a:r>
              <a:r>
                <a:rPr kumimoji="0" lang="en-US" altLang="en-US" sz="800" i="0" u="none" strike="noStrike" cap="none" normalizeH="0" baseline="0" dirty="0">
                  <a:ln>
                    <a:noFill/>
                  </a:ln>
                  <a:solidFill>
                    <a:srgbClr val="000000"/>
                  </a:solidFill>
                  <a:effectLst/>
                  <a:latin typeface="Times New Roman" panose="02020603050405020304" pitchFamily="18" charset="0"/>
                </a:rPr>
                <a:t>,  </a:t>
              </a:r>
              <a:r>
                <a:rPr kumimoji="0" lang="en-US" altLang="en-US" sz="800" i="0" u="none" strike="noStrike" cap="none" normalizeH="0" baseline="0" dirty="0" err="1">
                  <a:ln>
                    <a:noFill/>
                  </a:ln>
                  <a:solidFill>
                    <a:srgbClr val="000000"/>
                  </a:solidFill>
                  <a:effectLst/>
                  <a:latin typeface="Times New Roman" panose="02020603050405020304" pitchFamily="18" charset="0"/>
                </a:rPr>
                <a:t>Decawave</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22" name="Rectangle 22">
              <a:extLst>
                <a:ext uri="{FF2B5EF4-FFF2-40B4-BE49-F238E27FC236}">
                  <a16:creationId xmlns:a16="http://schemas.microsoft.com/office/drawing/2014/main" id="{69891BCE-72A8-43A2-B751-CD9B0079CDBD}"/>
                </a:ext>
              </a:extLst>
            </p:cNvPr>
            <p:cNvSpPr>
              <a:spLocks noChangeArrowheads="1"/>
            </p:cNvSpPr>
            <p:nvPr/>
          </p:nvSpPr>
          <p:spPr bwMode="auto">
            <a:xfrm>
              <a:off x="3337" y="1035"/>
              <a:ext cx="53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Times New Roman" panose="02020603050405020304" pitchFamily="18" charset="0"/>
                </a:rPr>
                <a:t>802.15 Vice Chairs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23">
              <a:extLst>
                <a:ext uri="{FF2B5EF4-FFF2-40B4-BE49-F238E27FC236}">
                  <a16:creationId xmlns:a16="http://schemas.microsoft.com/office/drawing/2014/main" id="{42171EF6-F42A-4DD6-AC9D-C74AA04C49D7}"/>
                </a:ext>
              </a:extLst>
            </p:cNvPr>
            <p:cNvSpPr>
              <a:spLocks noChangeArrowheads="1"/>
            </p:cNvSpPr>
            <p:nvPr/>
          </p:nvSpPr>
          <p:spPr bwMode="auto">
            <a:xfrm>
              <a:off x="3285" y="1112"/>
              <a:ext cx="63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i="0" u="none" strike="noStrike" cap="none" normalizeH="0" baseline="0" dirty="0">
                  <a:ln>
                    <a:noFill/>
                  </a:ln>
                  <a:solidFill>
                    <a:srgbClr val="000000"/>
                  </a:solidFill>
                  <a:effectLst/>
                  <a:latin typeface="Times New Roman" panose="02020603050405020304" pitchFamily="18" charset="0"/>
                </a:rPr>
                <a:t>Rick Alfvin, </a:t>
              </a:r>
              <a:r>
                <a:rPr kumimoji="0" lang="en-US" altLang="en-US" sz="800" i="0" u="none" strike="noStrike" cap="none" normalizeH="0" baseline="0" dirty="0" err="1">
                  <a:ln>
                    <a:noFill/>
                  </a:ln>
                  <a:solidFill>
                    <a:srgbClr val="000000"/>
                  </a:solidFill>
                  <a:effectLst/>
                  <a:latin typeface="Times New Roman" panose="02020603050405020304" pitchFamily="18" charset="0"/>
                </a:rPr>
                <a:t>Linespeed</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24" name="Rectangle 24">
              <a:extLst>
                <a:ext uri="{FF2B5EF4-FFF2-40B4-BE49-F238E27FC236}">
                  <a16:creationId xmlns:a16="http://schemas.microsoft.com/office/drawing/2014/main" id="{ABECEBD2-1A61-4B7D-8D9C-EA2554A9FD81}"/>
                </a:ext>
              </a:extLst>
            </p:cNvPr>
            <p:cNvSpPr>
              <a:spLocks noChangeArrowheads="1"/>
            </p:cNvSpPr>
            <p:nvPr/>
          </p:nvSpPr>
          <p:spPr bwMode="auto">
            <a:xfrm>
              <a:off x="3158" y="1193"/>
              <a:ext cx="88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i="0" u="none" strike="noStrike" cap="none" normalizeH="0" baseline="0" dirty="0">
                  <a:ln>
                    <a:noFill/>
                  </a:ln>
                  <a:solidFill>
                    <a:srgbClr val="000000"/>
                  </a:solidFill>
                  <a:effectLst/>
                  <a:latin typeface="Times New Roman" panose="02020603050405020304" pitchFamily="18" charset="0"/>
                </a:rPr>
                <a:t>Pat Kinney, Kinney Consulting</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25" name="Rectangle 25">
              <a:extLst>
                <a:ext uri="{FF2B5EF4-FFF2-40B4-BE49-F238E27FC236}">
                  <a16:creationId xmlns:a16="http://schemas.microsoft.com/office/drawing/2014/main" id="{AAA8C118-D182-467E-A4D6-1254929EEDD2}"/>
                </a:ext>
              </a:extLst>
            </p:cNvPr>
            <p:cNvSpPr>
              <a:spLocks noChangeArrowheads="1"/>
            </p:cNvSpPr>
            <p:nvPr/>
          </p:nvSpPr>
          <p:spPr bwMode="auto">
            <a:xfrm>
              <a:off x="1071" y="2122"/>
              <a:ext cx="1350" cy="188"/>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Rectangle 26">
              <a:extLst>
                <a:ext uri="{FF2B5EF4-FFF2-40B4-BE49-F238E27FC236}">
                  <a16:creationId xmlns:a16="http://schemas.microsoft.com/office/drawing/2014/main" id="{506DDD56-E2F3-4FA9-A17F-F7CEE6986D16}"/>
                </a:ext>
              </a:extLst>
            </p:cNvPr>
            <p:cNvSpPr>
              <a:spLocks noChangeArrowheads="1"/>
            </p:cNvSpPr>
            <p:nvPr/>
          </p:nvSpPr>
          <p:spPr bwMode="auto">
            <a:xfrm>
              <a:off x="1432" y="2164"/>
              <a:ext cx="622"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Times New Roman" panose="02020603050405020304" pitchFamily="18" charset="0"/>
                </a:rPr>
                <a:t>Task Groups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7" name="Rectangle 27">
              <a:extLst>
                <a:ext uri="{FF2B5EF4-FFF2-40B4-BE49-F238E27FC236}">
                  <a16:creationId xmlns:a16="http://schemas.microsoft.com/office/drawing/2014/main" id="{E04805CB-C396-47EF-A1EF-F99097142422}"/>
                </a:ext>
              </a:extLst>
            </p:cNvPr>
            <p:cNvSpPr>
              <a:spLocks noChangeArrowheads="1"/>
            </p:cNvSpPr>
            <p:nvPr/>
          </p:nvSpPr>
          <p:spPr bwMode="auto">
            <a:xfrm>
              <a:off x="1998" y="1340"/>
              <a:ext cx="1354" cy="362"/>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Rectangle 28">
              <a:extLst>
                <a:ext uri="{FF2B5EF4-FFF2-40B4-BE49-F238E27FC236}">
                  <a16:creationId xmlns:a16="http://schemas.microsoft.com/office/drawing/2014/main" id="{41577A40-E6FC-446E-9BC9-41FA573C96EC}"/>
                </a:ext>
              </a:extLst>
            </p:cNvPr>
            <p:cNvSpPr>
              <a:spLocks noChangeArrowheads="1"/>
            </p:cNvSpPr>
            <p:nvPr/>
          </p:nvSpPr>
          <p:spPr bwMode="auto">
            <a:xfrm>
              <a:off x="2543" y="1367"/>
              <a:ext cx="29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Times New Roman" panose="02020603050405020304" pitchFamily="18" charset="0"/>
                </a:rPr>
                <a:t>Secretary</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29">
              <a:extLst>
                <a:ext uri="{FF2B5EF4-FFF2-40B4-BE49-F238E27FC236}">
                  <a16:creationId xmlns:a16="http://schemas.microsoft.com/office/drawing/2014/main" id="{5B0B17B5-9D4F-4779-AC0C-A8CCA21D7343}"/>
                </a:ext>
              </a:extLst>
            </p:cNvPr>
            <p:cNvSpPr>
              <a:spLocks noChangeArrowheads="1"/>
            </p:cNvSpPr>
            <p:nvPr/>
          </p:nvSpPr>
          <p:spPr bwMode="auto">
            <a:xfrm>
              <a:off x="2282" y="1448"/>
              <a:ext cx="812"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i="0" u="none" strike="noStrike" cap="none" normalizeH="0" baseline="0" dirty="0">
                  <a:ln>
                    <a:noFill/>
                  </a:ln>
                  <a:solidFill>
                    <a:srgbClr val="000000"/>
                  </a:solidFill>
                  <a:effectLst/>
                  <a:latin typeface="Times New Roman" panose="02020603050405020304" pitchFamily="18" charset="0"/>
                </a:rPr>
                <a:t>Pat Kinney, Kinney Consulting</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30" name="Rectangle 30">
              <a:extLst>
                <a:ext uri="{FF2B5EF4-FFF2-40B4-BE49-F238E27FC236}">
                  <a16:creationId xmlns:a16="http://schemas.microsoft.com/office/drawing/2014/main" id="{942AD3A5-F48A-487A-8BB4-98D0ADCACEA5}"/>
                </a:ext>
              </a:extLst>
            </p:cNvPr>
            <p:cNvSpPr>
              <a:spLocks noChangeArrowheads="1"/>
            </p:cNvSpPr>
            <p:nvPr/>
          </p:nvSpPr>
          <p:spPr bwMode="auto">
            <a:xfrm>
              <a:off x="2423" y="1529"/>
              <a:ext cx="53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1" i="0" u="none" strike="noStrike" cap="none" normalizeH="0" baseline="0" dirty="0">
                  <a:ln>
                    <a:noFill/>
                  </a:ln>
                  <a:solidFill>
                    <a:srgbClr val="000000"/>
                  </a:solidFill>
                  <a:effectLst/>
                  <a:latin typeface="Times New Roman" panose="02020603050405020304" pitchFamily="18" charset="0"/>
                </a:rPr>
                <a:t>Assistant Secretary</a:t>
              </a: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31" name="Rectangle 31">
              <a:extLst>
                <a:ext uri="{FF2B5EF4-FFF2-40B4-BE49-F238E27FC236}">
                  <a16:creationId xmlns:a16="http://schemas.microsoft.com/office/drawing/2014/main" id="{C50531E9-75E9-4C50-88DC-6EF78AD7098A}"/>
                </a:ext>
              </a:extLst>
            </p:cNvPr>
            <p:cNvSpPr>
              <a:spLocks noChangeArrowheads="1"/>
            </p:cNvSpPr>
            <p:nvPr/>
          </p:nvSpPr>
          <p:spPr bwMode="auto">
            <a:xfrm>
              <a:off x="2439" y="1613"/>
              <a:ext cx="49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i="0" u="none" strike="noStrike" cap="none" normalizeH="0" baseline="0" dirty="0">
                  <a:ln>
                    <a:noFill/>
                  </a:ln>
                  <a:solidFill>
                    <a:srgbClr val="000000"/>
                  </a:solidFill>
                  <a:effectLst/>
                  <a:latin typeface="Times New Roman" panose="02020603050405020304" pitchFamily="18" charset="0"/>
                </a:rPr>
                <a:t>Clint Powell, PWC</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64" name="Rectangle 32">
              <a:extLst>
                <a:ext uri="{FF2B5EF4-FFF2-40B4-BE49-F238E27FC236}">
                  <a16:creationId xmlns:a16="http://schemas.microsoft.com/office/drawing/2014/main" id="{49B821C7-D8F1-4FE1-B124-E0978ADD1E38}"/>
                </a:ext>
              </a:extLst>
            </p:cNvPr>
            <p:cNvSpPr>
              <a:spLocks noChangeArrowheads="1"/>
            </p:cNvSpPr>
            <p:nvPr/>
          </p:nvSpPr>
          <p:spPr bwMode="auto">
            <a:xfrm>
              <a:off x="1998" y="1794"/>
              <a:ext cx="1350" cy="273"/>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Rectangle 33">
              <a:extLst>
                <a:ext uri="{FF2B5EF4-FFF2-40B4-BE49-F238E27FC236}">
                  <a16:creationId xmlns:a16="http://schemas.microsoft.com/office/drawing/2014/main" id="{9CA2E0AF-222B-4AF6-82FA-1F623B187DF3}"/>
                </a:ext>
              </a:extLst>
            </p:cNvPr>
            <p:cNvSpPr>
              <a:spLocks noChangeArrowheads="1"/>
            </p:cNvSpPr>
            <p:nvPr/>
          </p:nvSpPr>
          <p:spPr bwMode="auto">
            <a:xfrm>
              <a:off x="2151" y="1844"/>
              <a:ext cx="104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Working Group Technical Editor</a:t>
              </a:r>
              <a:endParaRPr kumimoji="0" lang="en-US" altLang="en-US" sz="1600" b="0" i="0" u="none" strike="noStrike" cap="none" normalizeH="0" baseline="0" dirty="0">
                <a:ln>
                  <a:noFill/>
                </a:ln>
                <a:solidFill>
                  <a:schemeClr val="tx1"/>
                </a:solidFill>
                <a:effectLst/>
                <a:latin typeface="Arial" panose="020B0604020202020204" pitchFamily="34" charset="0"/>
              </a:endParaRPr>
            </a:p>
          </p:txBody>
        </p:sp>
        <p:sp>
          <p:nvSpPr>
            <p:cNvPr id="66" name="Rectangle 34">
              <a:extLst>
                <a:ext uri="{FF2B5EF4-FFF2-40B4-BE49-F238E27FC236}">
                  <a16:creationId xmlns:a16="http://schemas.microsoft.com/office/drawing/2014/main" id="{A9CC8FCD-5358-4BB2-A64F-A6F963082A8E}"/>
                </a:ext>
              </a:extLst>
            </p:cNvPr>
            <p:cNvSpPr>
              <a:spLocks noChangeArrowheads="1"/>
            </p:cNvSpPr>
            <p:nvPr/>
          </p:nvSpPr>
          <p:spPr bwMode="auto">
            <a:xfrm>
              <a:off x="2502" y="1935"/>
              <a:ext cx="34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James </a:t>
              </a:r>
              <a:r>
                <a:rPr kumimoji="0" lang="en-US" altLang="en-US" sz="900" i="0" u="none" strike="noStrike" cap="none" normalizeH="0" baseline="0" dirty="0" err="1">
                  <a:ln>
                    <a:noFill/>
                  </a:ln>
                  <a:solidFill>
                    <a:srgbClr val="000000"/>
                  </a:solidFill>
                  <a:effectLst/>
                  <a:latin typeface="Times New Roman" panose="02020603050405020304" pitchFamily="18" charset="0"/>
                </a:rPr>
                <a:t>Gilb</a:t>
              </a:r>
              <a:r>
                <a:rPr kumimoji="0" lang="en-US" altLang="en-US" sz="900" i="0" u="none" strike="noStrike" cap="none" normalizeH="0" baseline="0" dirty="0">
                  <a:ln>
                    <a:noFill/>
                  </a:ln>
                  <a:solidFill>
                    <a:srgbClr val="000000"/>
                  </a:solidFill>
                  <a:effectLst/>
                  <a:latin typeface="Times New Roman" panose="02020603050405020304" pitchFamily="18" charset="0"/>
                </a:rPr>
                <a:t> </a:t>
              </a:r>
              <a:endParaRPr kumimoji="0" lang="en-US" altLang="en-US" sz="900" i="0" u="none" strike="noStrike" cap="none" normalizeH="0" baseline="0" dirty="0">
                <a:ln>
                  <a:noFill/>
                </a:ln>
                <a:solidFill>
                  <a:schemeClr val="tx1"/>
                </a:solidFill>
                <a:effectLst/>
                <a:latin typeface="Arial" panose="020B0604020202020204" pitchFamily="34" charset="0"/>
              </a:endParaRPr>
            </a:p>
          </p:txBody>
        </p:sp>
        <p:sp>
          <p:nvSpPr>
            <p:cNvPr id="68" name="Rectangle 36">
              <a:extLst>
                <a:ext uri="{FF2B5EF4-FFF2-40B4-BE49-F238E27FC236}">
                  <a16:creationId xmlns:a16="http://schemas.microsoft.com/office/drawing/2014/main" id="{C0137906-8072-4F97-B827-3A9AC96A8DD1}"/>
                </a:ext>
              </a:extLst>
            </p:cNvPr>
            <p:cNvSpPr>
              <a:spLocks noChangeArrowheads="1"/>
            </p:cNvSpPr>
            <p:nvPr/>
          </p:nvSpPr>
          <p:spPr bwMode="auto">
            <a:xfrm>
              <a:off x="1954" y="2808"/>
              <a:ext cx="1412" cy="310"/>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Rectangle 37">
              <a:extLst>
                <a:ext uri="{FF2B5EF4-FFF2-40B4-BE49-F238E27FC236}">
                  <a16:creationId xmlns:a16="http://schemas.microsoft.com/office/drawing/2014/main" id="{0DFD6EE7-A490-411E-B487-E32BD4660527}"/>
                </a:ext>
              </a:extLst>
            </p:cNvPr>
            <p:cNvSpPr>
              <a:spLocks noChangeArrowheads="1"/>
            </p:cNvSpPr>
            <p:nvPr/>
          </p:nvSpPr>
          <p:spPr bwMode="auto">
            <a:xfrm>
              <a:off x="2207" y="2879"/>
              <a:ext cx="93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TG12 Consolidated  15.4 ULI</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0" name="Rectangle 38">
              <a:extLst>
                <a:ext uri="{FF2B5EF4-FFF2-40B4-BE49-F238E27FC236}">
                  <a16:creationId xmlns:a16="http://schemas.microsoft.com/office/drawing/2014/main" id="{11D44FFF-E81A-459F-806D-57CC94E98761}"/>
                </a:ext>
              </a:extLst>
            </p:cNvPr>
            <p:cNvSpPr>
              <a:spLocks noChangeArrowheads="1"/>
            </p:cNvSpPr>
            <p:nvPr/>
          </p:nvSpPr>
          <p:spPr bwMode="auto">
            <a:xfrm>
              <a:off x="2109" y="2962"/>
              <a:ext cx="113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Pat Kinney, Kinney Consulting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2" name="Rectangle 40">
              <a:extLst>
                <a:ext uri="{FF2B5EF4-FFF2-40B4-BE49-F238E27FC236}">
                  <a16:creationId xmlns:a16="http://schemas.microsoft.com/office/drawing/2014/main" id="{59F88EAA-9ADF-4693-89EC-2A7716174927}"/>
                </a:ext>
              </a:extLst>
            </p:cNvPr>
            <p:cNvSpPr>
              <a:spLocks noChangeArrowheads="1"/>
            </p:cNvSpPr>
            <p:nvPr/>
          </p:nvSpPr>
          <p:spPr bwMode="auto">
            <a:xfrm>
              <a:off x="1950" y="3546"/>
              <a:ext cx="1420" cy="310"/>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Rectangle 41">
              <a:extLst>
                <a:ext uri="{FF2B5EF4-FFF2-40B4-BE49-F238E27FC236}">
                  <a16:creationId xmlns:a16="http://schemas.microsoft.com/office/drawing/2014/main" id="{4C7EE37F-BFBB-40F5-AC13-BBD066C4D057}"/>
                </a:ext>
              </a:extLst>
            </p:cNvPr>
            <p:cNvSpPr>
              <a:spLocks noChangeArrowheads="1"/>
            </p:cNvSpPr>
            <p:nvPr/>
          </p:nvSpPr>
          <p:spPr bwMode="auto">
            <a:xfrm>
              <a:off x="1954" y="3181"/>
              <a:ext cx="1398" cy="291"/>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Rectangle 42">
              <a:extLst>
                <a:ext uri="{FF2B5EF4-FFF2-40B4-BE49-F238E27FC236}">
                  <a16:creationId xmlns:a16="http://schemas.microsoft.com/office/drawing/2014/main" id="{AB73473F-3BE4-422C-A062-532D53721AE6}"/>
                </a:ext>
              </a:extLst>
            </p:cNvPr>
            <p:cNvSpPr>
              <a:spLocks noChangeArrowheads="1"/>
            </p:cNvSpPr>
            <p:nvPr/>
          </p:nvSpPr>
          <p:spPr bwMode="auto">
            <a:xfrm>
              <a:off x="1961" y="2403"/>
              <a:ext cx="1402" cy="298"/>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Rectangle 43">
              <a:extLst>
                <a:ext uri="{FF2B5EF4-FFF2-40B4-BE49-F238E27FC236}">
                  <a16:creationId xmlns:a16="http://schemas.microsoft.com/office/drawing/2014/main" id="{C1F6561F-7361-4FE5-A8AA-E195255EE06E}"/>
                </a:ext>
              </a:extLst>
            </p:cNvPr>
            <p:cNvSpPr>
              <a:spLocks noChangeArrowheads="1"/>
            </p:cNvSpPr>
            <p:nvPr/>
          </p:nvSpPr>
          <p:spPr bwMode="auto">
            <a:xfrm>
              <a:off x="189" y="3812"/>
              <a:ext cx="1349" cy="306"/>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Rectangle 45">
              <a:extLst>
                <a:ext uri="{FF2B5EF4-FFF2-40B4-BE49-F238E27FC236}">
                  <a16:creationId xmlns:a16="http://schemas.microsoft.com/office/drawing/2014/main" id="{2E22D620-5950-4339-AB01-3C42428AC8E4}"/>
                </a:ext>
              </a:extLst>
            </p:cNvPr>
            <p:cNvSpPr>
              <a:spLocks noChangeArrowheads="1"/>
            </p:cNvSpPr>
            <p:nvPr/>
          </p:nvSpPr>
          <p:spPr bwMode="auto">
            <a:xfrm>
              <a:off x="3782" y="1384"/>
              <a:ext cx="1383" cy="2689"/>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Rectangle 46">
              <a:extLst>
                <a:ext uri="{FF2B5EF4-FFF2-40B4-BE49-F238E27FC236}">
                  <a16:creationId xmlns:a16="http://schemas.microsoft.com/office/drawing/2014/main" id="{B1E0BA21-E1E1-4B1A-884F-5B63D5C661D5}"/>
                </a:ext>
              </a:extLst>
            </p:cNvPr>
            <p:cNvSpPr>
              <a:spLocks noChangeArrowheads="1"/>
            </p:cNvSpPr>
            <p:nvPr/>
          </p:nvSpPr>
          <p:spPr bwMode="auto">
            <a:xfrm>
              <a:off x="3835" y="1479"/>
              <a:ext cx="66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STUDY GROUPS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9" name="Rectangle 47">
              <a:extLst>
                <a:ext uri="{FF2B5EF4-FFF2-40B4-BE49-F238E27FC236}">
                  <a16:creationId xmlns:a16="http://schemas.microsoft.com/office/drawing/2014/main" id="{FD6D8119-1745-4E9D-B3DB-D2396B468A41}"/>
                </a:ext>
              </a:extLst>
            </p:cNvPr>
            <p:cNvSpPr>
              <a:spLocks noChangeArrowheads="1"/>
            </p:cNvSpPr>
            <p:nvPr/>
          </p:nvSpPr>
          <p:spPr bwMode="auto">
            <a:xfrm>
              <a:off x="4409" y="1479"/>
              <a:ext cx="5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a:ln>
                    <a:noFill/>
                  </a:ln>
                  <a:solidFill>
                    <a:srgbClr val="000000"/>
                  </a:solidFill>
                  <a:effectLst/>
                  <a:latin typeface="Times New Roman" panose="02020603050405020304" pitchFamily="18"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1" name="Freeform 48">
              <a:extLst>
                <a:ext uri="{FF2B5EF4-FFF2-40B4-BE49-F238E27FC236}">
                  <a16:creationId xmlns:a16="http://schemas.microsoft.com/office/drawing/2014/main" id="{BEF19C45-B0DC-4A50-BB20-0A52BB4F51D3}"/>
                </a:ext>
              </a:extLst>
            </p:cNvPr>
            <p:cNvSpPr>
              <a:spLocks/>
            </p:cNvSpPr>
            <p:nvPr/>
          </p:nvSpPr>
          <p:spPr bwMode="auto">
            <a:xfrm>
              <a:off x="3833" y="1550"/>
              <a:ext cx="574" cy="4"/>
            </a:xfrm>
            <a:custGeom>
              <a:avLst/>
              <a:gdLst>
                <a:gd name="T0" fmla="*/ 0 w 574"/>
                <a:gd name="T1" fmla="*/ 0 h 4"/>
                <a:gd name="T2" fmla="*/ 287 w 574"/>
                <a:gd name="T3" fmla="*/ 0 h 4"/>
                <a:gd name="T4" fmla="*/ 574 w 574"/>
                <a:gd name="T5" fmla="*/ 0 h 4"/>
                <a:gd name="T6" fmla="*/ 574 w 574"/>
                <a:gd name="T7" fmla="*/ 4 h 4"/>
                <a:gd name="T8" fmla="*/ 287 w 574"/>
                <a:gd name="T9" fmla="*/ 4 h 4"/>
                <a:gd name="T10" fmla="*/ 0 w 574"/>
                <a:gd name="T11" fmla="*/ 4 h 4"/>
                <a:gd name="T12" fmla="*/ 0 w 574"/>
                <a:gd name="T13" fmla="*/ 0 h 4"/>
              </a:gdLst>
              <a:ahLst/>
              <a:cxnLst>
                <a:cxn ang="0">
                  <a:pos x="T0" y="T1"/>
                </a:cxn>
                <a:cxn ang="0">
                  <a:pos x="T2" y="T3"/>
                </a:cxn>
                <a:cxn ang="0">
                  <a:pos x="T4" y="T5"/>
                </a:cxn>
                <a:cxn ang="0">
                  <a:pos x="T6" y="T7"/>
                </a:cxn>
                <a:cxn ang="0">
                  <a:pos x="T8" y="T9"/>
                </a:cxn>
                <a:cxn ang="0">
                  <a:pos x="T10" y="T11"/>
                </a:cxn>
                <a:cxn ang="0">
                  <a:pos x="T12" y="T13"/>
                </a:cxn>
              </a:cxnLst>
              <a:rect l="0" t="0" r="r" b="b"/>
              <a:pathLst>
                <a:path w="574" h="4">
                  <a:moveTo>
                    <a:pt x="0" y="0"/>
                  </a:moveTo>
                  <a:lnTo>
                    <a:pt x="287" y="0"/>
                  </a:lnTo>
                  <a:lnTo>
                    <a:pt x="574" y="0"/>
                  </a:lnTo>
                  <a:lnTo>
                    <a:pt x="574" y="4"/>
                  </a:lnTo>
                  <a:lnTo>
                    <a:pt x="287"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49">
              <a:extLst>
                <a:ext uri="{FF2B5EF4-FFF2-40B4-BE49-F238E27FC236}">
                  <a16:creationId xmlns:a16="http://schemas.microsoft.com/office/drawing/2014/main" id="{481558A5-9275-467F-BB24-9BB82C6FBCC6}"/>
                </a:ext>
              </a:extLst>
            </p:cNvPr>
            <p:cNvSpPr>
              <a:spLocks noChangeArrowheads="1"/>
            </p:cNvSpPr>
            <p:nvPr/>
          </p:nvSpPr>
          <p:spPr bwMode="auto">
            <a:xfrm>
              <a:off x="3835" y="1699"/>
              <a:ext cx="79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INTEREST GROUPS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3" name="Freeform 50">
              <a:extLst>
                <a:ext uri="{FF2B5EF4-FFF2-40B4-BE49-F238E27FC236}">
                  <a16:creationId xmlns:a16="http://schemas.microsoft.com/office/drawing/2014/main" id="{A128C7B6-3988-425C-9BBD-C6CB4AB06E5A}"/>
                </a:ext>
              </a:extLst>
            </p:cNvPr>
            <p:cNvSpPr>
              <a:spLocks/>
            </p:cNvSpPr>
            <p:nvPr/>
          </p:nvSpPr>
          <p:spPr bwMode="auto">
            <a:xfrm>
              <a:off x="3833" y="1772"/>
              <a:ext cx="695" cy="3"/>
            </a:xfrm>
            <a:custGeom>
              <a:avLst/>
              <a:gdLst>
                <a:gd name="T0" fmla="*/ 0 w 695"/>
                <a:gd name="T1" fmla="*/ 0 h 3"/>
                <a:gd name="T2" fmla="*/ 232 w 695"/>
                <a:gd name="T3" fmla="*/ 0 h 3"/>
                <a:gd name="T4" fmla="*/ 464 w 695"/>
                <a:gd name="T5" fmla="*/ 0 h 3"/>
                <a:gd name="T6" fmla="*/ 695 w 695"/>
                <a:gd name="T7" fmla="*/ 0 h 3"/>
                <a:gd name="T8" fmla="*/ 695 w 695"/>
                <a:gd name="T9" fmla="*/ 3 h 3"/>
                <a:gd name="T10" fmla="*/ 464 w 695"/>
                <a:gd name="T11" fmla="*/ 3 h 3"/>
                <a:gd name="T12" fmla="*/ 232 w 695"/>
                <a:gd name="T13" fmla="*/ 3 h 3"/>
                <a:gd name="T14" fmla="*/ 0 w 695"/>
                <a:gd name="T15" fmla="*/ 3 h 3"/>
                <a:gd name="T16" fmla="*/ 0 w 695"/>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95" h="3">
                  <a:moveTo>
                    <a:pt x="0" y="0"/>
                  </a:moveTo>
                  <a:lnTo>
                    <a:pt x="232" y="0"/>
                  </a:lnTo>
                  <a:lnTo>
                    <a:pt x="464" y="0"/>
                  </a:lnTo>
                  <a:lnTo>
                    <a:pt x="695" y="0"/>
                  </a:lnTo>
                  <a:lnTo>
                    <a:pt x="695" y="3"/>
                  </a:lnTo>
                  <a:lnTo>
                    <a:pt x="464" y="3"/>
                  </a:lnTo>
                  <a:lnTo>
                    <a:pt x="232" y="3"/>
                  </a:lnTo>
                  <a:lnTo>
                    <a:pt x="0" y="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4" name="Rectangle 51">
              <a:extLst>
                <a:ext uri="{FF2B5EF4-FFF2-40B4-BE49-F238E27FC236}">
                  <a16:creationId xmlns:a16="http://schemas.microsoft.com/office/drawing/2014/main" id="{F293FE52-BB07-42FA-B64B-B0AB6DF6835E}"/>
                </a:ext>
              </a:extLst>
            </p:cNvPr>
            <p:cNvSpPr>
              <a:spLocks noChangeArrowheads="1"/>
            </p:cNvSpPr>
            <p:nvPr/>
          </p:nvSpPr>
          <p:spPr bwMode="auto">
            <a:xfrm>
              <a:off x="3835" y="1811"/>
              <a:ext cx="108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900" b="1" dirty="0">
                  <a:solidFill>
                    <a:srgbClr val="000000"/>
                  </a:solidFill>
                  <a:latin typeface="Times New Roman" panose="02020603050405020304" pitchFamily="18" charset="0"/>
                </a:rPr>
                <a:t>IG Dependability (of Radio Links)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6" name="Rectangle 53">
              <a:extLst>
                <a:ext uri="{FF2B5EF4-FFF2-40B4-BE49-F238E27FC236}">
                  <a16:creationId xmlns:a16="http://schemas.microsoft.com/office/drawing/2014/main" id="{090A056F-0D30-4B5C-B010-1DF1675C5EA2}"/>
                </a:ext>
              </a:extLst>
            </p:cNvPr>
            <p:cNvSpPr>
              <a:spLocks noChangeArrowheads="1"/>
            </p:cNvSpPr>
            <p:nvPr/>
          </p:nvSpPr>
          <p:spPr bwMode="auto">
            <a:xfrm>
              <a:off x="3967" y="1898"/>
              <a:ext cx="57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Ryuji Kohno</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7" name="Rectangle 54">
              <a:extLst>
                <a:ext uri="{FF2B5EF4-FFF2-40B4-BE49-F238E27FC236}">
                  <a16:creationId xmlns:a16="http://schemas.microsoft.com/office/drawing/2014/main" id="{2ED32C9A-78A7-4FBF-8B3A-5705410EB01F}"/>
                </a:ext>
              </a:extLst>
            </p:cNvPr>
            <p:cNvSpPr>
              <a:spLocks noChangeArrowheads="1"/>
            </p:cNvSpPr>
            <p:nvPr/>
          </p:nvSpPr>
          <p:spPr bwMode="auto">
            <a:xfrm>
              <a:off x="3838" y="2174"/>
              <a:ext cx="35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IG Profiles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9" name="Rectangle 56">
              <a:extLst>
                <a:ext uri="{FF2B5EF4-FFF2-40B4-BE49-F238E27FC236}">
                  <a16:creationId xmlns:a16="http://schemas.microsoft.com/office/drawing/2014/main" id="{C18B63FE-D12D-4E00-A9A4-A2B3A981B18E}"/>
                </a:ext>
              </a:extLst>
            </p:cNvPr>
            <p:cNvSpPr>
              <a:spLocks noChangeArrowheads="1"/>
            </p:cNvSpPr>
            <p:nvPr/>
          </p:nvSpPr>
          <p:spPr bwMode="auto">
            <a:xfrm>
              <a:off x="3970" y="2263"/>
              <a:ext cx="73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Chair</a:t>
              </a:r>
              <a:r>
                <a:rPr lang="en-US" altLang="en-US" sz="900" dirty="0">
                  <a:solidFill>
                    <a:srgbClr val="000000"/>
                  </a:solidFill>
                  <a:latin typeface="Times New Roman" panose="02020603050405020304" pitchFamily="18" charset="0"/>
                  <a:cs typeface="Times New Roman" panose="02020603050405020304" pitchFamily="18" charset="0"/>
                </a:rPr>
                <a:t>: Don Sturek, </a:t>
              </a:r>
              <a:r>
                <a:rPr lang="en-US" altLang="en-US" sz="900" dirty="0" err="1">
                  <a:solidFill>
                    <a:srgbClr val="000000"/>
                  </a:solidFill>
                  <a:latin typeface="Times New Roman" panose="02020603050405020304" pitchFamily="18" charset="0"/>
                  <a:cs typeface="Times New Roman" panose="02020603050405020304" pitchFamily="18" charset="0"/>
                </a:rPr>
                <a:t>Itron</a:t>
              </a:r>
              <a:endParaRPr lang="en-US" altLang="en-US" sz="900" dirty="0">
                <a:solidFill>
                  <a:srgbClr val="000000"/>
                </a:solidFill>
                <a:latin typeface="Times New Roman" panose="02020603050405020304" pitchFamily="18" charset="0"/>
                <a:cs typeface="Times New Roman" panose="02020603050405020304" pitchFamily="18" charset="0"/>
              </a:endParaRPr>
            </a:p>
          </p:txBody>
        </p:sp>
        <p:sp>
          <p:nvSpPr>
            <p:cNvPr id="94" name="Rectangle 61">
              <a:extLst>
                <a:ext uri="{FF2B5EF4-FFF2-40B4-BE49-F238E27FC236}">
                  <a16:creationId xmlns:a16="http://schemas.microsoft.com/office/drawing/2014/main" id="{D23D8530-825A-4E84-8377-A637E01EECC9}"/>
                </a:ext>
              </a:extLst>
            </p:cNvPr>
            <p:cNvSpPr>
              <a:spLocks noChangeArrowheads="1"/>
            </p:cNvSpPr>
            <p:nvPr/>
          </p:nvSpPr>
          <p:spPr bwMode="auto">
            <a:xfrm>
              <a:off x="3838" y="2347"/>
              <a:ext cx="107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IG Vehicular Assistive Technology</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95" name="Rectangle 62">
              <a:extLst>
                <a:ext uri="{FF2B5EF4-FFF2-40B4-BE49-F238E27FC236}">
                  <a16:creationId xmlns:a16="http://schemas.microsoft.com/office/drawing/2014/main" id="{61914203-E78F-4E55-959E-0A3C08BF12B5}"/>
                </a:ext>
              </a:extLst>
            </p:cNvPr>
            <p:cNvSpPr>
              <a:spLocks noChangeArrowheads="1"/>
            </p:cNvSpPr>
            <p:nvPr/>
          </p:nvSpPr>
          <p:spPr bwMode="auto">
            <a:xfrm>
              <a:off x="3970" y="2440"/>
              <a:ext cx="119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900" b="0" i="0" u="none" strike="noStrike" cap="none" normalizeH="0" baseline="0" dirty="0">
                  <a:ln>
                    <a:noFill/>
                  </a:ln>
                  <a:solidFill>
                    <a:srgbClr val="000000"/>
                  </a:solidFill>
                  <a:effectLst/>
                  <a:latin typeface="Times New Roman" panose="02020603050405020304" pitchFamily="18" charset="0"/>
                </a:rPr>
                <a:t>Chair: </a:t>
              </a:r>
              <a:r>
                <a:rPr lang="en-US" altLang="en-US" sz="900" dirty="0">
                  <a:solidFill>
                    <a:srgbClr val="000000"/>
                  </a:solidFill>
                  <a:latin typeface="Times New Roman" panose="02020603050405020304" pitchFamily="18" charset="0"/>
                </a:rPr>
                <a:t>Yeong Min Jang, </a:t>
              </a:r>
              <a:r>
                <a:rPr lang="en-US" altLang="en-US" sz="900" dirty="0" err="1">
                  <a:solidFill>
                    <a:srgbClr val="000000"/>
                  </a:solidFill>
                  <a:latin typeface="Times New Roman" panose="02020603050405020304" pitchFamily="18" charset="0"/>
                </a:rPr>
                <a:t>Kookmin</a:t>
              </a:r>
              <a:r>
                <a:rPr lang="en-US" altLang="en-US" sz="900" dirty="0">
                  <a:solidFill>
                    <a:srgbClr val="000000"/>
                  </a:solidFill>
                  <a:latin typeface="Times New Roman" panose="02020603050405020304" pitchFamily="18" charset="0"/>
                </a:rPr>
                <a:t> Univ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9" name="Rectangle 66">
              <a:extLst>
                <a:ext uri="{FF2B5EF4-FFF2-40B4-BE49-F238E27FC236}">
                  <a16:creationId xmlns:a16="http://schemas.microsoft.com/office/drawing/2014/main" id="{567B3B3B-F716-406F-9D54-7C58F39218DB}"/>
                </a:ext>
              </a:extLst>
            </p:cNvPr>
            <p:cNvSpPr>
              <a:spLocks noChangeArrowheads="1"/>
            </p:cNvSpPr>
            <p:nvPr/>
          </p:nvSpPr>
          <p:spPr bwMode="auto">
            <a:xfrm>
              <a:off x="3838" y="2528"/>
              <a:ext cx="52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IG 15.4 Guide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Rectangle 67">
              <a:extLst>
                <a:ext uri="{FF2B5EF4-FFF2-40B4-BE49-F238E27FC236}">
                  <a16:creationId xmlns:a16="http://schemas.microsoft.com/office/drawing/2014/main" id="{3E515EB5-9973-4BEE-958B-FE827E1CF22A}"/>
                </a:ext>
              </a:extLst>
            </p:cNvPr>
            <p:cNvSpPr>
              <a:spLocks noChangeArrowheads="1"/>
            </p:cNvSpPr>
            <p:nvPr/>
          </p:nvSpPr>
          <p:spPr bwMode="auto">
            <a:xfrm>
              <a:off x="3970" y="2617"/>
              <a:ext cx="420"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TBD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1" name="Rectangle 68">
              <a:extLst>
                <a:ext uri="{FF2B5EF4-FFF2-40B4-BE49-F238E27FC236}">
                  <a16:creationId xmlns:a16="http://schemas.microsoft.com/office/drawing/2014/main" id="{395EB00C-8CD6-4FDE-A5A8-6517EB287A1B}"/>
                </a:ext>
              </a:extLst>
            </p:cNvPr>
            <p:cNvSpPr>
              <a:spLocks noChangeArrowheads="1"/>
            </p:cNvSpPr>
            <p:nvPr/>
          </p:nvSpPr>
          <p:spPr bwMode="auto">
            <a:xfrm>
              <a:off x="3839" y="2781"/>
              <a:ext cx="1048"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STANDING COMMITTEES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2" name="Freeform 69">
              <a:extLst>
                <a:ext uri="{FF2B5EF4-FFF2-40B4-BE49-F238E27FC236}">
                  <a16:creationId xmlns:a16="http://schemas.microsoft.com/office/drawing/2014/main" id="{FBBF02D6-FCD3-42F8-8053-B5BF9973DC4E}"/>
                </a:ext>
              </a:extLst>
            </p:cNvPr>
            <p:cNvSpPr>
              <a:spLocks/>
            </p:cNvSpPr>
            <p:nvPr/>
          </p:nvSpPr>
          <p:spPr bwMode="auto">
            <a:xfrm>
              <a:off x="3837" y="2859"/>
              <a:ext cx="909" cy="4"/>
            </a:xfrm>
            <a:custGeom>
              <a:avLst/>
              <a:gdLst>
                <a:gd name="T0" fmla="*/ 0 w 909"/>
                <a:gd name="T1" fmla="*/ 0 h 4"/>
                <a:gd name="T2" fmla="*/ 303 w 909"/>
                <a:gd name="T3" fmla="*/ 0 h 4"/>
                <a:gd name="T4" fmla="*/ 606 w 909"/>
                <a:gd name="T5" fmla="*/ 0 h 4"/>
                <a:gd name="T6" fmla="*/ 909 w 909"/>
                <a:gd name="T7" fmla="*/ 0 h 4"/>
                <a:gd name="T8" fmla="*/ 909 w 909"/>
                <a:gd name="T9" fmla="*/ 4 h 4"/>
                <a:gd name="T10" fmla="*/ 606 w 909"/>
                <a:gd name="T11" fmla="*/ 4 h 4"/>
                <a:gd name="T12" fmla="*/ 303 w 909"/>
                <a:gd name="T13" fmla="*/ 4 h 4"/>
                <a:gd name="T14" fmla="*/ 0 w 909"/>
                <a:gd name="T15" fmla="*/ 4 h 4"/>
                <a:gd name="T16" fmla="*/ 0 w 909"/>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9" h="4">
                  <a:moveTo>
                    <a:pt x="0" y="0"/>
                  </a:moveTo>
                  <a:lnTo>
                    <a:pt x="303" y="0"/>
                  </a:lnTo>
                  <a:lnTo>
                    <a:pt x="606" y="0"/>
                  </a:lnTo>
                  <a:lnTo>
                    <a:pt x="909" y="0"/>
                  </a:lnTo>
                  <a:lnTo>
                    <a:pt x="909" y="4"/>
                  </a:lnTo>
                  <a:lnTo>
                    <a:pt x="606" y="4"/>
                  </a:lnTo>
                  <a:lnTo>
                    <a:pt x="303" y="4"/>
                  </a:lnTo>
                  <a:lnTo>
                    <a:pt x="0" y="4"/>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3" name="Rectangle 70">
              <a:extLst>
                <a:ext uri="{FF2B5EF4-FFF2-40B4-BE49-F238E27FC236}">
                  <a16:creationId xmlns:a16="http://schemas.microsoft.com/office/drawing/2014/main" id="{613151B9-E445-47A3-BE92-F7CD19DEE489}"/>
                </a:ext>
              </a:extLst>
            </p:cNvPr>
            <p:cNvSpPr>
              <a:spLocks noChangeArrowheads="1"/>
            </p:cNvSpPr>
            <p:nvPr/>
          </p:nvSpPr>
          <p:spPr bwMode="auto">
            <a:xfrm>
              <a:off x="3839" y="2890"/>
              <a:ext cx="34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SC IETF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4" name="Rectangle 71">
              <a:extLst>
                <a:ext uri="{FF2B5EF4-FFF2-40B4-BE49-F238E27FC236}">
                  <a16:creationId xmlns:a16="http://schemas.microsoft.com/office/drawing/2014/main" id="{C20659C0-E08C-47FA-9F89-65681CF9546F}"/>
                </a:ext>
              </a:extLst>
            </p:cNvPr>
            <p:cNvSpPr>
              <a:spLocks noChangeArrowheads="1"/>
            </p:cNvSpPr>
            <p:nvPr/>
          </p:nvSpPr>
          <p:spPr bwMode="auto">
            <a:xfrm>
              <a:off x="3971" y="2980"/>
              <a:ext cx="1276"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Pat Kinney, Kinney Consulting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5" name="Rectangle 72">
              <a:extLst>
                <a:ext uri="{FF2B5EF4-FFF2-40B4-BE49-F238E27FC236}">
                  <a16:creationId xmlns:a16="http://schemas.microsoft.com/office/drawing/2014/main" id="{189C6E7B-528A-4F0C-A349-691D574473C4}"/>
                </a:ext>
              </a:extLst>
            </p:cNvPr>
            <p:cNvSpPr>
              <a:spLocks noChangeArrowheads="1"/>
            </p:cNvSpPr>
            <p:nvPr/>
          </p:nvSpPr>
          <p:spPr bwMode="auto">
            <a:xfrm>
              <a:off x="3839" y="3069"/>
              <a:ext cx="357"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SC WNG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6" name="Rectangle 73">
              <a:extLst>
                <a:ext uri="{FF2B5EF4-FFF2-40B4-BE49-F238E27FC236}">
                  <a16:creationId xmlns:a16="http://schemas.microsoft.com/office/drawing/2014/main" id="{7CB27C0F-A05D-4562-84BA-BB66CDADFB5E}"/>
                </a:ext>
              </a:extLst>
            </p:cNvPr>
            <p:cNvSpPr>
              <a:spLocks noChangeArrowheads="1"/>
            </p:cNvSpPr>
            <p:nvPr/>
          </p:nvSpPr>
          <p:spPr bwMode="auto">
            <a:xfrm>
              <a:off x="3971" y="3157"/>
              <a:ext cx="111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Pat Kinney, Kinney Consulting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7" name="Rectangle 74">
              <a:extLst>
                <a:ext uri="{FF2B5EF4-FFF2-40B4-BE49-F238E27FC236}">
                  <a16:creationId xmlns:a16="http://schemas.microsoft.com/office/drawing/2014/main" id="{B0095236-E3F1-4B70-B63B-6557DBDAD386}"/>
                </a:ext>
              </a:extLst>
            </p:cNvPr>
            <p:cNvSpPr>
              <a:spLocks noChangeArrowheads="1"/>
            </p:cNvSpPr>
            <p:nvPr/>
          </p:nvSpPr>
          <p:spPr bwMode="auto">
            <a:xfrm>
              <a:off x="3839" y="3246"/>
              <a:ext cx="864" cy="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SC Maintenance / Rules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8" name="Rectangle 75">
              <a:extLst>
                <a:ext uri="{FF2B5EF4-FFF2-40B4-BE49-F238E27FC236}">
                  <a16:creationId xmlns:a16="http://schemas.microsoft.com/office/drawing/2014/main" id="{1A77E24B-65EC-4E6B-9BDC-B6BA29FC8F2B}"/>
                </a:ext>
              </a:extLst>
            </p:cNvPr>
            <p:cNvSpPr>
              <a:spLocks noChangeArrowheads="1"/>
            </p:cNvSpPr>
            <p:nvPr/>
          </p:nvSpPr>
          <p:spPr bwMode="auto">
            <a:xfrm>
              <a:off x="3971" y="3334"/>
              <a:ext cx="111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000000"/>
                  </a:solidFill>
                  <a:effectLst/>
                  <a:latin typeface="Times New Roman" panose="02020603050405020304" pitchFamily="18" charset="0"/>
                </a:rPr>
                <a:t>Chair: Pat Kinney, Kinney Consulting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9" name="Rectangle 76">
              <a:extLst>
                <a:ext uri="{FF2B5EF4-FFF2-40B4-BE49-F238E27FC236}">
                  <a16:creationId xmlns:a16="http://schemas.microsoft.com/office/drawing/2014/main" id="{F3C7D632-869C-4C00-AC42-1BA4CF977CCB}"/>
                </a:ext>
              </a:extLst>
            </p:cNvPr>
            <p:cNvSpPr>
              <a:spLocks noChangeArrowheads="1"/>
            </p:cNvSpPr>
            <p:nvPr/>
          </p:nvSpPr>
          <p:spPr bwMode="auto">
            <a:xfrm>
              <a:off x="3839" y="3510"/>
              <a:ext cx="18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TAGs</a:t>
              </a:r>
              <a:endParaRPr kumimoji="0" lang="en-US" altLang="en-US" sz="1800" b="1" i="0" u="none" strike="noStrike" cap="none" normalizeH="0" baseline="0" dirty="0">
                <a:ln>
                  <a:noFill/>
                </a:ln>
                <a:solidFill>
                  <a:schemeClr val="tx1"/>
                </a:solidFill>
                <a:effectLst/>
                <a:latin typeface="Arial" panose="020B0604020202020204" pitchFamily="34" charset="0"/>
              </a:endParaRPr>
            </a:p>
          </p:txBody>
        </p:sp>
        <p:sp>
          <p:nvSpPr>
            <p:cNvPr id="110" name="Rectangle 77">
              <a:extLst>
                <a:ext uri="{FF2B5EF4-FFF2-40B4-BE49-F238E27FC236}">
                  <a16:creationId xmlns:a16="http://schemas.microsoft.com/office/drawing/2014/main" id="{8AD0116F-7413-46A3-8C2B-0224122F9971}"/>
                </a:ext>
              </a:extLst>
            </p:cNvPr>
            <p:cNvSpPr>
              <a:spLocks noChangeArrowheads="1"/>
            </p:cNvSpPr>
            <p:nvPr/>
          </p:nvSpPr>
          <p:spPr bwMode="auto">
            <a:xfrm>
              <a:off x="3837" y="3590"/>
              <a:ext cx="177" cy="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78">
              <a:extLst>
                <a:ext uri="{FF2B5EF4-FFF2-40B4-BE49-F238E27FC236}">
                  <a16:creationId xmlns:a16="http://schemas.microsoft.com/office/drawing/2014/main" id="{8225B871-F8FC-4AA0-ABF8-ED1DA7DCFB19}"/>
                </a:ext>
              </a:extLst>
            </p:cNvPr>
            <p:cNvSpPr>
              <a:spLocks noChangeArrowheads="1"/>
            </p:cNvSpPr>
            <p:nvPr/>
          </p:nvSpPr>
          <p:spPr bwMode="auto">
            <a:xfrm>
              <a:off x="3839" y="3600"/>
              <a:ext cx="547"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err="1">
                  <a:ln>
                    <a:noFill/>
                  </a:ln>
                  <a:solidFill>
                    <a:srgbClr val="000000"/>
                  </a:solidFill>
                  <a:effectLst/>
                  <a:latin typeface="Times New Roman" panose="02020603050405020304" pitchFamily="18" charset="0"/>
                </a:rPr>
                <a:t>TeraHertz</a:t>
              </a:r>
              <a:r>
                <a:rPr kumimoji="0" lang="en-US" altLang="en-US" sz="900" b="1" i="0" u="none" strike="noStrike" cap="none" normalizeH="0" baseline="0" dirty="0">
                  <a:ln>
                    <a:noFill/>
                  </a:ln>
                  <a:solidFill>
                    <a:srgbClr val="000000"/>
                  </a:solidFill>
                  <a:effectLst/>
                  <a:latin typeface="Times New Roman" panose="02020603050405020304" pitchFamily="18" charset="0"/>
                </a:rPr>
                <a:t> (THZ)</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3" name="Rectangle 80">
              <a:extLst>
                <a:ext uri="{FF2B5EF4-FFF2-40B4-BE49-F238E27FC236}">
                  <a16:creationId xmlns:a16="http://schemas.microsoft.com/office/drawing/2014/main" id="{EC8F84AA-EA18-4D5A-BAEA-7B5F6696390F}"/>
                </a:ext>
              </a:extLst>
            </p:cNvPr>
            <p:cNvSpPr>
              <a:spLocks noChangeArrowheads="1"/>
            </p:cNvSpPr>
            <p:nvPr/>
          </p:nvSpPr>
          <p:spPr bwMode="auto">
            <a:xfrm>
              <a:off x="3942" y="3687"/>
              <a:ext cx="1107"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900" b="0" i="0" u="none" strike="noStrike" cap="none" normalizeH="0" baseline="0" dirty="0">
                  <a:ln>
                    <a:noFill/>
                  </a:ln>
                  <a:solidFill>
                    <a:srgbClr val="000000"/>
                  </a:solidFill>
                  <a:effectLst/>
                  <a:latin typeface="Times New Roman" panose="02020603050405020304" pitchFamily="18" charset="0"/>
                </a:rPr>
                <a:t>Chair</a:t>
              </a:r>
              <a:r>
                <a:rPr lang="en-US" altLang="en-US" sz="900" dirty="0">
                  <a:solidFill>
                    <a:srgbClr val="000000"/>
                  </a:solidFill>
                  <a:latin typeface="Times New Roman" panose="02020603050405020304" pitchFamily="18" charset="0"/>
                </a:rPr>
                <a:t>: Thomas </a:t>
              </a:r>
              <a:r>
                <a:rPr lang="en-US" altLang="en-US" sz="900" dirty="0" err="1">
                  <a:solidFill>
                    <a:srgbClr val="000000"/>
                  </a:solidFill>
                  <a:latin typeface="Times New Roman" panose="02020603050405020304" pitchFamily="18" charset="0"/>
                </a:rPr>
                <a:t>Kürner</a:t>
              </a:r>
              <a:r>
                <a:rPr lang="en-US" altLang="en-US" sz="900" dirty="0">
                  <a:solidFill>
                    <a:srgbClr val="000000"/>
                  </a:solidFill>
                  <a:latin typeface="Times New Roman" panose="02020603050405020304" pitchFamily="18" charset="0"/>
                </a:rPr>
                <a:t>, </a:t>
              </a:r>
              <a:br>
                <a:rPr lang="en-US" altLang="en-US" sz="900" dirty="0">
                  <a:solidFill>
                    <a:srgbClr val="000000"/>
                  </a:solidFill>
                  <a:latin typeface="Times New Roman" panose="02020603050405020304" pitchFamily="18" charset="0"/>
                </a:rPr>
              </a:br>
              <a:r>
                <a:rPr lang="en-US" altLang="en-US" sz="900" dirty="0" err="1">
                  <a:solidFill>
                    <a:srgbClr val="000000"/>
                  </a:solidFill>
                  <a:latin typeface="Times New Roman" panose="02020603050405020304" pitchFamily="18" charset="0"/>
                </a:rPr>
                <a:t>Technische</a:t>
              </a:r>
              <a:r>
                <a:rPr lang="en-US" altLang="en-US" sz="900" dirty="0">
                  <a:solidFill>
                    <a:srgbClr val="000000"/>
                  </a:solidFill>
                  <a:latin typeface="Times New Roman" panose="02020603050405020304" pitchFamily="18" charset="0"/>
                </a:rPr>
                <a:t> Universität Braunschweig</a:t>
              </a:r>
            </a:p>
          </p:txBody>
        </p:sp>
        <p:sp>
          <p:nvSpPr>
            <p:cNvPr id="116" name="Rectangle 83">
              <a:extLst>
                <a:ext uri="{FF2B5EF4-FFF2-40B4-BE49-F238E27FC236}">
                  <a16:creationId xmlns:a16="http://schemas.microsoft.com/office/drawing/2014/main" id="{A9A0D6E4-0663-40AC-B110-3621A01BA818}"/>
                </a:ext>
              </a:extLst>
            </p:cNvPr>
            <p:cNvSpPr>
              <a:spLocks noChangeArrowheads="1"/>
            </p:cNvSpPr>
            <p:nvPr/>
          </p:nvSpPr>
          <p:spPr bwMode="auto">
            <a:xfrm>
              <a:off x="189" y="1384"/>
              <a:ext cx="1721" cy="639"/>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Rectangle 84">
              <a:extLst>
                <a:ext uri="{FF2B5EF4-FFF2-40B4-BE49-F238E27FC236}">
                  <a16:creationId xmlns:a16="http://schemas.microsoft.com/office/drawing/2014/main" id="{0F607A24-2554-45FB-9810-C263D5A056FE}"/>
                </a:ext>
              </a:extLst>
            </p:cNvPr>
            <p:cNvSpPr>
              <a:spLocks noChangeArrowheads="1"/>
            </p:cNvSpPr>
            <p:nvPr/>
          </p:nvSpPr>
          <p:spPr bwMode="auto">
            <a:xfrm>
              <a:off x="189" y="1384"/>
              <a:ext cx="1721" cy="639"/>
            </a:xfrm>
            <a:prstGeom prst="rect">
              <a:avLst/>
            </a:prstGeom>
            <a:noFill/>
            <a:ln w="11113"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8" name="Rectangle 85">
              <a:extLst>
                <a:ext uri="{FF2B5EF4-FFF2-40B4-BE49-F238E27FC236}">
                  <a16:creationId xmlns:a16="http://schemas.microsoft.com/office/drawing/2014/main" id="{8AD12507-CA7D-4319-858B-FBE6F61256FC}"/>
                </a:ext>
              </a:extLst>
            </p:cNvPr>
            <p:cNvSpPr>
              <a:spLocks noChangeArrowheads="1"/>
            </p:cNvSpPr>
            <p:nvPr/>
          </p:nvSpPr>
          <p:spPr bwMode="auto">
            <a:xfrm>
              <a:off x="626" y="1528"/>
              <a:ext cx="909"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To add your name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9" name="Rectangle 86">
              <a:extLst>
                <a:ext uri="{FF2B5EF4-FFF2-40B4-BE49-F238E27FC236}">
                  <a16:creationId xmlns:a16="http://schemas.microsoft.com/office/drawing/2014/main" id="{81D8C68F-A02E-4029-B4CC-5240C51C6DA0}"/>
                </a:ext>
              </a:extLst>
            </p:cNvPr>
            <p:cNvSpPr>
              <a:spLocks noChangeArrowheads="1"/>
            </p:cNvSpPr>
            <p:nvPr/>
          </p:nvSpPr>
          <p:spPr bwMode="auto">
            <a:xfrm>
              <a:off x="336" y="1650"/>
              <a:ext cx="1486" cy="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to the WG/TG/SG/IG reflectors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87">
              <a:extLst>
                <a:ext uri="{FF2B5EF4-FFF2-40B4-BE49-F238E27FC236}">
                  <a16:creationId xmlns:a16="http://schemas.microsoft.com/office/drawing/2014/main" id="{7E58F537-142A-4CBB-9EB7-76C2B686829C}"/>
                </a:ext>
              </a:extLst>
            </p:cNvPr>
            <p:cNvSpPr>
              <a:spLocks noChangeArrowheads="1"/>
            </p:cNvSpPr>
            <p:nvPr/>
          </p:nvSpPr>
          <p:spPr bwMode="auto">
            <a:xfrm>
              <a:off x="295" y="1775"/>
              <a:ext cx="633"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00"/>
                  </a:solidFill>
                  <a:effectLst/>
                  <a:latin typeface="Arial" panose="020B0604020202020204" pitchFamily="34" charset="0"/>
                </a:rPr>
                <a:t>please go to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88">
              <a:extLst>
                <a:ext uri="{FF2B5EF4-FFF2-40B4-BE49-F238E27FC236}">
                  <a16:creationId xmlns:a16="http://schemas.microsoft.com/office/drawing/2014/main" id="{17F86D4C-438E-48AD-B873-B2C1BA91CAF0}"/>
                </a:ext>
              </a:extLst>
            </p:cNvPr>
            <p:cNvSpPr>
              <a:spLocks noChangeArrowheads="1"/>
            </p:cNvSpPr>
            <p:nvPr/>
          </p:nvSpPr>
          <p:spPr bwMode="auto">
            <a:xfrm>
              <a:off x="884" y="1775"/>
              <a:ext cx="978"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000099"/>
                  </a:solidFill>
                  <a:effectLst/>
                  <a:latin typeface="Arial" panose="020B0604020202020204" pitchFamily="34" charset="0"/>
                </a:rPr>
                <a:t>www.ieee802.org/15</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 name="Freeform 89">
              <a:extLst>
                <a:ext uri="{FF2B5EF4-FFF2-40B4-BE49-F238E27FC236}">
                  <a16:creationId xmlns:a16="http://schemas.microsoft.com/office/drawing/2014/main" id="{D170B5DA-EDD4-4D9B-974D-AB13062965D1}"/>
                </a:ext>
              </a:extLst>
            </p:cNvPr>
            <p:cNvSpPr>
              <a:spLocks/>
            </p:cNvSpPr>
            <p:nvPr/>
          </p:nvSpPr>
          <p:spPr bwMode="auto">
            <a:xfrm>
              <a:off x="882" y="1876"/>
              <a:ext cx="920" cy="4"/>
            </a:xfrm>
            <a:custGeom>
              <a:avLst/>
              <a:gdLst>
                <a:gd name="T0" fmla="*/ 0 w 920"/>
                <a:gd name="T1" fmla="*/ 0 h 4"/>
                <a:gd name="T2" fmla="*/ 307 w 920"/>
                <a:gd name="T3" fmla="*/ 0 h 4"/>
                <a:gd name="T4" fmla="*/ 613 w 920"/>
                <a:gd name="T5" fmla="*/ 0 h 4"/>
                <a:gd name="T6" fmla="*/ 920 w 920"/>
                <a:gd name="T7" fmla="*/ 0 h 4"/>
                <a:gd name="T8" fmla="*/ 920 w 920"/>
                <a:gd name="T9" fmla="*/ 4 h 4"/>
                <a:gd name="T10" fmla="*/ 613 w 920"/>
                <a:gd name="T11" fmla="*/ 4 h 4"/>
                <a:gd name="T12" fmla="*/ 307 w 920"/>
                <a:gd name="T13" fmla="*/ 4 h 4"/>
                <a:gd name="T14" fmla="*/ 0 w 920"/>
                <a:gd name="T15" fmla="*/ 4 h 4"/>
                <a:gd name="T16" fmla="*/ 0 w 920"/>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20" h="4">
                  <a:moveTo>
                    <a:pt x="0" y="0"/>
                  </a:moveTo>
                  <a:lnTo>
                    <a:pt x="307" y="0"/>
                  </a:lnTo>
                  <a:lnTo>
                    <a:pt x="613" y="0"/>
                  </a:lnTo>
                  <a:lnTo>
                    <a:pt x="920" y="0"/>
                  </a:lnTo>
                  <a:lnTo>
                    <a:pt x="920" y="4"/>
                  </a:lnTo>
                  <a:lnTo>
                    <a:pt x="613" y="4"/>
                  </a:lnTo>
                  <a:lnTo>
                    <a:pt x="307" y="4"/>
                  </a:lnTo>
                  <a:lnTo>
                    <a:pt x="0" y="4"/>
                  </a:lnTo>
                  <a:lnTo>
                    <a:pt x="0" y="0"/>
                  </a:lnTo>
                  <a:close/>
                </a:path>
              </a:pathLst>
            </a:custGeom>
            <a:solidFill>
              <a:srgbClr val="0000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90">
              <a:extLst>
                <a:ext uri="{FF2B5EF4-FFF2-40B4-BE49-F238E27FC236}">
                  <a16:creationId xmlns:a16="http://schemas.microsoft.com/office/drawing/2014/main" id="{4BB650BA-BDAA-44D4-8709-28DF1B04A474}"/>
                </a:ext>
              </a:extLst>
            </p:cNvPr>
            <p:cNvSpPr>
              <a:spLocks noChangeArrowheads="1"/>
            </p:cNvSpPr>
            <p:nvPr/>
          </p:nvSpPr>
          <p:spPr bwMode="auto">
            <a:xfrm>
              <a:off x="2337" y="3196"/>
              <a:ext cx="6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TG13 Gigabit OWC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6" name="Rectangle 93">
              <a:extLst>
                <a:ext uri="{FF2B5EF4-FFF2-40B4-BE49-F238E27FC236}">
                  <a16:creationId xmlns:a16="http://schemas.microsoft.com/office/drawing/2014/main" id="{E82B798C-FFA0-4C26-9C2A-9D256F4E7545}"/>
                </a:ext>
              </a:extLst>
            </p:cNvPr>
            <p:cNvSpPr>
              <a:spLocks noChangeArrowheads="1"/>
            </p:cNvSpPr>
            <p:nvPr/>
          </p:nvSpPr>
          <p:spPr bwMode="auto">
            <a:xfrm>
              <a:off x="2145" y="3286"/>
              <a:ext cx="1032" cy="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kumimoji="0" lang="en-US" altLang="en-US" sz="900" i="0" u="none" strike="noStrike" cap="none" normalizeH="0" baseline="0" dirty="0">
                  <a:ln>
                    <a:noFill/>
                  </a:ln>
                  <a:solidFill>
                    <a:srgbClr val="000000"/>
                  </a:solidFill>
                  <a:effectLst/>
                  <a:latin typeface="Times New Roman" panose="02020603050405020304" pitchFamily="18" charset="0"/>
                </a:rPr>
                <a:t>Chair: </a:t>
              </a:r>
              <a:r>
                <a:rPr lang="en-US" altLang="en-US" sz="900" dirty="0">
                  <a:solidFill>
                    <a:srgbClr val="000000"/>
                  </a:solidFill>
                  <a:latin typeface="Times New Roman" panose="02020603050405020304" pitchFamily="18" charset="0"/>
                </a:rPr>
                <a:t>Volker Jungnickel, </a:t>
              </a:r>
              <a:br>
                <a:rPr lang="en-US" altLang="en-US" sz="900" dirty="0">
                  <a:solidFill>
                    <a:srgbClr val="000000"/>
                  </a:solidFill>
                  <a:latin typeface="Times New Roman" panose="02020603050405020304" pitchFamily="18" charset="0"/>
                </a:rPr>
              </a:br>
              <a:r>
                <a:rPr lang="en-US" altLang="en-US" sz="900" dirty="0">
                  <a:solidFill>
                    <a:srgbClr val="000000"/>
                  </a:solidFill>
                  <a:latin typeface="Times New Roman" panose="02020603050405020304" pitchFamily="18" charset="0"/>
                </a:rPr>
                <a:t>Fraunhofer Heinrich Hertz Institute</a:t>
              </a:r>
            </a:p>
            <a:p>
              <a:pPr lvl="0"/>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30" name="Rectangle 97">
              <a:extLst>
                <a:ext uri="{FF2B5EF4-FFF2-40B4-BE49-F238E27FC236}">
                  <a16:creationId xmlns:a16="http://schemas.microsoft.com/office/drawing/2014/main" id="{087B04B4-D01C-43D2-8C30-3C012FE28486}"/>
                </a:ext>
              </a:extLst>
            </p:cNvPr>
            <p:cNvSpPr>
              <a:spLocks noChangeArrowheads="1"/>
            </p:cNvSpPr>
            <p:nvPr/>
          </p:nvSpPr>
          <p:spPr bwMode="auto">
            <a:xfrm>
              <a:off x="2108" y="3576"/>
              <a:ext cx="1064"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TG22 Spectrum Characterization </a:t>
              </a:r>
              <a:br>
                <a:rPr kumimoji="0" lang="en-US" altLang="en-US" sz="900" b="1" i="0" u="none" strike="noStrike" cap="none" normalizeH="0" baseline="0" dirty="0">
                  <a:ln>
                    <a:noFill/>
                  </a:ln>
                  <a:solidFill>
                    <a:srgbClr val="000000"/>
                  </a:solidFill>
                  <a:effectLst/>
                  <a:latin typeface="Times New Roman" panose="02020603050405020304" pitchFamily="18" charset="0"/>
                </a:rPr>
              </a:br>
              <a:r>
                <a:rPr kumimoji="0" lang="en-US" altLang="en-US" sz="900" b="1" i="0" u="none" strike="noStrike" cap="none" normalizeH="0" baseline="0" dirty="0">
                  <a:ln>
                    <a:noFill/>
                  </a:ln>
                  <a:solidFill>
                    <a:srgbClr val="000000"/>
                  </a:solidFill>
                  <a:effectLst/>
                  <a:latin typeface="Times New Roman" panose="02020603050405020304" pitchFamily="18" charset="0"/>
                </a:rPr>
                <a:t>and Occupancy Sensing</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101">
              <a:extLst>
                <a:ext uri="{FF2B5EF4-FFF2-40B4-BE49-F238E27FC236}">
                  <a16:creationId xmlns:a16="http://schemas.microsoft.com/office/drawing/2014/main" id="{C7FE52C3-2E89-4D74-85FD-04746013798B}"/>
                </a:ext>
              </a:extLst>
            </p:cNvPr>
            <p:cNvSpPr>
              <a:spLocks noChangeArrowheads="1"/>
            </p:cNvSpPr>
            <p:nvPr/>
          </p:nvSpPr>
          <p:spPr bwMode="auto">
            <a:xfrm>
              <a:off x="2235" y="3753"/>
              <a:ext cx="81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Apurva </a:t>
              </a:r>
              <a:r>
                <a:rPr kumimoji="0" lang="en-US" altLang="en-US" sz="900" i="0" u="none" strike="noStrike" cap="none" normalizeH="0" baseline="0" dirty="0" err="1">
                  <a:ln>
                    <a:noFill/>
                  </a:ln>
                  <a:solidFill>
                    <a:srgbClr val="000000"/>
                  </a:solidFill>
                  <a:effectLst/>
                  <a:latin typeface="Times New Roman" panose="02020603050405020304" pitchFamily="18" charset="0"/>
                </a:rPr>
                <a:t>Mody</a:t>
              </a:r>
              <a:r>
                <a:rPr kumimoji="0" lang="en-US" altLang="en-US" sz="900" i="0" u="none" strike="noStrike" cap="none" normalizeH="0" baseline="0" dirty="0">
                  <a:ln>
                    <a:noFill/>
                  </a:ln>
                  <a:solidFill>
                    <a:srgbClr val="000000"/>
                  </a:solidFill>
                  <a:effectLst/>
                  <a:latin typeface="Times New Roman" panose="02020603050405020304" pitchFamily="18" charset="0"/>
                </a:rPr>
                <a:t>, BAE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38" name="Rectangle 105">
              <a:extLst>
                <a:ext uri="{FF2B5EF4-FFF2-40B4-BE49-F238E27FC236}">
                  <a16:creationId xmlns:a16="http://schemas.microsoft.com/office/drawing/2014/main" id="{92E70D88-7CE3-43F9-9F4D-2215E7F8A3DC}"/>
                </a:ext>
              </a:extLst>
            </p:cNvPr>
            <p:cNvSpPr>
              <a:spLocks noChangeArrowheads="1"/>
            </p:cNvSpPr>
            <p:nvPr/>
          </p:nvSpPr>
          <p:spPr bwMode="auto">
            <a:xfrm>
              <a:off x="189" y="2388"/>
              <a:ext cx="1349" cy="313"/>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9" name="Rectangle 106">
              <a:extLst>
                <a:ext uri="{FF2B5EF4-FFF2-40B4-BE49-F238E27FC236}">
                  <a16:creationId xmlns:a16="http://schemas.microsoft.com/office/drawing/2014/main" id="{7A7DFB73-AF91-4781-9CF3-3816790DA088}"/>
                </a:ext>
              </a:extLst>
            </p:cNvPr>
            <p:cNvSpPr>
              <a:spLocks noChangeArrowheads="1"/>
            </p:cNvSpPr>
            <p:nvPr/>
          </p:nvSpPr>
          <p:spPr bwMode="auto">
            <a:xfrm>
              <a:off x="502" y="2462"/>
              <a:ext cx="70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TG4md 15.4 Revision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0" name="Rectangle 107">
              <a:extLst>
                <a:ext uri="{FF2B5EF4-FFF2-40B4-BE49-F238E27FC236}">
                  <a16:creationId xmlns:a16="http://schemas.microsoft.com/office/drawing/2014/main" id="{337098B9-D1C8-4663-85F4-703AD97529CF}"/>
                </a:ext>
              </a:extLst>
            </p:cNvPr>
            <p:cNvSpPr>
              <a:spLocks noChangeArrowheads="1"/>
            </p:cNvSpPr>
            <p:nvPr/>
          </p:nvSpPr>
          <p:spPr bwMode="auto">
            <a:xfrm>
              <a:off x="436" y="2550"/>
              <a:ext cx="84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Gary </a:t>
              </a:r>
              <a:r>
                <a:rPr kumimoji="0" lang="en-US" altLang="en-US" sz="900" i="0" u="none" strike="noStrike" cap="none" normalizeH="0" baseline="0" dirty="0" err="1">
                  <a:ln>
                    <a:noFill/>
                  </a:ln>
                  <a:solidFill>
                    <a:srgbClr val="000000"/>
                  </a:solidFill>
                  <a:effectLst/>
                  <a:latin typeface="Times New Roman" panose="02020603050405020304" pitchFamily="18" charset="0"/>
                </a:rPr>
                <a:t>Stuebing</a:t>
              </a:r>
              <a:r>
                <a:rPr kumimoji="0" lang="en-US" altLang="en-US" sz="900" i="0" u="none" strike="noStrike" cap="none" normalizeH="0" baseline="0" dirty="0">
                  <a:ln>
                    <a:noFill/>
                  </a:ln>
                  <a:solidFill>
                    <a:srgbClr val="000000"/>
                  </a:solidFill>
                  <a:effectLst/>
                  <a:latin typeface="Times New Roman" panose="02020603050405020304" pitchFamily="18" charset="0"/>
                </a:rPr>
                <a:t>, Cisco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42" name="Rectangle 109">
              <a:extLst>
                <a:ext uri="{FF2B5EF4-FFF2-40B4-BE49-F238E27FC236}">
                  <a16:creationId xmlns:a16="http://schemas.microsoft.com/office/drawing/2014/main" id="{9472DF52-3459-4FCC-BC92-0F1C8EFFEA66}"/>
                </a:ext>
              </a:extLst>
            </p:cNvPr>
            <p:cNvSpPr>
              <a:spLocks noChangeArrowheads="1"/>
            </p:cNvSpPr>
            <p:nvPr/>
          </p:nvSpPr>
          <p:spPr bwMode="auto">
            <a:xfrm>
              <a:off x="2213" y="2454"/>
              <a:ext cx="945"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TG9ma 802.15.9 Revision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3" name="Rectangle 110">
              <a:extLst>
                <a:ext uri="{FF2B5EF4-FFF2-40B4-BE49-F238E27FC236}">
                  <a16:creationId xmlns:a16="http://schemas.microsoft.com/office/drawing/2014/main" id="{35101D69-82DB-4D15-94E2-CEA690A9A49B}"/>
                </a:ext>
              </a:extLst>
            </p:cNvPr>
            <p:cNvSpPr>
              <a:spLocks noChangeArrowheads="1"/>
            </p:cNvSpPr>
            <p:nvPr/>
          </p:nvSpPr>
          <p:spPr bwMode="auto">
            <a:xfrm>
              <a:off x="3043" y="2454"/>
              <a:ext cx="7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a:ln>
                    <a:noFill/>
                  </a:ln>
                  <a:solidFill>
                    <a:srgbClr val="000000"/>
                  </a:solidFill>
                  <a:effectLst/>
                  <a:latin typeface="Times New Roman" panose="02020603050405020304" pitchFamily="18"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4" name="Rectangle 111">
              <a:extLst>
                <a:ext uri="{FF2B5EF4-FFF2-40B4-BE49-F238E27FC236}">
                  <a16:creationId xmlns:a16="http://schemas.microsoft.com/office/drawing/2014/main" id="{90B59B8C-944B-4776-800C-807EC683F548}"/>
                </a:ext>
              </a:extLst>
            </p:cNvPr>
            <p:cNvSpPr>
              <a:spLocks noChangeArrowheads="1"/>
            </p:cNvSpPr>
            <p:nvPr/>
          </p:nvSpPr>
          <p:spPr bwMode="auto">
            <a:xfrm>
              <a:off x="2305" y="2544"/>
              <a:ext cx="7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Tero Kivinen, Self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48" name="Freeform 115">
              <a:extLst>
                <a:ext uri="{FF2B5EF4-FFF2-40B4-BE49-F238E27FC236}">
                  <a16:creationId xmlns:a16="http://schemas.microsoft.com/office/drawing/2014/main" id="{57486EC0-0692-4275-A938-269477A68FC1}"/>
                </a:ext>
              </a:extLst>
            </p:cNvPr>
            <p:cNvSpPr>
              <a:spLocks/>
            </p:cNvSpPr>
            <p:nvPr/>
          </p:nvSpPr>
          <p:spPr bwMode="auto">
            <a:xfrm>
              <a:off x="1750" y="2353"/>
              <a:ext cx="208" cy="204"/>
            </a:xfrm>
            <a:custGeom>
              <a:avLst/>
              <a:gdLst>
                <a:gd name="T0" fmla="*/ 208 w 208"/>
                <a:gd name="T1" fmla="*/ 204 h 204"/>
                <a:gd name="T2" fmla="*/ 0 w 208"/>
                <a:gd name="T3" fmla="*/ 204 h 204"/>
                <a:gd name="T4" fmla="*/ 0 w 208"/>
                <a:gd name="T5" fmla="*/ 0 h 204"/>
              </a:gdLst>
              <a:ahLst/>
              <a:cxnLst>
                <a:cxn ang="0">
                  <a:pos x="T0" y="T1"/>
                </a:cxn>
                <a:cxn ang="0">
                  <a:pos x="T2" y="T3"/>
                </a:cxn>
                <a:cxn ang="0">
                  <a:pos x="T4" y="T5"/>
                </a:cxn>
              </a:cxnLst>
              <a:rect l="0" t="0" r="r" b="b"/>
              <a:pathLst>
                <a:path w="208" h="204">
                  <a:moveTo>
                    <a:pt x="208" y="204"/>
                  </a:moveTo>
                  <a:lnTo>
                    <a:pt x="0" y="204"/>
                  </a:lnTo>
                  <a:lnTo>
                    <a:pt x="0"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9" name="Rectangle 116">
              <a:extLst>
                <a:ext uri="{FF2B5EF4-FFF2-40B4-BE49-F238E27FC236}">
                  <a16:creationId xmlns:a16="http://schemas.microsoft.com/office/drawing/2014/main" id="{289790A0-4F0D-4807-992F-0D668D8FD3BB}"/>
                </a:ext>
              </a:extLst>
            </p:cNvPr>
            <p:cNvSpPr>
              <a:spLocks noChangeArrowheads="1"/>
            </p:cNvSpPr>
            <p:nvPr/>
          </p:nvSpPr>
          <p:spPr bwMode="auto">
            <a:xfrm>
              <a:off x="189" y="3103"/>
              <a:ext cx="1349" cy="295"/>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0" name="Rectangle 117">
              <a:extLst>
                <a:ext uri="{FF2B5EF4-FFF2-40B4-BE49-F238E27FC236}">
                  <a16:creationId xmlns:a16="http://schemas.microsoft.com/office/drawing/2014/main" id="{D6D7490C-7F9B-4326-9B53-AB43BD4177A1}"/>
                </a:ext>
              </a:extLst>
            </p:cNvPr>
            <p:cNvSpPr>
              <a:spLocks noChangeArrowheads="1"/>
            </p:cNvSpPr>
            <p:nvPr/>
          </p:nvSpPr>
          <p:spPr bwMode="auto">
            <a:xfrm>
              <a:off x="345" y="3168"/>
              <a:ext cx="102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900" b="1" dirty="0">
                  <a:solidFill>
                    <a:srgbClr val="000000"/>
                  </a:solidFill>
                  <a:latin typeface="Times New Roman" panose="02020603050405020304" pitchFamily="18" charset="0"/>
                </a:rPr>
                <a:t>TG4y Security Next Gen (SECN)</a:t>
              </a:r>
            </a:p>
          </p:txBody>
        </p:sp>
        <p:sp>
          <p:nvSpPr>
            <p:cNvPr id="152" name="Rectangle 119">
              <a:extLst>
                <a:ext uri="{FF2B5EF4-FFF2-40B4-BE49-F238E27FC236}">
                  <a16:creationId xmlns:a16="http://schemas.microsoft.com/office/drawing/2014/main" id="{02DC67AF-B74D-400E-B081-87E5E23F97A6}"/>
                </a:ext>
              </a:extLst>
            </p:cNvPr>
            <p:cNvSpPr>
              <a:spLocks noChangeArrowheads="1"/>
            </p:cNvSpPr>
            <p:nvPr/>
          </p:nvSpPr>
          <p:spPr bwMode="auto">
            <a:xfrm>
              <a:off x="493" y="3256"/>
              <a:ext cx="729"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Don Sturek, </a:t>
              </a:r>
              <a:r>
                <a:rPr kumimoji="0" lang="en-US" altLang="en-US" sz="900" i="0" u="none" strike="noStrike" cap="none" normalizeH="0" baseline="0" dirty="0" err="1">
                  <a:ln>
                    <a:noFill/>
                  </a:ln>
                  <a:solidFill>
                    <a:srgbClr val="000000"/>
                  </a:solidFill>
                  <a:effectLst/>
                  <a:latin typeface="Times New Roman" panose="02020603050405020304" pitchFamily="18" charset="0"/>
                </a:rPr>
                <a:t>Itron</a:t>
              </a:r>
              <a:r>
                <a:rPr kumimoji="0" lang="en-US" altLang="en-US" sz="900" i="0" u="none" strike="noStrike" cap="none" normalizeH="0" baseline="0" dirty="0">
                  <a:ln>
                    <a:noFill/>
                  </a:ln>
                  <a:solidFill>
                    <a:srgbClr val="000000"/>
                  </a:solidFill>
                  <a:effectLst/>
                  <a:latin typeface="Times New Roman" panose="02020603050405020304" pitchFamily="18" charset="0"/>
                </a:rPr>
                <a:t>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56" name="Freeform 123">
              <a:extLst>
                <a:ext uri="{FF2B5EF4-FFF2-40B4-BE49-F238E27FC236}">
                  <a16:creationId xmlns:a16="http://schemas.microsoft.com/office/drawing/2014/main" id="{A9E444B0-B028-40BF-AF0D-98DE5E130E6A}"/>
                </a:ext>
              </a:extLst>
            </p:cNvPr>
            <p:cNvSpPr>
              <a:spLocks/>
            </p:cNvSpPr>
            <p:nvPr/>
          </p:nvSpPr>
          <p:spPr bwMode="auto">
            <a:xfrm>
              <a:off x="1540" y="2452"/>
              <a:ext cx="208" cy="825"/>
            </a:xfrm>
            <a:custGeom>
              <a:avLst/>
              <a:gdLst>
                <a:gd name="T0" fmla="*/ 0 w 208"/>
                <a:gd name="T1" fmla="*/ 825 h 825"/>
                <a:gd name="T2" fmla="*/ 208 w 208"/>
                <a:gd name="T3" fmla="*/ 825 h 825"/>
                <a:gd name="T4" fmla="*/ 208 w 208"/>
                <a:gd name="T5" fmla="*/ 0 h 825"/>
              </a:gdLst>
              <a:ahLst/>
              <a:cxnLst>
                <a:cxn ang="0">
                  <a:pos x="T0" y="T1"/>
                </a:cxn>
                <a:cxn ang="0">
                  <a:pos x="T2" y="T3"/>
                </a:cxn>
                <a:cxn ang="0">
                  <a:pos x="T4" y="T5"/>
                </a:cxn>
              </a:cxnLst>
              <a:rect l="0" t="0" r="r" b="b"/>
              <a:pathLst>
                <a:path w="208" h="825">
                  <a:moveTo>
                    <a:pt x="0" y="825"/>
                  </a:moveTo>
                  <a:lnTo>
                    <a:pt x="208" y="825"/>
                  </a:lnTo>
                  <a:lnTo>
                    <a:pt x="208"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7" name="Freeform 124">
              <a:extLst>
                <a:ext uri="{FF2B5EF4-FFF2-40B4-BE49-F238E27FC236}">
                  <a16:creationId xmlns:a16="http://schemas.microsoft.com/office/drawing/2014/main" id="{99F5A490-BE06-4127-8BEE-74D3222F66F7}"/>
                </a:ext>
              </a:extLst>
            </p:cNvPr>
            <p:cNvSpPr>
              <a:spLocks/>
            </p:cNvSpPr>
            <p:nvPr/>
          </p:nvSpPr>
          <p:spPr bwMode="auto">
            <a:xfrm>
              <a:off x="1540" y="2696"/>
              <a:ext cx="209" cy="240"/>
            </a:xfrm>
            <a:custGeom>
              <a:avLst/>
              <a:gdLst>
                <a:gd name="T0" fmla="*/ 0 w 209"/>
                <a:gd name="T1" fmla="*/ 240 h 240"/>
                <a:gd name="T2" fmla="*/ 209 w 209"/>
                <a:gd name="T3" fmla="*/ 240 h 240"/>
                <a:gd name="T4" fmla="*/ 209 w 209"/>
                <a:gd name="T5" fmla="*/ 0 h 240"/>
              </a:gdLst>
              <a:ahLst/>
              <a:cxnLst>
                <a:cxn ang="0">
                  <a:pos x="T0" y="T1"/>
                </a:cxn>
                <a:cxn ang="0">
                  <a:pos x="T2" y="T3"/>
                </a:cxn>
                <a:cxn ang="0">
                  <a:pos x="T4" y="T5"/>
                </a:cxn>
              </a:cxnLst>
              <a:rect l="0" t="0" r="r" b="b"/>
              <a:pathLst>
                <a:path w="209" h="240">
                  <a:moveTo>
                    <a:pt x="0" y="240"/>
                  </a:moveTo>
                  <a:lnTo>
                    <a:pt x="209" y="240"/>
                  </a:lnTo>
                  <a:lnTo>
                    <a:pt x="209"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Rectangle 125">
              <a:extLst>
                <a:ext uri="{FF2B5EF4-FFF2-40B4-BE49-F238E27FC236}">
                  <a16:creationId xmlns:a16="http://schemas.microsoft.com/office/drawing/2014/main" id="{F3714C84-3D98-4C75-9B61-9CC7B761037D}"/>
                </a:ext>
              </a:extLst>
            </p:cNvPr>
            <p:cNvSpPr>
              <a:spLocks noChangeArrowheads="1"/>
            </p:cNvSpPr>
            <p:nvPr/>
          </p:nvSpPr>
          <p:spPr bwMode="auto">
            <a:xfrm>
              <a:off x="189" y="2738"/>
              <a:ext cx="1349" cy="314"/>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9" name="Rectangle 126">
              <a:extLst>
                <a:ext uri="{FF2B5EF4-FFF2-40B4-BE49-F238E27FC236}">
                  <a16:creationId xmlns:a16="http://schemas.microsoft.com/office/drawing/2014/main" id="{00F4C57B-2659-47E8-9ADF-D5580F35D85B}"/>
                </a:ext>
              </a:extLst>
            </p:cNvPr>
            <p:cNvSpPr>
              <a:spLocks noChangeArrowheads="1"/>
            </p:cNvSpPr>
            <p:nvPr/>
          </p:nvSpPr>
          <p:spPr bwMode="auto">
            <a:xfrm>
              <a:off x="183" y="2769"/>
              <a:ext cx="136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TG4w 15.4 Low Power Wide Area (LPWA)</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60" name="Rectangle 127">
              <a:extLst>
                <a:ext uri="{FF2B5EF4-FFF2-40B4-BE49-F238E27FC236}">
                  <a16:creationId xmlns:a16="http://schemas.microsoft.com/office/drawing/2014/main" id="{EBFCF65B-E822-48AF-A22C-AA09343DFE05}"/>
                </a:ext>
              </a:extLst>
            </p:cNvPr>
            <p:cNvSpPr>
              <a:spLocks noChangeArrowheads="1"/>
            </p:cNvSpPr>
            <p:nvPr/>
          </p:nvSpPr>
          <p:spPr bwMode="auto">
            <a:xfrm>
              <a:off x="393" y="2856"/>
              <a:ext cx="941"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en-US" altLang="en-US" sz="900" dirty="0">
                  <a:solidFill>
                    <a:srgbClr val="000000"/>
                  </a:solidFill>
                  <a:latin typeface="Times New Roman" panose="02020603050405020304" pitchFamily="18" charset="0"/>
                </a:rPr>
                <a:t>Chair: Robert </a:t>
              </a:r>
              <a:r>
                <a:rPr lang="en-US" altLang="en-US" sz="900" dirty="0" err="1">
                  <a:solidFill>
                    <a:srgbClr val="000000"/>
                  </a:solidFill>
                  <a:latin typeface="Times New Roman" panose="02020603050405020304" pitchFamily="18" charset="0"/>
                </a:rPr>
                <a:t>Jörg</a:t>
              </a:r>
              <a:r>
                <a:rPr lang="en-US" altLang="en-US" sz="900" dirty="0">
                  <a:solidFill>
                    <a:srgbClr val="000000"/>
                  </a:solidFill>
                  <a:latin typeface="Times New Roman" panose="02020603050405020304" pitchFamily="18" charset="0"/>
                </a:rPr>
                <a:t>, </a:t>
              </a:r>
              <a:br>
                <a:rPr lang="en-US" altLang="en-US" sz="900" dirty="0">
                  <a:solidFill>
                    <a:srgbClr val="000000"/>
                  </a:solidFill>
                  <a:latin typeface="Times New Roman" panose="02020603050405020304" pitchFamily="18" charset="0"/>
                </a:rPr>
              </a:br>
              <a:r>
                <a:rPr lang="en-US" altLang="en-US" sz="900" dirty="0">
                  <a:solidFill>
                    <a:srgbClr val="000000"/>
                  </a:solidFill>
                  <a:latin typeface="Times New Roman" panose="02020603050405020304" pitchFamily="18" charset="0"/>
                </a:rPr>
                <a:t>Friedrich-Alexander-Universität</a:t>
              </a:r>
            </a:p>
          </p:txBody>
        </p:sp>
        <p:sp>
          <p:nvSpPr>
            <p:cNvPr id="167" name="Freeform 134">
              <a:extLst>
                <a:ext uri="{FF2B5EF4-FFF2-40B4-BE49-F238E27FC236}">
                  <a16:creationId xmlns:a16="http://schemas.microsoft.com/office/drawing/2014/main" id="{D61A7F11-7428-4AE2-A6A8-161F552F08FE}"/>
                </a:ext>
              </a:extLst>
            </p:cNvPr>
            <p:cNvSpPr>
              <a:spLocks/>
            </p:cNvSpPr>
            <p:nvPr/>
          </p:nvSpPr>
          <p:spPr bwMode="auto">
            <a:xfrm>
              <a:off x="1540" y="3397"/>
              <a:ext cx="209" cy="240"/>
            </a:xfrm>
            <a:custGeom>
              <a:avLst/>
              <a:gdLst>
                <a:gd name="T0" fmla="*/ 0 w 209"/>
                <a:gd name="T1" fmla="*/ 240 h 240"/>
                <a:gd name="T2" fmla="*/ 209 w 209"/>
                <a:gd name="T3" fmla="*/ 240 h 240"/>
                <a:gd name="T4" fmla="*/ 209 w 209"/>
                <a:gd name="T5" fmla="*/ 0 h 240"/>
              </a:gdLst>
              <a:ahLst/>
              <a:cxnLst>
                <a:cxn ang="0">
                  <a:pos x="T0" y="T1"/>
                </a:cxn>
                <a:cxn ang="0">
                  <a:pos x="T2" y="T3"/>
                </a:cxn>
                <a:cxn ang="0">
                  <a:pos x="T4" y="T5"/>
                </a:cxn>
              </a:cxnLst>
              <a:rect l="0" t="0" r="r" b="b"/>
              <a:pathLst>
                <a:path w="209" h="240">
                  <a:moveTo>
                    <a:pt x="0" y="240"/>
                  </a:moveTo>
                  <a:lnTo>
                    <a:pt x="209" y="240"/>
                  </a:lnTo>
                  <a:lnTo>
                    <a:pt x="209" y="0"/>
                  </a:lnTo>
                </a:path>
              </a:pathLst>
            </a:custGeom>
            <a:noFill/>
            <a:ln w="2857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Rectangle 135">
              <a:extLst>
                <a:ext uri="{FF2B5EF4-FFF2-40B4-BE49-F238E27FC236}">
                  <a16:creationId xmlns:a16="http://schemas.microsoft.com/office/drawing/2014/main" id="{2EF80161-80B0-4805-A056-07BB7C78E9BE}"/>
                </a:ext>
              </a:extLst>
            </p:cNvPr>
            <p:cNvSpPr>
              <a:spLocks noChangeArrowheads="1"/>
            </p:cNvSpPr>
            <p:nvPr/>
          </p:nvSpPr>
          <p:spPr bwMode="auto">
            <a:xfrm>
              <a:off x="189" y="3454"/>
              <a:ext cx="1349" cy="313"/>
            </a:xfrm>
            <a:prstGeom prst="rect">
              <a:avLst/>
            </a:prstGeom>
            <a:noFill/>
            <a:ln w="349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9" name="Rectangle 136">
              <a:extLst>
                <a:ext uri="{FF2B5EF4-FFF2-40B4-BE49-F238E27FC236}">
                  <a16:creationId xmlns:a16="http://schemas.microsoft.com/office/drawing/2014/main" id="{D2C622C4-217C-4E3D-8303-E77F56151AE2}"/>
                </a:ext>
              </a:extLst>
            </p:cNvPr>
            <p:cNvSpPr>
              <a:spLocks noChangeArrowheads="1"/>
            </p:cNvSpPr>
            <p:nvPr/>
          </p:nvSpPr>
          <p:spPr bwMode="auto">
            <a:xfrm>
              <a:off x="202" y="3527"/>
              <a:ext cx="13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1" i="0" u="none" strike="noStrike" cap="none" normalizeH="0" baseline="0" dirty="0">
                  <a:ln>
                    <a:noFill/>
                  </a:ln>
                  <a:solidFill>
                    <a:srgbClr val="000000"/>
                  </a:solidFill>
                  <a:effectLst/>
                  <a:latin typeface="Times New Roman" panose="02020603050405020304" pitchFamily="18" charset="0"/>
                </a:rPr>
                <a:t>TG4z 15.4 Enhanced Impulse Radio (EIR)</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0" name="Rectangle 137">
              <a:extLst>
                <a:ext uri="{FF2B5EF4-FFF2-40B4-BE49-F238E27FC236}">
                  <a16:creationId xmlns:a16="http://schemas.microsoft.com/office/drawing/2014/main" id="{BFAA0644-B576-4889-8D4E-0FBBFE47E9C3}"/>
                </a:ext>
              </a:extLst>
            </p:cNvPr>
            <p:cNvSpPr>
              <a:spLocks noChangeArrowheads="1"/>
            </p:cNvSpPr>
            <p:nvPr/>
          </p:nvSpPr>
          <p:spPr bwMode="auto">
            <a:xfrm>
              <a:off x="419" y="3614"/>
              <a:ext cx="891"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Tim Harrington, Pro- D</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73" name="Rectangle 140">
              <a:extLst>
                <a:ext uri="{FF2B5EF4-FFF2-40B4-BE49-F238E27FC236}">
                  <a16:creationId xmlns:a16="http://schemas.microsoft.com/office/drawing/2014/main" id="{7B04C2AD-415E-4EE2-8661-3AE5856E8B4E}"/>
                </a:ext>
              </a:extLst>
            </p:cNvPr>
            <p:cNvSpPr>
              <a:spLocks noChangeArrowheads="1"/>
            </p:cNvSpPr>
            <p:nvPr/>
          </p:nvSpPr>
          <p:spPr bwMode="auto">
            <a:xfrm>
              <a:off x="1189" y="3614"/>
              <a:ext cx="2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I</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grpSp>
      <p:sp>
        <p:nvSpPr>
          <p:cNvPr id="174" name="Rectangle 136">
            <a:extLst>
              <a:ext uri="{FF2B5EF4-FFF2-40B4-BE49-F238E27FC236}">
                <a16:creationId xmlns:a16="http://schemas.microsoft.com/office/drawing/2014/main" id="{B313E6B2-5EEE-415A-BFD1-EFEA07C28982}"/>
              </a:ext>
            </a:extLst>
          </p:cNvPr>
          <p:cNvSpPr>
            <a:spLocks noChangeArrowheads="1"/>
          </p:cNvSpPr>
          <p:nvPr/>
        </p:nvSpPr>
        <p:spPr bwMode="auto">
          <a:xfrm>
            <a:off x="449173" y="6099585"/>
            <a:ext cx="182421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kumimoji="0" lang="en-US" altLang="en-US" sz="900" b="1" i="0" u="none" strike="noStrike" cap="none" normalizeH="0" baseline="0" dirty="0">
                <a:ln>
                  <a:noFill/>
                </a:ln>
                <a:solidFill>
                  <a:srgbClr val="000000"/>
                </a:solidFill>
                <a:effectLst/>
                <a:latin typeface="Times New Roman" panose="02020603050405020304" pitchFamily="18" charset="0"/>
              </a:rPr>
              <a:t>TG</a:t>
            </a:r>
            <a:r>
              <a:rPr lang="en-US" altLang="en-US" sz="900" b="1" dirty="0">
                <a:solidFill>
                  <a:srgbClr val="000000"/>
                </a:solidFill>
                <a:latin typeface="Times New Roman" panose="02020603050405020304" pitchFamily="18" charset="0"/>
              </a:rPr>
              <a:t>16t 802.16t Licensed Narrowband</a:t>
            </a:r>
            <a:br>
              <a:rPr lang="en-US" altLang="en-US" sz="900" b="1" dirty="0">
                <a:solidFill>
                  <a:srgbClr val="000000"/>
                </a:solidFill>
                <a:latin typeface="Times New Roman" panose="02020603050405020304" pitchFamily="18" charset="0"/>
              </a:rPr>
            </a:br>
            <a:r>
              <a:rPr lang="en-US" altLang="en-US" sz="900" b="1" dirty="0">
                <a:solidFill>
                  <a:srgbClr val="000000"/>
                </a:solidFill>
                <a:latin typeface="Times New Roman" panose="02020603050405020304" pitchFamily="18" charset="0"/>
              </a:rPr>
              <a:t>Amendment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5" name="Rectangle 137">
            <a:extLst>
              <a:ext uri="{FF2B5EF4-FFF2-40B4-BE49-F238E27FC236}">
                <a16:creationId xmlns:a16="http://schemas.microsoft.com/office/drawing/2014/main" id="{D7361604-3859-4DD1-AE17-ABA5ACBC7E3B}"/>
              </a:ext>
            </a:extLst>
          </p:cNvPr>
          <p:cNvSpPr>
            <a:spLocks noChangeArrowheads="1"/>
          </p:cNvSpPr>
          <p:nvPr/>
        </p:nvSpPr>
        <p:spPr bwMode="auto">
          <a:xfrm>
            <a:off x="731301" y="6376584"/>
            <a:ext cx="1259960"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i="0" u="none" strike="noStrike" cap="none" normalizeH="0" baseline="0" dirty="0">
                <a:ln>
                  <a:noFill/>
                </a:ln>
                <a:solidFill>
                  <a:srgbClr val="000000"/>
                </a:solidFill>
                <a:effectLst/>
                <a:latin typeface="Times New Roman" panose="02020603050405020304" pitchFamily="18" charset="0"/>
              </a:rPr>
              <a:t>Chair: Tim Godfrey, EPRI </a:t>
            </a: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
        <p:nvSpPr>
          <p:cNvPr id="179" name="Rectangle 54">
            <a:extLst>
              <a:ext uri="{FF2B5EF4-FFF2-40B4-BE49-F238E27FC236}">
                <a16:creationId xmlns:a16="http://schemas.microsoft.com/office/drawing/2014/main" id="{ECE2C707-4EAC-4DDF-AEFF-CCBBC160A426}"/>
              </a:ext>
            </a:extLst>
          </p:cNvPr>
          <p:cNvSpPr>
            <a:spLocks noChangeArrowheads="1"/>
          </p:cNvSpPr>
          <p:nvPr/>
        </p:nvSpPr>
        <p:spPr bwMode="auto">
          <a:xfrm>
            <a:off x="6088062" y="3166429"/>
            <a:ext cx="1240724"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en-US" altLang="en-US" sz="900" b="1" dirty="0">
                <a:solidFill>
                  <a:srgbClr val="000000"/>
                </a:solidFill>
                <a:latin typeface="Times New Roman" panose="02020603050405020304" pitchFamily="18" charset="0"/>
              </a:rPr>
              <a:t>IG Japan Rate Extension</a:t>
            </a:r>
          </a:p>
        </p:txBody>
      </p:sp>
      <p:sp>
        <p:nvSpPr>
          <p:cNvPr id="181" name="Rectangle 56">
            <a:extLst>
              <a:ext uri="{FF2B5EF4-FFF2-40B4-BE49-F238E27FC236}">
                <a16:creationId xmlns:a16="http://schemas.microsoft.com/office/drawing/2014/main" id="{AB798FBB-A446-4F25-9604-EE4CE3EAD718}"/>
              </a:ext>
            </a:extLst>
          </p:cNvPr>
          <p:cNvSpPr>
            <a:spLocks noChangeArrowheads="1"/>
          </p:cNvSpPr>
          <p:nvPr/>
        </p:nvSpPr>
        <p:spPr bwMode="auto">
          <a:xfrm>
            <a:off x="6297612" y="3307716"/>
            <a:ext cx="198451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kumimoji="0" lang="en-US" altLang="en-US" sz="900" b="0"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Chair</a:t>
            </a:r>
            <a:r>
              <a:rPr lang="en-US" altLang="en-US" sz="900" dirty="0">
                <a:solidFill>
                  <a:srgbClr val="000000"/>
                </a:solidFill>
                <a:latin typeface="Times New Roman" panose="02020603050405020304" pitchFamily="18" charset="0"/>
                <a:cs typeface="Times New Roman" panose="02020603050405020304" pitchFamily="18" charset="0"/>
              </a:rPr>
              <a:t>: ? Takashi </a:t>
            </a:r>
            <a:r>
              <a:rPr lang="en-US" altLang="en-US" sz="900" dirty="0" err="1">
                <a:solidFill>
                  <a:srgbClr val="000000"/>
                </a:solidFill>
                <a:latin typeface="Times New Roman" panose="02020603050405020304" pitchFamily="18" charset="0"/>
                <a:cs typeface="Times New Roman" panose="02020603050405020304" pitchFamily="18" charset="0"/>
              </a:rPr>
              <a:t>Kuramochi</a:t>
            </a:r>
            <a:r>
              <a:rPr lang="en-US" altLang="en-US" sz="900" dirty="0">
                <a:solidFill>
                  <a:srgbClr val="000000"/>
                </a:solidFill>
                <a:latin typeface="Times New Roman" panose="02020603050405020304" pitchFamily="18" charset="0"/>
                <a:cs typeface="Times New Roman" panose="02020603050405020304" pitchFamily="18" charset="0"/>
              </a:rPr>
              <a:t>, LAPIS Semi </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6580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802.15 Scope and Purpose</a:t>
            </a:r>
          </a:p>
        </p:txBody>
      </p:sp>
      <p:sp>
        <p:nvSpPr>
          <p:cNvPr id="8195" name="Rectangle 3"/>
          <p:cNvSpPr>
            <a:spLocks noGrp="1" noChangeArrowheads="1"/>
          </p:cNvSpPr>
          <p:nvPr>
            <p:ph type="body" idx="1"/>
          </p:nvPr>
        </p:nvSpPr>
        <p:spPr>
          <a:xfrm>
            <a:off x="355000" y="1584090"/>
            <a:ext cx="8229600" cy="4941254"/>
          </a:xfrm>
        </p:spPr>
        <p:txBody>
          <a:bodyPr/>
          <a:lstStyle/>
          <a:p>
            <a:pPr eaLnBrk="1" hangingPunct="1">
              <a:lnSpc>
                <a:spcPct val="90000"/>
              </a:lnSpc>
            </a:pPr>
            <a:r>
              <a:rPr lang="en-US" sz="2400" dirty="0"/>
              <a:t>Initial activities focused on wearable devices hence “personal area networks”</a:t>
            </a:r>
          </a:p>
          <a:p>
            <a:pPr eaLnBrk="1" hangingPunct="1">
              <a:lnSpc>
                <a:spcPct val="90000"/>
              </a:lnSpc>
            </a:pPr>
            <a:r>
              <a:rPr lang="en-US" sz="2400" dirty="0"/>
              <a:t>Focus is on “specialty”, typically short range, communications. If it is wireless and not a LAN, MAN, RAN, or WAN, odds are its 802.15</a:t>
            </a:r>
          </a:p>
          <a:p>
            <a:pPr eaLnBrk="1" hangingPunct="1">
              <a:lnSpc>
                <a:spcPct val="90000"/>
              </a:lnSpc>
            </a:pPr>
            <a:r>
              <a:rPr lang="en-US" sz="2400" dirty="0"/>
              <a:t>Activities are diverse and varied</a:t>
            </a:r>
          </a:p>
          <a:p>
            <a:pPr lvl="1" eaLnBrk="1" hangingPunct="1">
              <a:lnSpc>
                <a:spcPct val="90000"/>
              </a:lnSpc>
            </a:pPr>
            <a:r>
              <a:rPr lang="en-US" sz="2200" dirty="0"/>
              <a:t>Data rates from 2kbps to 100gbs</a:t>
            </a:r>
          </a:p>
          <a:p>
            <a:pPr lvl="1" eaLnBrk="1" hangingPunct="1">
              <a:lnSpc>
                <a:spcPct val="90000"/>
              </a:lnSpc>
            </a:pPr>
            <a:r>
              <a:rPr lang="en-US" sz="2200" dirty="0"/>
              <a:t>Ranges from meters to kilometers</a:t>
            </a:r>
          </a:p>
          <a:p>
            <a:pPr lvl="1" eaLnBrk="1" hangingPunct="1">
              <a:lnSpc>
                <a:spcPct val="90000"/>
              </a:lnSpc>
            </a:pPr>
            <a:r>
              <a:rPr lang="en-US" sz="2200" dirty="0"/>
              <a:t>Frequencies from 400MHz to 800THz</a:t>
            </a:r>
          </a:p>
          <a:p>
            <a:pPr lvl="1" eaLnBrk="1" hangingPunct="1">
              <a:lnSpc>
                <a:spcPct val="90000"/>
              </a:lnSpc>
            </a:pPr>
            <a:r>
              <a:rPr lang="en-US" sz="2200" dirty="0"/>
              <a:t>Predominantly non TCP/IP applications</a:t>
            </a:r>
          </a:p>
          <a:p>
            <a:pPr eaLnBrk="1" hangingPunct="1">
              <a:lnSpc>
                <a:spcPct val="90000"/>
              </a:lnSpc>
            </a:pPr>
            <a:r>
              <a:rPr lang="en-US" sz="2400" dirty="0"/>
              <a:t>Only 802 Working Group with multiple MACs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802.15 Completed Projects</a:t>
            </a:r>
          </a:p>
        </p:txBody>
      </p:sp>
      <p:sp>
        <p:nvSpPr>
          <p:cNvPr id="9219" name="Rectangle 3"/>
          <p:cNvSpPr>
            <a:spLocks noGrp="1" noChangeArrowheads="1"/>
          </p:cNvSpPr>
          <p:nvPr>
            <p:ph type="body" idx="1"/>
          </p:nvPr>
        </p:nvSpPr>
        <p:spPr>
          <a:xfrm>
            <a:off x="359532" y="1571100"/>
            <a:ext cx="8424936" cy="4954244"/>
          </a:xfrm>
        </p:spPr>
        <p:txBody>
          <a:bodyPr/>
          <a:lstStyle/>
          <a:p>
            <a:pPr eaLnBrk="1" hangingPunct="1">
              <a:spcBef>
                <a:spcPts val="0"/>
              </a:spcBef>
              <a:spcAft>
                <a:spcPts val="600"/>
              </a:spcAft>
            </a:pPr>
            <a:r>
              <a:rPr lang="en-US" sz="2400" dirty="0"/>
              <a:t>802.15.1 (a.k.a. </a:t>
            </a:r>
            <a:r>
              <a:rPr lang="en-US" sz="2400" i="1" dirty="0"/>
              <a:t>Bluetooth</a:t>
            </a:r>
            <a:r>
              <a:rPr lang="en-US" sz="2400" dirty="0"/>
              <a:t>) - Withdrawn</a:t>
            </a:r>
          </a:p>
          <a:p>
            <a:pPr eaLnBrk="1" hangingPunct="1">
              <a:spcBef>
                <a:spcPts val="0"/>
              </a:spcBef>
              <a:spcAft>
                <a:spcPts val="600"/>
              </a:spcAft>
            </a:pPr>
            <a:r>
              <a:rPr lang="en-US" sz="2400" dirty="0"/>
              <a:t>802.15.2 (a.k.a. </a:t>
            </a:r>
            <a:r>
              <a:rPr lang="en-US" sz="2400" i="1" dirty="0"/>
              <a:t>802.15 Coexistence</a:t>
            </a:r>
            <a:r>
              <a:rPr lang="en-US" sz="2400" dirty="0"/>
              <a:t>) - Withdrawn</a:t>
            </a:r>
          </a:p>
          <a:p>
            <a:pPr eaLnBrk="1" hangingPunct="1">
              <a:spcBef>
                <a:spcPts val="0"/>
              </a:spcBef>
              <a:spcAft>
                <a:spcPts val="0"/>
              </a:spcAft>
            </a:pPr>
            <a:r>
              <a:rPr lang="en-US" sz="2400" dirty="0"/>
              <a:t>802.15.3 - </a:t>
            </a:r>
            <a:r>
              <a:rPr lang="en-US" sz="2400" i="1" dirty="0"/>
              <a:t>High Rate (55 Mbps) Multimedia WPAN</a:t>
            </a:r>
          </a:p>
          <a:p>
            <a:pPr marL="457200" lvl="1" indent="0" eaLnBrk="1" hangingPunct="1">
              <a:buNone/>
            </a:pPr>
            <a:r>
              <a:rPr lang="en-US" sz="2400" dirty="0"/>
              <a:t>15.3 Amendments/Revisions:</a:t>
            </a:r>
          </a:p>
          <a:p>
            <a:pPr lvl="1" eaLnBrk="1" hangingPunct="1">
              <a:spcBef>
                <a:spcPts val="0"/>
              </a:spcBef>
            </a:pPr>
            <a:r>
              <a:rPr lang="en-US" sz="2200" dirty="0"/>
              <a:t>802.15.3c - High Rate (&gt;1Gbps) </a:t>
            </a:r>
            <a:r>
              <a:rPr lang="en-US" sz="2200" dirty="0" err="1"/>
              <a:t>mmWave</a:t>
            </a:r>
            <a:r>
              <a:rPr lang="en-US" sz="2200" dirty="0"/>
              <a:t> 15.3 PHY</a:t>
            </a:r>
          </a:p>
          <a:p>
            <a:pPr lvl="1" eaLnBrk="1" hangingPunct="1">
              <a:spcBef>
                <a:spcPts val="0"/>
              </a:spcBef>
            </a:pPr>
            <a:r>
              <a:rPr lang="en-US" sz="2200" dirty="0"/>
              <a:t>802.15.3 Revision A - Roll-up of amendments b and c plus conversion from 64 bit to 48 bit MAC addressing</a:t>
            </a:r>
          </a:p>
          <a:p>
            <a:pPr lvl="1" eaLnBrk="1" hangingPunct="1">
              <a:spcBef>
                <a:spcPts val="0"/>
              </a:spcBef>
            </a:pPr>
            <a:r>
              <a:rPr lang="en-US" sz="2200" dirty="0"/>
              <a:t>802.15.3d - THz band 100Gb/s PHY layer for point to point data center applications</a:t>
            </a:r>
          </a:p>
          <a:p>
            <a:pPr lvl="1" eaLnBrk="1" hangingPunct="1">
              <a:spcBef>
                <a:spcPts val="0"/>
              </a:spcBef>
            </a:pPr>
            <a:r>
              <a:rPr lang="en-US" sz="2200" dirty="0"/>
              <a:t>802.15.3e - High-Rate Close Proximity Point-to-Point Communications (initial target use - Japan Olympics)</a:t>
            </a:r>
          </a:p>
          <a:p>
            <a:pPr lvl="1" eaLnBrk="1" hangingPunct="1">
              <a:spcBef>
                <a:spcPts val="0"/>
              </a:spcBef>
            </a:pPr>
            <a:r>
              <a:rPr lang="en-US" sz="2200" dirty="0"/>
              <a:t>802.15.3f - 60GHz Band Extension for 15.3</a:t>
            </a:r>
          </a:p>
          <a:p>
            <a:pPr lvl="1" eaLnBrk="1" hangingPunct="1"/>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6968" y="1571382"/>
            <a:ext cx="8458200" cy="5025969"/>
          </a:xfrm>
        </p:spPr>
        <p:txBody>
          <a:bodyPr/>
          <a:lstStyle/>
          <a:p>
            <a:pPr eaLnBrk="1" hangingPunct="1">
              <a:spcBef>
                <a:spcPts val="0"/>
              </a:spcBef>
            </a:pPr>
            <a:r>
              <a:rPr lang="en-US" sz="2400" dirty="0"/>
              <a:t>802.15.4 - </a:t>
            </a:r>
            <a:r>
              <a:rPr lang="en-US" sz="2400" i="1" dirty="0"/>
              <a:t>Low-Rate Wireless Personal Area Networks (LR-WPANs ) </a:t>
            </a:r>
            <a:r>
              <a:rPr lang="en-US" sz="2400" dirty="0"/>
              <a:t>(initial publication in 2003)</a:t>
            </a:r>
            <a:br>
              <a:rPr lang="en-US" sz="2400" dirty="0"/>
            </a:br>
            <a:r>
              <a:rPr lang="en-US" sz="2400" dirty="0"/>
              <a:t>Energy Efficient WPAN for WSN type applications</a:t>
            </a:r>
          </a:p>
          <a:p>
            <a:pPr marL="457200" lvl="1" indent="0" eaLnBrk="1" hangingPunct="1">
              <a:buNone/>
            </a:pPr>
            <a:r>
              <a:rPr lang="en-US" sz="2400" dirty="0"/>
              <a:t>15.4 Amendments/Revisions:</a:t>
            </a:r>
          </a:p>
          <a:p>
            <a:pPr lvl="1" eaLnBrk="1" hangingPunct="1">
              <a:spcBef>
                <a:spcPts val="0"/>
              </a:spcBef>
            </a:pPr>
            <a:r>
              <a:rPr lang="en-US" sz="2200" dirty="0"/>
              <a:t>802.15.4-2006 Revision - bug fixes, security update, and add higher rate sub-GHz PHY</a:t>
            </a:r>
          </a:p>
          <a:p>
            <a:pPr lvl="1" eaLnBrk="1" hangingPunct="1">
              <a:spcBef>
                <a:spcPts val="0"/>
              </a:spcBef>
            </a:pPr>
            <a:r>
              <a:rPr lang="en-US" sz="2200" dirty="0"/>
              <a:t>802.15.4a - Higher data rate 15.4 UWB PHY</a:t>
            </a:r>
          </a:p>
          <a:p>
            <a:pPr lvl="1" eaLnBrk="1" hangingPunct="1">
              <a:spcBef>
                <a:spcPts val="0"/>
              </a:spcBef>
            </a:pPr>
            <a:r>
              <a:rPr lang="en-US" sz="2200" dirty="0"/>
              <a:t>802.15.4c - Sub 1 GHz 15.4 PHY for China</a:t>
            </a:r>
          </a:p>
          <a:p>
            <a:pPr lvl="1" eaLnBrk="1" hangingPunct="1">
              <a:spcBef>
                <a:spcPts val="0"/>
              </a:spcBef>
            </a:pPr>
            <a:r>
              <a:rPr lang="en-US" sz="2200" dirty="0"/>
              <a:t>802.15.4d - Sub 1 GHz 15.4 PHY for Japan</a:t>
            </a:r>
          </a:p>
          <a:p>
            <a:pPr lvl="1" eaLnBrk="1" hangingPunct="1">
              <a:spcBef>
                <a:spcPts val="0"/>
              </a:spcBef>
            </a:pPr>
            <a:r>
              <a:rPr lang="en-US" sz="2200" dirty="0"/>
              <a:t>802.15.4e - 15.4 MAC Enhancements (GTS among others)</a:t>
            </a:r>
          </a:p>
          <a:p>
            <a:pPr lvl="1" eaLnBrk="1" hangingPunct="1">
              <a:spcBef>
                <a:spcPts val="0"/>
              </a:spcBef>
            </a:pPr>
            <a:r>
              <a:rPr lang="en-US" sz="2200" dirty="0"/>
              <a:t>802.15.4f  - 15.4 PHY for Active RFID</a:t>
            </a:r>
          </a:p>
          <a:p>
            <a:pPr lvl="1" eaLnBrk="1" hangingPunct="1">
              <a:spcBef>
                <a:spcPts val="0"/>
              </a:spcBef>
            </a:pPr>
            <a:r>
              <a:rPr lang="en-US" sz="2200" dirty="0"/>
              <a:t>802.15.4g - 15.4 PHY for Field Area Smart Utility Networks</a:t>
            </a:r>
          </a:p>
          <a:p>
            <a:pPr lvl="1" eaLnBrk="1" hangingPunct="1">
              <a:spcBef>
                <a:spcPts val="0"/>
              </a:spcBef>
            </a:pPr>
            <a:r>
              <a:rPr lang="en-US" sz="2200" dirty="0"/>
              <a:t>802.15.4-2011 Revision - roll-up of amendments a, c, d</a:t>
            </a:r>
          </a:p>
          <a:p>
            <a:pPr lvl="1" eaLnBrk="1" hangingPunct="1">
              <a:spcBef>
                <a:spcPts val="0"/>
              </a:spcBef>
            </a:pPr>
            <a:r>
              <a:rPr lang="en-US" sz="2200" dirty="0"/>
              <a:t>802.15.4j - 15.4 PHY using US dedicated medical band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802.15.4k - 15.4 PHY for Low Energy Critical</a:t>
            </a:r>
            <a:br>
              <a:rPr lang="en-US" sz="2200" dirty="0"/>
            </a:br>
            <a:r>
              <a:rPr lang="en-US" sz="2200" dirty="0"/>
              <a:t>Infrastructure Monitoring</a:t>
            </a:r>
          </a:p>
          <a:p>
            <a:pPr lvl="1" eaLnBrk="1" hangingPunct="1">
              <a:spcBef>
                <a:spcPts val="0"/>
              </a:spcBef>
            </a:pPr>
            <a:r>
              <a:rPr lang="en-US" sz="2200" dirty="0"/>
              <a:t>802.15.4m - 15.4 PHY for operation in TV White Spaces</a:t>
            </a:r>
          </a:p>
          <a:p>
            <a:pPr lvl="1" eaLnBrk="1" hangingPunct="1">
              <a:spcBef>
                <a:spcPts val="0"/>
              </a:spcBef>
            </a:pPr>
            <a:r>
              <a:rPr lang="en-US" sz="2200" dirty="0"/>
              <a:t>802.15.4n - 15.4 PHY for Chinese Medical Applications </a:t>
            </a:r>
          </a:p>
          <a:p>
            <a:pPr lvl="1" eaLnBrk="1" hangingPunct="1">
              <a:spcBef>
                <a:spcPts val="0"/>
              </a:spcBef>
            </a:pPr>
            <a:r>
              <a:rPr lang="en-US" sz="2200" dirty="0"/>
              <a:t>802.15.4p - 15.4 PHY for Rail Communications and Control</a:t>
            </a:r>
          </a:p>
          <a:p>
            <a:pPr lvl="1" eaLnBrk="1" hangingPunct="1">
              <a:spcBef>
                <a:spcPts val="0"/>
              </a:spcBef>
            </a:pPr>
            <a:r>
              <a:rPr lang="en-US" sz="2200" dirty="0"/>
              <a:t>802.15.4q - Ultra Low Power 15.4 PHY</a:t>
            </a:r>
          </a:p>
          <a:p>
            <a:pPr lvl="1" eaLnBrk="1" hangingPunct="1">
              <a:spcBef>
                <a:spcPts val="0"/>
              </a:spcBef>
            </a:pPr>
            <a:r>
              <a:rPr lang="en-US" sz="2200" dirty="0"/>
              <a:t>802.15.4-2015 Revision - bug fixes and roll-up of </a:t>
            </a:r>
            <a:r>
              <a:rPr lang="en-US" sz="2000" dirty="0"/>
              <a:t>amendments e, f, g, j, k, m, and p</a:t>
            </a:r>
          </a:p>
          <a:p>
            <a:pPr lvl="1" eaLnBrk="1" hangingPunct="1">
              <a:spcBef>
                <a:spcPts val="0"/>
              </a:spcBef>
            </a:pPr>
            <a:r>
              <a:rPr lang="en-US" sz="2200" dirty="0"/>
              <a:t>802.15.4t - 2 Mbps PHY (includes backwards compatibility mechanism to original 250 kbps O-QPSK)</a:t>
            </a:r>
          </a:p>
          <a:p>
            <a:pPr lvl="1" eaLnBrk="1" hangingPunct="1">
              <a:spcBef>
                <a:spcPts val="0"/>
              </a:spcBef>
            </a:pPr>
            <a:r>
              <a:rPr lang="en-US" sz="2200" dirty="0"/>
              <a:t>802.15.4u - 865 MHz to 867 MHz Band in India</a:t>
            </a:r>
          </a:p>
          <a:p>
            <a:pPr lvl="1" eaLnBrk="1" hangingPunct="1">
              <a:spcBef>
                <a:spcPts val="0"/>
              </a:spcBef>
            </a:pPr>
            <a:r>
              <a:rPr lang="en-US" sz="2200" dirty="0"/>
              <a:t>802.15.4v - Regional Sub 1GHz Band (RSB)</a:t>
            </a:r>
          </a:p>
          <a:p>
            <a:pPr lvl="1" eaLnBrk="1" hangingPunct="1">
              <a:spcBef>
                <a:spcPts val="0"/>
              </a:spcBef>
            </a:pPr>
            <a:r>
              <a:rPr lang="en-US" sz="2200" dirty="0"/>
              <a:t>802.15.4-2018 Corrigendum (fix errors in format</a:t>
            </a:r>
            <a:br>
              <a:rPr lang="en-US" sz="2200" dirty="0"/>
            </a:br>
            <a:r>
              <a:rPr lang="en-US" sz="2200" dirty="0"/>
              <a:t>conventions introduced in 2015)</a:t>
            </a:r>
          </a:p>
        </p:txBody>
      </p:sp>
    </p:spTree>
    <p:extLst>
      <p:ext uri="{BB962C8B-B14F-4D97-AF65-F5344CB8AC3E}">
        <p14:creationId xmlns:p14="http://schemas.microsoft.com/office/powerpoint/2010/main" val="7695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802.15.4s - MAC enhancement for improved spectrum resource utilization</a:t>
            </a:r>
          </a:p>
          <a:p>
            <a:pPr lvl="1" eaLnBrk="1" hangingPunct="1">
              <a:spcBef>
                <a:spcPts val="0"/>
              </a:spcBef>
            </a:pPr>
            <a:r>
              <a:rPr lang="en-US" sz="2200" dirty="0"/>
              <a:t>802.15.4x - FAN Extensions (FANE), Increasing SUN OFDM PHY data rates up to 2.4Mb/s</a:t>
            </a:r>
          </a:p>
          <a:p>
            <a:pPr lvl="1" eaLnBrk="1" hangingPunct="1">
              <a:lnSpc>
                <a:spcPct val="80000"/>
              </a:lnSpc>
            </a:pPr>
            <a:endParaRPr lang="en-US" sz="2200" dirty="0"/>
          </a:p>
        </p:txBody>
      </p:sp>
    </p:spTree>
    <p:extLst>
      <p:ext uri="{BB962C8B-B14F-4D97-AF65-F5344CB8AC3E}">
        <p14:creationId xmlns:p14="http://schemas.microsoft.com/office/powerpoint/2010/main" val="66426150"/>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30169</TotalTime>
  <Words>2037</Words>
  <Application>Microsoft Office PowerPoint</Application>
  <PresentationFormat>On-screen Show (4:3)</PresentationFormat>
  <Paragraphs>315</Paragraphs>
  <Slides>25</Slides>
  <Notes>4</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25</vt:i4>
      </vt:variant>
    </vt:vector>
  </HeadingPairs>
  <TitlesOfParts>
    <vt:vector size="29" baseType="lpstr">
      <vt:lpstr>Arial</vt:lpstr>
      <vt:lpstr>Times New Roman</vt:lpstr>
      <vt:lpstr>Title slide</vt:lpstr>
      <vt:lpstr>Title only</vt:lpstr>
      <vt:lpstr>PowerPoint Presentation</vt:lpstr>
      <vt:lpstr>Disclaimer…</vt:lpstr>
      <vt:lpstr>IEEE 802 Organization</vt:lpstr>
      <vt:lpstr>PowerPoint Presentation</vt:lpstr>
      <vt:lpstr>802.15 Scope and Purpose</vt:lpstr>
      <vt:lpstr>802.15 Completed Projects</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Active Projects/Status (cont)</vt:lpstr>
      <vt:lpstr>802.15 Other Activity</vt:lpstr>
      <vt:lpstr>802.15 Related Activities</vt:lpstr>
      <vt:lpstr>cpowell@ieee.org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1277</cp:revision>
  <dcterms:created xsi:type="dcterms:W3CDTF">2009-09-07T19:24:44Z</dcterms:created>
  <dcterms:modified xsi:type="dcterms:W3CDTF">2020-02-13T20:06:54Z</dcterms:modified>
</cp:coreProperties>
</file>