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72" r:id="rId1"/>
  </p:sldMasterIdLst>
  <p:notesMasterIdLst>
    <p:notesMasterId r:id="rId33"/>
  </p:notesMasterIdLst>
  <p:handoutMasterIdLst>
    <p:handoutMasterId r:id="rId34"/>
  </p:handoutMasterIdLst>
  <p:sldIdLst>
    <p:sldId id="259" r:id="rId2"/>
    <p:sldId id="938" r:id="rId3"/>
    <p:sldId id="947" r:id="rId4"/>
    <p:sldId id="948" r:id="rId5"/>
    <p:sldId id="288" r:id="rId6"/>
    <p:sldId id="260" r:id="rId7"/>
    <p:sldId id="261" r:id="rId8"/>
    <p:sldId id="262" r:id="rId9"/>
    <p:sldId id="263" r:id="rId10"/>
    <p:sldId id="283" r:id="rId11"/>
    <p:sldId id="284" r:id="rId12"/>
    <p:sldId id="287" r:id="rId13"/>
    <p:sldId id="944" r:id="rId14"/>
    <p:sldId id="289" r:id="rId15"/>
    <p:sldId id="945" r:id="rId16"/>
    <p:sldId id="960" r:id="rId17"/>
    <p:sldId id="950" r:id="rId18"/>
    <p:sldId id="961" r:id="rId19"/>
    <p:sldId id="958" r:id="rId20"/>
    <p:sldId id="258" r:id="rId21"/>
    <p:sldId id="962" r:id="rId22"/>
    <p:sldId id="946" r:id="rId23"/>
    <p:sldId id="942" r:id="rId24"/>
    <p:sldId id="943" r:id="rId25"/>
    <p:sldId id="256" r:id="rId26"/>
    <p:sldId id="952" r:id="rId27"/>
    <p:sldId id="314" r:id="rId28"/>
    <p:sldId id="959" r:id="rId29"/>
    <p:sldId id="954" r:id="rId30"/>
    <p:sldId id="957" r:id="rId31"/>
    <p:sldId id="956" r:id="rId32"/>
  </p:sldIdLst>
  <p:sldSz cx="12192000" cy="6858000"/>
  <p:notesSz cx="6934200" cy="92805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627" autoAdjust="0"/>
    <p:restoredTop sz="96869" autoAdjust="0"/>
  </p:normalViewPr>
  <p:slideViewPr>
    <p:cSldViewPr>
      <p:cViewPr>
        <p:scale>
          <a:sx n="92" d="100"/>
          <a:sy n="92" d="100"/>
        </p:scale>
        <p:origin x="198" y="48"/>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F5928BCF-2AFA-4C96-B9B3-61CD3F9444E2}"/>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3075" name="Rectangle 3">
            <a:extLst>
              <a:ext uri="{FF2B5EF4-FFF2-40B4-BE49-F238E27FC236}">
                <a16:creationId xmlns:a16="http://schemas.microsoft.com/office/drawing/2014/main" id="{DEF691EB-F493-4BFC-BA9E-3804951B8A37}"/>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a:extLst>
              <a:ext uri="{FF2B5EF4-FFF2-40B4-BE49-F238E27FC236}">
                <a16:creationId xmlns:a16="http://schemas.microsoft.com/office/drawing/2014/main" id="{232F04D8-6A01-4CE6-A9C2-6C120CEDC44A}"/>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a:extLst>
              <a:ext uri="{FF2B5EF4-FFF2-40B4-BE49-F238E27FC236}">
                <a16:creationId xmlns:a16="http://schemas.microsoft.com/office/drawing/2014/main" id="{B4CD7DB4-6C86-4F93-B031-A53510EABFA9}"/>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5AAE0BD8-2335-40DF-9498-A6F5F5948586}" type="slidenum">
              <a:rPr lang="en-US" altLang="en-US"/>
              <a:pPr/>
              <a:t>‹#›</a:t>
            </a:fld>
            <a:endParaRPr lang="en-US" altLang="en-US"/>
          </a:p>
        </p:txBody>
      </p:sp>
      <p:sp>
        <p:nvSpPr>
          <p:cNvPr id="3078" name="Line 6">
            <a:extLst>
              <a:ext uri="{FF2B5EF4-FFF2-40B4-BE49-F238E27FC236}">
                <a16:creationId xmlns:a16="http://schemas.microsoft.com/office/drawing/2014/main" id="{AD189D1B-483F-40B4-96ED-E26E84F78A63}"/>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a:extLst>
              <a:ext uri="{FF2B5EF4-FFF2-40B4-BE49-F238E27FC236}">
                <a16:creationId xmlns:a16="http://schemas.microsoft.com/office/drawing/2014/main" id="{D71EEEC5-D10E-4666-9412-D03AC31B469D}"/>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a:extLst>
              <a:ext uri="{FF2B5EF4-FFF2-40B4-BE49-F238E27FC236}">
                <a16:creationId xmlns:a16="http://schemas.microsoft.com/office/drawing/2014/main" id="{2C8F3342-9321-4B99-B429-C517113CCA72}"/>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84243AA9-4B2E-43FD-AABB-87B7E512A5ED}"/>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a:extLst>
              <a:ext uri="{FF2B5EF4-FFF2-40B4-BE49-F238E27FC236}">
                <a16:creationId xmlns:a16="http://schemas.microsoft.com/office/drawing/2014/main" id="{B09104E7-A174-4C94-BFDB-4A3AA4AE627D}"/>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a:extLst>
              <a:ext uri="{FF2B5EF4-FFF2-40B4-BE49-F238E27FC236}">
                <a16:creationId xmlns:a16="http://schemas.microsoft.com/office/drawing/2014/main" id="{6A4426A3-3499-40E9-B689-31D2D0C4D535}"/>
              </a:ext>
            </a:extLst>
          </p:cNvPr>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B42F2D2C-0C5E-41E5-B6D3-0AF9D69A99F5}"/>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a:extLst>
              <a:ext uri="{FF2B5EF4-FFF2-40B4-BE49-F238E27FC236}">
                <a16:creationId xmlns:a16="http://schemas.microsoft.com/office/drawing/2014/main" id="{B2153063-818B-4690-A098-18057C1D3A99}"/>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a:extLst>
              <a:ext uri="{FF2B5EF4-FFF2-40B4-BE49-F238E27FC236}">
                <a16:creationId xmlns:a16="http://schemas.microsoft.com/office/drawing/2014/main" id="{717088A5-A9E1-4A78-B24A-87B8E5F23532}"/>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288914EB-C816-47C1-9ECC-820C733E652F}" type="slidenum">
              <a:rPr lang="en-US" altLang="en-US"/>
              <a:pPr/>
              <a:t>‹#›</a:t>
            </a:fld>
            <a:endParaRPr lang="en-US" altLang="en-US"/>
          </a:p>
        </p:txBody>
      </p:sp>
      <p:sp>
        <p:nvSpPr>
          <p:cNvPr id="2056" name="Rectangle 8">
            <a:extLst>
              <a:ext uri="{FF2B5EF4-FFF2-40B4-BE49-F238E27FC236}">
                <a16:creationId xmlns:a16="http://schemas.microsoft.com/office/drawing/2014/main" id="{FB1F6655-D839-4B13-9639-009B30FBB540}"/>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a:extLst>
              <a:ext uri="{FF2B5EF4-FFF2-40B4-BE49-F238E27FC236}">
                <a16:creationId xmlns:a16="http://schemas.microsoft.com/office/drawing/2014/main" id="{84365D5C-13DD-4238-847E-B85309BCCAB4}"/>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a:extLst>
              <a:ext uri="{FF2B5EF4-FFF2-40B4-BE49-F238E27FC236}">
                <a16:creationId xmlns:a16="http://schemas.microsoft.com/office/drawing/2014/main" id="{86379176-2AB9-4008-9787-60375EB17C64}"/>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9</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6EBCF6D4-381F-48FF-842D-8250460519E3}"/>
              </a:ext>
            </a:extLst>
          </p:cNvPr>
          <p:cNvSpPr>
            <a:spLocks noGrp="1" noChangeArrowheads="1"/>
          </p:cNvSpPr>
          <p:nvPr>
            <p:ph type="hdr" sz="quarter"/>
          </p:nvPr>
        </p:nvSpPr>
        <p:spPr>
          <a:ln/>
        </p:spPr>
        <p:txBody>
          <a:bodyPr/>
          <a:lstStyle/>
          <a:p>
            <a:r>
              <a:rPr lang="en-US" altLang="en-US"/>
              <a:t>doc.: IEEE 802.15-&lt;doc#&gt;</a:t>
            </a:r>
          </a:p>
        </p:txBody>
      </p:sp>
      <p:sp>
        <p:nvSpPr>
          <p:cNvPr id="5" name="Rectangle 3">
            <a:extLst>
              <a:ext uri="{FF2B5EF4-FFF2-40B4-BE49-F238E27FC236}">
                <a16:creationId xmlns:a16="http://schemas.microsoft.com/office/drawing/2014/main" id="{5190A212-2C9C-46AB-9059-430C0A43BA32}"/>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id="{8A758F9F-24F5-421F-A1DB-E62341CCF970}"/>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id="{A5EFA8C7-7335-4E44-9C19-5B2731430D69}"/>
              </a:ext>
            </a:extLst>
          </p:cNvPr>
          <p:cNvSpPr>
            <a:spLocks noGrp="1" noChangeArrowheads="1"/>
          </p:cNvSpPr>
          <p:nvPr>
            <p:ph type="sldNum" sz="quarter" idx="5"/>
          </p:nvPr>
        </p:nvSpPr>
        <p:spPr>
          <a:ln/>
        </p:spPr>
        <p:txBody>
          <a:bodyPr/>
          <a:lstStyle/>
          <a:p>
            <a:r>
              <a:rPr lang="en-US" altLang="en-US"/>
              <a:t>Page </a:t>
            </a:r>
            <a:fld id="{824EC013-93EB-48F9-854A-4C4A8EC68288}" type="slidenum">
              <a:rPr lang="en-US" altLang="en-US"/>
              <a:pPr/>
              <a:t>25</a:t>
            </a:fld>
            <a:endParaRPr lang="en-US" altLang="en-US"/>
          </a:p>
        </p:txBody>
      </p:sp>
      <p:sp>
        <p:nvSpPr>
          <p:cNvPr id="24578" name="Rectangle 2">
            <a:extLst>
              <a:ext uri="{FF2B5EF4-FFF2-40B4-BE49-F238E27FC236}">
                <a16:creationId xmlns:a16="http://schemas.microsoft.com/office/drawing/2014/main" id="{F0251BC8-9342-4CAB-A182-4084CB8D1B3C}"/>
              </a:ext>
            </a:extLst>
          </p:cNvPr>
          <p:cNvSpPr>
            <a:spLocks noGrp="1" noRot="1" noChangeAspect="1" noChangeArrowheads="1" noTextEdit="1"/>
          </p:cNvSpPr>
          <p:nvPr>
            <p:ph type="sldImg"/>
          </p:nvPr>
        </p:nvSpPr>
        <p:spPr>
          <a:xfrm>
            <a:off x="384175" y="701675"/>
            <a:ext cx="6165850" cy="3468688"/>
          </a:xfrm>
          <a:ln/>
        </p:spPr>
      </p:sp>
      <p:sp>
        <p:nvSpPr>
          <p:cNvPr id="24579" name="Rectangle 3">
            <a:extLst>
              <a:ext uri="{FF2B5EF4-FFF2-40B4-BE49-F238E27FC236}">
                <a16:creationId xmlns:a16="http://schemas.microsoft.com/office/drawing/2014/main" id="{A89D6B1B-1F53-4C74-8C28-348D6AAEED76}"/>
              </a:ext>
            </a:extLst>
          </p:cNvPr>
          <p:cNvSpPr>
            <a:spLocks noGrp="1" noChangeArrowheads="1"/>
          </p:cNvSpPr>
          <p:nvPr>
            <p:ph type="body" idx="1"/>
          </p:nvPr>
        </p:nvSpPr>
        <p:spPr/>
        <p:txBody>
          <a:bodyPr/>
          <a:lstStyle/>
          <a:p>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9340BF-5F8E-4D0D-A5E0-5A0A6D7C836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42053BFB-49A4-49D0-92A4-0B6BAD3B76A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BFD40FC0-BB8D-47F7-81C9-998ABA62B4E3}"/>
              </a:ext>
            </a:extLst>
          </p:cNvPr>
          <p:cNvSpPr>
            <a:spLocks noGrp="1"/>
          </p:cNvSpPr>
          <p:nvPr>
            <p:ph type="dt" sz="half" idx="10"/>
          </p:nvPr>
        </p:nvSpPr>
        <p:spPr/>
        <p:txBody>
          <a:bodyPr/>
          <a:lstStyle/>
          <a:p>
            <a:r>
              <a:rPr lang="en-US"/>
              <a:t>March 2020</a:t>
            </a:r>
          </a:p>
        </p:txBody>
      </p:sp>
      <p:sp>
        <p:nvSpPr>
          <p:cNvPr id="5" name="Footer Placeholder 4">
            <a:extLst>
              <a:ext uri="{FF2B5EF4-FFF2-40B4-BE49-F238E27FC236}">
                <a16:creationId xmlns:a16="http://schemas.microsoft.com/office/drawing/2014/main" id="{4EA778FC-785C-4BC9-BC40-B3D49D6FAD97}"/>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18A494C4-704D-4121-880C-BADA06E989CE}"/>
              </a:ext>
            </a:extLst>
          </p:cNvPr>
          <p:cNvSpPr>
            <a:spLocks noGrp="1"/>
          </p:cNvSpPr>
          <p:nvPr>
            <p:ph type="sldNum" sz="quarter" idx="12"/>
          </p:nvPr>
        </p:nvSpPr>
        <p:spPr/>
        <p:txBody>
          <a:bodyPr/>
          <a:lstStyle/>
          <a:p>
            <a:fld id="{07EF11DD-EAC9-418C-AFCF-9D5EFABD0DDC}" type="slidenum">
              <a:rPr lang="en-US" smtClean="0"/>
              <a:t>‹#›</a:t>
            </a:fld>
            <a:endParaRPr lang="en-US" dirty="0"/>
          </a:p>
        </p:txBody>
      </p:sp>
    </p:spTree>
    <p:extLst>
      <p:ext uri="{BB962C8B-B14F-4D97-AF65-F5344CB8AC3E}">
        <p14:creationId xmlns:p14="http://schemas.microsoft.com/office/powerpoint/2010/main" val="9773624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7073BA-DFE5-4C44-954A-E15992A8507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1955512-4FEA-46E7-B28E-27C557F9ACB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F977E85-B68D-4DD8-8830-221F4F4C0486}"/>
              </a:ext>
            </a:extLst>
          </p:cNvPr>
          <p:cNvSpPr>
            <a:spLocks noGrp="1"/>
          </p:cNvSpPr>
          <p:nvPr>
            <p:ph type="dt" sz="half" idx="10"/>
          </p:nvPr>
        </p:nvSpPr>
        <p:spPr/>
        <p:txBody>
          <a:bodyPr/>
          <a:lstStyle/>
          <a:p>
            <a:r>
              <a:rPr lang="en-US"/>
              <a:t>March 2020</a:t>
            </a:r>
          </a:p>
        </p:txBody>
      </p:sp>
      <p:sp>
        <p:nvSpPr>
          <p:cNvPr id="5" name="Footer Placeholder 4">
            <a:extLst>
              <a:ext uri="{FF2B5EF4-FFF2-40B4-BE49-F238E27FC236}">
                <a16:creationId xmlns:a16="http://schemas.microsoft.com/office/drawing/2014/main" id="{0A98E974-41EA-49D3-9C7D-BF95D02862FC}"/>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11364F44-03F0-42B4-87C8-857D5C6B63A7}"/>
              </a:ext>
            </a:extLst>
          </p:cNvPr>
          <p:cNvSpPr>
            <a:spLocks noGrp="1"/>
          </p:cNvSpPr>
          <p:nvPr>
            <p:ph type="sldNum" sz="quarter" idx="12"/>
          </p:nvPr>
        </p:nvSpPr>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577076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72D77BA-4D2B-4B3E-B7FE-5D96FB96667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EBE9592F-7187-4CF9-AC1A-E0C988BD63B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0CD91A8-90F8-4773-A9B5-E3CCA95B9B86}"/>
              </a:ext>
            </a:extLst>
          </p:cNvPr>
          <p:cNvSpPr>
            <a:spLocks noGrp="1"/>
          </p:cNvSpPr>
          <p:nvPr>
            <p:ph type="dt" sz="half" idx="10"/>
          </p:nvPr>
        </p:nvSpPr>
        <p:spPr/>
        <p:txBody>
          <a:bodyPr/>
          <a:lstStyle/>
          <a:p>
            <a:r>
              <a:rPr lang="en-US"/>
              <a:t>March 2020</a:t>
            </a:r>
          </a:p>
        </p:txBody>
      </p:sp>
      <p:sp>
        <p:nvSpPr>
          <p:cNvPr id="5" name="Footer Placeholder 4">
            <a:extLst>
              <a:ext uri="{FF2B5EF4-FFF2-40B4-BE49-F238E27FC236}">
                <a16:creationId xmlns:a16="http://schemas.microsoft.com/office/drawing/2014/main" id="{784AD52A-0731-4E67-8DB5-CF6FBF150E3C}"/>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AE3ABBE5-9CB9-4B4A-A05F-DAB895D53990}"/>
              </a:ext>
            </a:extLst>
          </p:cNvPr>
          <p:cNvSpPr>
            <a:spLocks noGrp="1"/>
          </p:cNvSpPr>
          <p:nvPr>
            <p:ph type="sldNum" sz="quarter" idx="12"/>
          </p:nvPr>
        </p:nvSpPr>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42549402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10363200" cy="1066800"/>
          </a:xfrm>
        </p:spPr>
        <p:txBody>
          <a:bodyPr/>
          <a:lstStyle/>
          <a:p>
            <a:r>
              <a:rPr lang="en-US"/>
              <a:t>Click to edit Master title style</a:t>
            </a:r>
          </a:p>
        </p:txBody>
      </p:sp>
      <p:sp>
        <p:nvSpPr>
          <p:cNvPr id="3" name="Text Placeholder 2"/>
          <p:cNvSpPr>
            <a:spLocks noGrp="1"/>
          </p:cNvSpPr>
          <p:nvPr>
            <p:ph type="body" sz="half" idx="1"/>
          </p:nvPr>
        </p:nvSpPr>
        <p:spPr>
          <a:xfrm>
            <a:off x="9144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r>
              <a:rPr lang="en-US"/>
              <a:t>March 2020</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Tim Godfrey, EPRI</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C251FCF5-DCE1-4BE7-BAC9-5817EB43EA6A}" type="slidenum">
              <a:rPr lang="en-US"/>
              <a:pPr>
                <a:defRPr/>
              </a:pPr>
              <a:t>‹#›</a:t>
            </a:fld>
            <a:endParaRPr lang="en-US"/>
          </a:p>
        </p:txBody>
      </p:sp>
    </p:spTree>
    <p:extLst>
      <p:ext uri="{BB962C8B-B14F-4D97-AF65-F5344CB8AC3E}">
        <p14:creationId xmlns:p14="http://schemas.microsoft.com/office/powerpoint/2010/main" val="17780012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63350B-D256-44E7-8DD3-38060DAAD0E8}"/>
              </a:ext>
            </a:extLst>
          </p:cNvPr>
          <p:cNvSpPr>
            <a:spLocks noGrp="1"/>
          </p:cNvSpPr>
          <p:nvPr>
            <p:ph type="title"/>
          </p:nvPr>
        </p:nvSpPr>
        <p:spPr>
          <a:xfrm>
            <a:off x="838200" y="365125"/>
            <a:ext cx="10515600" cy="930275"/>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BBD421C6-9CB3-41CD-8227-890B3D0449A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65AE263-6C89-4205-A97D-779C2B39E565}"/>
              </a:ext>
            </a:extLst>
          </p:cNvPr>
          <p:cNvSpPr>
            <a:spLocks noGrp="1"/>
          </p:cNvSpPr>
          <p:nvPr>
            <p:ph type="dt" sz="half" idx="10"/>
          </p:nvPr>
        </p:nvSpPr>
        <p:spPr/>
        <p:txBody>
          <a:bodyPr/>
          <a:lstStyle/>
          <a:p>
            <a:r>
              <a:rPr lang="en-US"/>
              <a:t>March 2020</a:t>
            </a:r>
          </a:p>
        </p:txBody>
      </p:sp>
      <p:sp>
        <p:nvSpPr>
          <p:cNvPr id="5" name="Footer Placeholder 4">
            <a:extLst>
              <a:ext uri="{FF2B5EF4-FFF2-40B4-BE49-F238E27FC236}">
                <a16:creationId xmlns:a16="http://schemas.microsoft.com/office/drawing/2014/main" id="{78DA6447-DA94-425E-BDE1-D21A72CCDAE4}"/>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68D5D4A3-7633-4E8D-842A-4F45BFB25D6E}"/>
              </a:ext>
            </a:extLst>
          </p:cNvPr>
          <p:cNvSpPr>
            <a:spLocks noGrp="1"/>
          </p:cNvSpPr>
          <p:nvPr>
            <p:ph type="sldNum" sz="quarter" idx="12"/>
          </p:nvPr>
        </p:nvSpPr>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12049222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027142-C481-40BB-8C62-2589565C5BD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8F42F0D-64F5-4F57-809B-361119C9420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5A31211-A1FB-4E00-80BA-F24A0313469F}"/>
              </a:ext>
            </a:extLst>
          </p:cNvPr>
          <p:cNvSpPr>
            <a:spLocks noGrp="1"/>
          </p:cNvSpPr>
          <p:nvPr>
            <p:ph type="dt" sz="half" idx="10"/>
          </p:nvPr>
        </p:nvSpPr>
        <p:spPr/>
        <p:txBody>
          <a:bodyPr/>
          <a:lstStyle/>
          <a:p>
            <a:r>
              <a:rPr lang="en-US"/>
              <a:t>March 2020</a:t>
            </a:r>
          </a:p>
        </p:txBody>
      </p:sp>
      <p:sp>
        <p:nvSpPr>
          <p:cNvPr id="5" name="Footer Placeholder 4">
            <a:extLst>
              <a:ext uri="{FF2B5EF4-FFF2-40B4-BE49-F238E27FC236}">
                <a16:creationId xmlns:a16="http://schemas.microsoft.com/office/drawing/2014/main" id="{E8F1227C-1827-4C02-8ED1-FA33BA291579}"/>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D851D1B6-7A65-422B-A56F-025734ED9681}"/>
              </a:ext>
            </a:extLst>
          </p:cNvPr>
          <p:cNvSpPr>
            <a:spLocks noGrp="1"/>
          </p:cNvSpPr>
          <p:nvPr>
            <p:ph type="sldNum" sz="quarter" idx="12"/>
          </p:nvPr>
        </p:nvSpPr>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18019923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1B6E73-F79A-4294-AB49-DB8A23551354}"/>
              </a:ext>
            </a:extLst>
          </p:cNvPr>
          <p:cNvSpPr>
            <a:spLocks noGrp="1"/>
          </p:cNvSpPr>
          <p:nvPr>
            <p:ph type="title"/>
          </p:nvPr>
        </p:nvSpPr>
        <p:spPr>
          <a:xfrm>
            <a:off x="838200" y="365125"/>
            <a:ext cx="10515600" cy="930275"/>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DE892829-C4B6-40F9-8536-F4E7C661EED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1814764-BA73-4A2C-B415-2A1020208BA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F0381AB-3390-48B3-938D-5C8861315694}"/>
              </a:ext>
            </a:extLst>
          </p:cNvPr>
          <p:cNvSpPr>
            <a:spLocks noGrp="1"/>
          </p:cNvSpPr>
          <p:nvPr>
            <p:ph type="dt" sz="half" idx="10"/>
          </p:nvPr>
        </p:nvSpPr>
        <p:spPr/>
        <p:txBody>
          <a:bodyPr/>
          <a:lstStyle/>
          <a:p>
            <a:r>
              <a:rPr lang="en-US"/>
              <a:t>March 2020</a:t>
            </a:r>
          </a:p>
        </p:txBody>
      </p:sp>
      <p:sp>
        <p:nvSpPr>
          <p:cNvPr id="6" name="Footer Placeholder 5">
            <a:extLst>
              <a:ext uri="{FF2B5EF4-FFF2-40B4-BE49-F238E27FC236}">
                <a16:creationId xmlns:a16="http://schemas.microsoft.com/office/drawing/2014/main" id="{AE6E336D-F23D-4CA2-AA0E-C78141335070}"/>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2BABFD56-369C-463C-84E4-88F20A312188}"/>
              </a:ext>
            </a:extLst>
          </p:cNvPr>
          <p:cNvSpPr>
            <a:spLocks noGrp="1"/>
          </p:cNvSpPr>
          <p:nvPr>
            <p:ph type="sldNum" sz="quarter" idx="12"/>
          </p:nvPr>
        </p:nvSpPr>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2357040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484CBD-1CC6-4FF3-8562-A467F6E7DC8E}"/>
              </a:ext>
            </a:extLst>
          </p:cNvPr>
          <p:cNvSpPr>
            <a:spLocks noGrp="1"/>
          </p:cNvSpPr>
          <p:nvPr>
            <p:ph type="title"/>
          </p:nvPr>
        </p:nvSpPr>
        <p:spPr>
          <a:xfrm>
            <a:off x="839788" y="365125"/>
            <a:ext cx="10515600" cy="823913"/>
          </a:xfrm>
        </p:spPr>
        <p:txBody>
          <a:bodyPr/>
          <a:lstStyle/>
          <a:p>
            <a:r>
              <a:rPr lang="en-US" dirty="0"/>
              <a:t>Click to edit Master title style</a:t>
            </a:r>
          </a:p>
        </p:txBody>
      </p:sp>
      <p:sp>
        <p:nvSpPr>
          <p:cNvPr id="3" name="Text Placeholder 2">
            <a:extLst>
              <a:ext uri="{FF2B5EF4-FFF2-40B4-BE49-F238E27FC236}">
                <a16:creationId xmlns:a16="http://schemas.microsoft.com/office/drawing/2014/main" id="{A68EC7E5-4FD1-4F6C-A00D-EBD1AEE9834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40AAB7E-4161-45BC-B6A2-502784EAB85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8C577CD-7926-450F-BA89-6047CE1E44D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0FB9390-E2E2-4EB8-BBFD-A88A78505D5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4EA03ED4-0F41-46B9-99AE-718842CFBB98}"/>
              </a:ext>
            </a:extLst>
          </p:cNvPr>
          <p:cNvSpPr>
            <a:spLocks noGrp="1"/>
          </p:cNvSpPr>
          <p:nvPr>
            <p:ph type="dt" sz="half" idx="10"/>
          </p:nvPr>
        </p:nvSpPr>
        <p:spPr/>
        <p:txBody>
          <a:bodyPr/>
          <a:lstStyle/>
          <a:p>
            <a:r>
              <a:rPr lang="en-US"/>
              <a:t>March 2020</a:t>
            </a:r>
          </a:p>
        </p:txBody>
      </p:sp>
      <p:sp>
        <p:nvSpPr>
          <p:cNvPr id="8" name="Footer Placeholder 7">
            <a:extLst>
              <a:ext uri="{FF2B5EF4-FFF2-40B4-BE49-F238E27FC236}">
                <a16:creationId xmlns:a16="http://schemas.microsoft.com/office/drawing/2014/main" id="{A48AADB4-F065-4243-BC32-C53D77F12E3A}"/>
              </a:ext>
            </a:extLst>
          </p:cNvPr>
          <p:cNvSpPr>
            <a:spLocks noGrp="1"/>
          </p:cNvSpPr>
          <p:nvPr>
            <p:ph type="ftr" sz="quarter" idx="11"/>
          </p:nvPr>
        </p:nvSpPr>
        <p:spPr/>
        <p:txBody>
          <a:bodyPr/>
          <a:lstStyle/>
          <a:p>
            <a:r>
              <a:rPr lang="en-US"/>
              <a:t>Tim Godfrey, EPRI</a:t>
            </a:r>
          </a:p>
        </p:txBody>
      </p:sp>
      <p:sp>
        <p:nvSpPr>
          <p:cNvPr id="9" name="Slide Number Placeholder 8">
            <a:extLst>
              <a:ext uri="{FF2B5EF4-FFF2-40B4-BE49-F238E27FC236}">
                <a16:creationId xmlns:a16="http://schemas.microsoft.com/office/drawing/2014/main" id="{73A90B6F-4CA1-4484-84E6-75247FA5405C}"/>
              </a:ext>
            </a:extLst>
          </p:cNvPr>
          <p:cNvSpPr>
            <a:spLocks noGrp="1"/>
          </p:cNvSpPr>
          <p:nvPr>
            <p:ph type="sldNum" sz="quarter" idx="12"/>
          </p:nvPr>
        </p:nvSpPr>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37599448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986945-D244-4ACF-A404-655E61D9F2B6}"/>
              </a:ext>
            </a:extLst>
          </p:cNvPr>
          <p:cNvSpPr>
            <a:spLocks noGrp="1"/>
          </p:cNvSpPr>
          <p:nvPr>
            <p:ph type="title"/>
          </p:nvPr>
        </p:nvSpPr>
        <p:spPr>
          <a:xfrm>
            <a:off x="838200" y="365125"/>
            <a:ext cx="10515600" cy="854075"/>
          </a:xfrm>
        </p:spPr>
        <p:txBody>
          <a:bodyPr/>
          <a:lstStyle/>
          <a:p>
            <a:r>
              <a:rPr lang="en-US" dirty="0"/>
              <a:t>Click to edit Master title style</a:t>
            </a:r>
          </a:p>
        </p:txBody>
      </p:sp>
      <p:sp>
        <p:nvSpPr>
          <p:cNvPr id="3" name="Date Placeholder 2">
            <a:extLst>
              <a:ext uri="{FF2B5EF4-FFF2-40B4-BE49-F238E27FC236}">
                <a16:creationId xmlns:a16="http://schemas.microsoft.com/office/drawing/2014/main" id="{9F483AAC-4D4A-41EC-86D4-7FDD1CA77A77}"/>
              </a:ext>
            </a:extLst>
          </p:cNvPr>
          <p:cNvSpPr>
            <a:spLocks noGrp="1"/>
          </p:cNvSpPr>
          <p:nvPr>
            <p:ph type="dt" sz="half" idx="10"/>
          </p:nvPr>
        </p:nvSpPr>
        <p:spPr/>
        <p:txBody>
          <a:bodyPr/>
          <a:lstStyle/>
          <a:p>
            <a:r>
              <a:rPr lang="en-US"/>
              <a:t>March 2020</a:t>
            </a:r>
          </a:p>
        </p:txBody>
      </p:sp>
      <p:sp>
        <p:nvSpPr>
          <p:cNvPr id="4" name="Footer Placeholder 3">
            <a:extLst>
              <a:ext uri="{FF2B5EF4-FFF2-40B4-BE49-F238E27FC236}">
                <a16:creationId xmlns:a16="http://schemas.microsoft.com/office/drawing/2014/main" id="{68D4BF79-07B4-4955-B85E-4405A1F860BD}"/>
              </a:ext>
            </a:extLst>
          </p:cNvPr>
          <p:cNvSpPr>
            <a:spLocks noGrp="1"/>
          </p:cNvSpPr>
          <p:nvPr>
            <p:ph type="ftr" sz="quarter" idx="11"/>
          </p:nvPr>
        </p:nvSpPr>
        <p:spPr/>
        <p:txBody>
          <a:bodyPr/>
          <a:lstStyle/>
          <a:p>
            <a:r>
              <a:rPr lang="en-US"/>
              <a:t>Tim Godfrey, EPRI</a:t>
            </a:r>
          </a:p>
        </p:txBody>
      </p:sp>
      <p:sp>
        <p:nvSpPr>
          <p:cNvPr id="5" name="Slide Number Placeholder 4">
            <a:extLst>
              <a:ext uri="{FF2B5EF4-FFF2-40B4-BE49-F238E27FC236}">
                <a16:creationId xmlns:a16="http://schemas.microsoft.com/office/drawing/2014/main" id="{B8AD029C-D020-47D5-BB22-7E9C3ECD6ED2}"/>
              </a:ext>
            </a:extLst>
          </p:cNvPr>
          <p:cNvSpPr>
            <a:spLocks noGrp="1"/>
          </p:cNvSpPr>
          <p:nvPr>
            <p:ph type="sldNum" sz="quarter" idx="12"/>
          </p:nvPr>
        </p:nvSpPr>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16757147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1EA02BC-FC8B-4DB1-B232-2B6CE5E3B40C}"/>
              </a:ext>
            </a:extLst>
          </p:cNvPr>
          <p:cNvSpPr>
            <a:spLocks noGrp="1"/>
          </p:cNvSpPr>
          <p:nvPr>
            <p:ph type="dt" sz="half" idx="10"/>
          </p:nvPr>
        </p:nvSpPr>
        <p:spPr/>
        <p:txBody>
          <a:bodyPr/>
          <a:lstStyle/>
          <a:p>
            <a:r>
              <a:rPr lang="en-US"/>
              <a:t>March 2020</a:t>
            </a:r>
          </a:p>
        </p:txBody>
      </p:sp>
      <p:sp>
        <p:nvSpPr>
          <p:cNvPr id="3" name="Footer Placeholder 2">
            <a:extLst>
              <a:ext uri="{FF2B5EF4-FFF2-40B4-BE49-F238E27FC236}">
                <a16:creationId xmlns:a16="http://schemas.microsoft.com/office/drawing/2014/main" id="{2365A174-56AE-48D1-AEA8-B9023FC3FC5F}"/>
              </a:ext>
            </a:extLst>
          </p:cNvPr>
          <p:cNvSpPr>
            <a:spLocks noGrp="1"/>
          </p:cNvSpPr>
          <p:nvPr>
            <p:ph type="ftr" sz="quarter" idx="11"/>
          </p:nvPr>
        </p:nvSpPr>
        <p:spPr/>
        <p:txBody>
          <a:bodyPr/>
          <a:lstStyle/>
          <a:p>
            <a:r>
              <a:rPr lang="en-US"/>
              <a:t>Tim Godfrey, EPRI</a:t>
            </a:r>
          </a:p>
        </p:txBody>
      </p:sp>
      <p:sp>
        <p:nvSpPr>
          <p:cNvPr id="4" name="Slide Number Placeholder 3">
            <a:extLst>
              <a:ext uri="{FF2B5EF4-FFF2-40B4-BE49-F238E27FC236}">
                <a16:creationId xmlns:a16="http://schemas.microsoft.com/office/drawing/2014/main" id="{359ADC39-63CB-4FFF-9A4E-E9D8BC55143D}"/>
              </a:ext>
            </a:extLst>
          </p:cNvPr>
          <p:cNvSpPr>
            <a:spLocks noGrp="1"/>
          </p:cNvSpPr>
          <p:nvPr>
            <p:ph type="sldNum" sz="quarter" idx="12"/>
          </p:nvPr>
        </p:nvSpPr>
        <p:spPr>
          <a:xfrm>
            <a:off x="8763000" y="6324600"/>
            <a:ext cx="2971800" cy="365125"/>
          </a:xfrm>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25967126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A86261-5664-4BA1-AD8D-3C2951254CA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CE03710-801E-48A3-88E4-273215BF714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D25BE92-F09A-40B2-91D2-966B9CECC97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9602403-EC61-4326-B507-8640F970103B}"/>
              </a:ext>
            </a:extLst>
          </p:cNvPr>
          <p:cNvSpPr>
            <a:spLocks noGrp="1"/>
          </p:cNvSpPr>
          <p:nvPr>
            <p:ph type="dt" sz="half" idx="10"/>
          </p:nvPr>
        </p:nvSpPr>
        <p:spPr/>
        <p:txBody>
          <a:bodyPr/>
          <a:lstStyle/>
          <a:p>
            <a:r>
              <a:rPr lang="en-US"/>
              <a:t>March 2020</a:t>
            </a:r>
          </a:p>
        </p:txBody>
      </p:sp>
      <p:sp>
        <p:nvSpPr>
          <p:cNvPr id="6" name="Footer Placeholder 5">
            <a:extLst>
              <a:ext uri="{FF2B5EF4-FFF2-40B4-BE49-F238E27FC236}">
                <a16:creationId xmlns:a16="http://schemas.microsoft.com/office/drawing/2014/main" id="{25075EBD-42C1-4C96-A5AC-4EFD298D6DEC}"/>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2DB7ACE0-D531-441A-8943-C5CCE77839B8}"/>
              </a:ext>
            </a:extLst>
          </p:cNvPr>
          <p:cNvSpPr>
            <a:spLocks noGrp="1"/>
          </p:cNvSpPr>
          <p:nvPr>
            <p:ph type="sldNum" sz="quarter" idx="12"/>
          </p:nvPr>
        </p:nvSpPr>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8258329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626A7D-2472-4CDF-ABB8-66DC7ABFF4E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1B1465E-A98A-478B-9060-52E165B4556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01C3CB6B-9C7B-4B3D-9A69-A2E172F61E8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CE5381D-4E56-47DB-B547-674A4025B89B}"/>
              </a:ext>
            </a:extLst>
          </p:cNvPr>
          <p:cNvSpPr>
            <a:spLocks noGrp="1"/>
          </p:cNvSpPr>
          <p:nvPr>
            <p:ph type="dt" sz="half" idx="10"/>
          </p:nvPr>
        </p:nvSpPr>
        <p:spPr/>
        <p:txBody>
          <a:bodyPr/>
          <a:lstStyle/>
          <a:p>
            <a:r>
              <a:rPr lang="en-US"/>
              <a:t>March 2020</a:t>
            </a:r>
          </a:p>
        </p:txBody>
      </p:sp>
      <p:sp>
        <p:nvSpPr>
          <p:cNvPr id="6" name="Footer Placeholder 5">
            <a:extLst>
              <a:ext uri="{FF2B5EF4-FFF2-40B4-BE49-F238E27FC236}">
                <a16:creationId xmlns:a16="http://schemas.microsoft.com/office/drawing/2014/main" id="{5E7DC09F-8F0C-4098-9491-389FBE232850}"/>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70B0D7CC-DB8E-4140-BA08-577D0AD11663}"/>
              </a:ext>
            </a:extLst>
          </p:cNvPr>
          <p:cNvSpPr>
            <a:spLocks noGrp="1"/>
          </p:cNvSpPr>
          <p:nvPr>
            <p:ph type="sldNum" sz="quarter" idx="12"/>
          </p:nvPr>
        </p:nvSpPr>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29923070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1AB3816-5C3B-4480-A3BA-9E26AB749B5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64C7785-415E-4D48-8CF9-C23EA7D30E5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9A46D66-C183-4B27-AD35-6FEBAD97DA0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t>March 2020</a:t>
            </a:r>
            <a:endParaRPr lang="en-US" dirty="0"/>
          </a:p>
        </p:txBody>
      </p:sp>
      <p:sp>
        <p:nvSpPr>
          <p:cNvPr id="5" name="Footer Placeholder 4">
            <a:extLst>
              <a:ext uri="{FF2B5EF4-FFF2-40B4-BE49-F238E27FC236}">
                <a16:creationId xmlns:a16="http://schemas.microsoft.com/office/drawing/2014/main" id="{DD4F7FCF-5385-49E4-8DA1-C7DBB0F96C7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Tim Godfrey, EPRI</a:t>
            </a:r>
          </a:p>
        </p:txBody>
      </p:sp>
      <p:sp>
        <p:nvSpPr>
          <p:cNvPr id="6" name="Slide Number Placeholder 5">
            <a:extLst>
              <a:ext uri="{FF2B5EF4-FFF2-40B4-BE49-F238E27FC236}">
                <a16:creationId xmlns:a16="http://schemas.microsoft.com/office/drawing/2014/main" id="{44346B63-CD11-439F-A72D-80BE47519D7F}"/>
              </a:ext>
            </a:extLst>
          </p:cNvPr>
          <p:cNvSpPr>
            <a:spLocks noGrp="1"/>
          </p:cNvSpPr>
          <p:nvPr>
            <p:ph type="sldNum" sz="quarter" idx="4"/>
          </p:nvPr>
        </p:nvSpPr>
        <p:spPr>
          <a:xfrm>
            <a:off x="8915400" y="6356350"/>
            <a:ext cx="2971800" cy="365125"/>
          </a:xfrm>
          <a:prstGeom prst="rect">
            <a:avLst/>
          </a:prstGeom>
        </p:spPr>
        <p:txBody>
          <a:bodyPr vert="horz" lIns="91440" tIns="45720" rIns="91440" bIns="45720" rtlCol="0" anchor="ctr"/>
          <a:lstStyle>
            <a:lvl1pPr algn="r">
              <a:defRPr sz="1400" b="1">
                <a:solidFill>
                  <a:schemeClr val="tx1"/>
                </a:solidFill>
              </a:defRPr>
            </a:lvl1pPr>
          </a:lstStyle>
          <a:p>
            <a:r>
              <a:rPr lang="en-US" dirty="0"/>
              <a:t>&lt;#&gt;</a:t>
            </a:r>
          </a:p>
        </p:txBody>
      </p:sp>
      <p:sp>
        <p:nvSpPr>
          <p:cNvPr id="7" name="TextBox 6">
            <a:extLst>
              <a:ext uri="{FF2B5EF4-FFF2-40B4-BE49-F238E27FC236}">
                <a16:creationId xmlns:a16="http://schemas.microsoft.com/office/drawing/2014/main" id="{8DF26BF1-2382-417D-B3C8-4E7D1A89DD76}"/>
              </a:ext>
            </a:extLst>
          </p:cNvPr>
          <p:cNvSpPr txBox="1"/>
          <p:nvPr userDrawn="1"/>
        </p:nvSpPr>
        <p:spPr>
          <a:xfrm>
            <a:off x="8153400" y="-17905"/>
            <a:ext cx="2723823" cy="369332"/>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dirty="0"/>
              <a:t>doc.:IEEE802.15-20-0069r1</a:t>
            </a:r>
          </a:p>
        </p:txBody>
      </p:sp>
    </p:spTree>
    <p:extLst>
      <p:ext uri="{BB962C8B-B14F-4D97-AF65-F5344CB8AC3E}">
        <p14:creationId xmlns:p14="http://schemas.microsoft.com/office/powerpoint/2010/main" val="117866395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3.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imat.ieee.org/my-site/home"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mentor.ieee.org/802.15/dcn/20/15-20-0070-00-016t-minutes-of-tg16t-teleconference-2020-01-30.docx"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8" Type="http://schemas.openxmlformats.org/officeDocument/2006/relationships/hyperlink" Target="https://mentor.ieee.org/802.15/dcn/20/15-20-0079-00-016t-task-group-16t-call-for-contributions.docx" TargetMode="External"/><Relationship Id="rId3" Type="http://schemas.openxmlformats.org/officeDocument/2006/relationships/hyperlink" Target="https://mentor.ieee.org/802.15/dcn/20/15-20-0071-00-016t-802-16t-use-case-spreadsheet.xlsx" TargetMode="External"/><Relationship Id="rId7" Type="http://schemas.openxmlformats.org/officeDocument/2006/relationships/hyperlink" Target="https://mentor.ieee.org/802.15/dcn/20/15-20-0067-00-016t-minutes-802-16t-task-group-january-2020.docx" TargetMode="External"/><Relationship Id="rId2" Type="http://schemas.openxmlformats.org/officeDocument/2006/relationships/hyperlink" Target="https://development.standards.ieee.org/myproject-web/app#viewpar/7292" TargetMode="External"/><Relationship Id="rId1" Type="http://schemas.openxmlformats.org/officeDocument/2006/relationships/slideLayout" Target="../slideLayouts/slideLayout2.xml"/><Relationship Id="rId6" Type="http://schemas.openxmlformats.org/officeDocument/2006/relationships/hyperlink" Target="mailto:tim.godfrey@ieee.org" TargetMode="External"/><Relationship Id="rId5" Type="http://schemas.openxmlformats.org/officeDocument/2006/relationships/hyperlink" Target="https://mentor.ieee.org/802.15" TargetMode="External"/><Relationship Id="rId4" Type="http://schemas.openxmlformats.org/officeDocument/2006/relationships/hyperlink" Target="http://ieee802.org/16/aoe.html" TargetMode="Externa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imat.ieee.org/my-site/home"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a:extLst>
              <a:ext uri="{FF2B5EF4-FFF2-40B4-BE49-F238E27FC236}">
                <a16:creationId xmlns:a16="http://schemas.microsoft.com/office/drawing/2014/main" id="{5DE7E795-F202-4917-99A0-673B57CFE9E3}"/>
              </a:ext>
            </a:extLst>
          </p:cNvPr>
          <p:cNvSpPr>
            <a:spLocks noGrp="1"/>
          </p:cNvSpPr>
          <p:nvPr>
            <p:ph type="dt" sz="half" idx="10"/>
          </p:nvPr>
        </p:nvSpPr>
        <p:spPr/>
        <p:txBody>
          <a:bodyPr/>
          <a:lstStyle/>
          <a:p>
            <a:r>
              <a:rPr lang="en-US" altLang="en-US"/>
              <a:t>March 2020</a:t>
            </a:r>
            <a:endParaRPr lang="en-US" altLang="en-US" dirty="0"/>
          </a:p>
        </p:txBody>
      </p:sp>
      <p:sp>
        <p:nvSpPr>
          <p:cNvPr id="5" name="Footer Placeholder 2">
            <a:extLst>
              <a:ext uri="{FF2B5EF4-FFF2-40B4-BE49-F238E27FC236}">
                <a16:creationId xmlns:a16="http://schemas.microsoft.com/office/drawing/2014/main" id="{0534660E-41DC-4E57-96E1-79D8CC785BC3}"/>
              </a:ext>
            </a:extLst>
          </p:cNvPr>
          <p:cNvSpPr>
            <a:spLocks noGrp="1"/>
          </p:cNvSpPr>
          <p:nvPr>
            <p:ph type="ftr" sz="quarter" idx="11"/>
          </p:nvPr>
        </p:nvSpPr>
        <p:spPr/>
        <p:txBody>
          <a:bodyPr/>
          <a:lstStyle/>
          <a:p>
            <a:r>
              <a:rPr lang="en-US" altLang="en-US"/>
              <a:t>Tim Godfrey, EPRI</a:t>
            </a:r>
            <a:endParaRPr lang="en-US" altLang="en-US" dirty="0"/>
          </a:p>
        </p:txBody>
      </p:sp>
      <p:sp>
        <p:nvSpPr>
          <p:cNvPr id="6" name="Slide Number Placeholder 3">
            <a:extLst>
              <a:ext uri="{FF2B5EF4-FFF2-40B4-BE49-F238E27FC236}">
                <a16:creationId xmlns:a16="http://schemas.microsoft.com/office/drawing/2014/main" id="{CB0E719E-DD36-40FA-8351-E33DEAA0C7E6}"/>
              </a:ext>
            </a:extLst>
          </p:cNvPr>
          <p:cNvSpPr>
            <a:spLocks noGrp="1"/>
          </p:cNvSpPr>
          <p:nvPr>
            <p:ph type="sldNum" sz="quarter" idx="12"/>
          </p:nvPr>
        </p:nvSpPr>
        <p:spPr/>
        <p:txBody>
          <a:bodyPr/>
          <a:lstStyle/>
          <a:p>
            <a:r>
              <a:rPr lang="en-US" altLang="en-US"/>
              <a:t>Slide </a:t>
            </a:r>
            <a:fld id="{C6213B5F-16EA-4E6C-B391-0D0EC6DE41A6}" type="slidenum">
              <a:rPr lang="en-US" altLang="en-US"/>
              <a:pPr/>
              <a:t>1</a:t>
            </a:fld>
            <a:endParaRPr lang="en-US" altLang="en-US"/>
          </a:p>
        </p:txBody>
      </p:sp>
      <p:sp>
        <p:nvSpPr>
          <p:cNvPr id="27651" name="Rectangle 3">
            <a:extLst>
              <a:ext uri="{FF2B5EF4-FFF2-40B4-BE49-F238E27FC236}">
                <a16:creationId xmlns:a16="http://schemas.microsoft.com/office/drawing/2014/main" id="{17B834E8-C5BF-45C8-98A9-4170D14E20A0}"/>
              </a:ext>
            </a:extLst>
          </p:cNvPr>
          <p:cNvSpPr>
            <a:spLocks noChangeArrowheads="1"/>
          </p:cNvSpPr>
          <p:nvPr/>
        </p:nvSpPr>
        <p:spPr bwMode="auto">
          <a:xfrm>
            <a:off x="381000" y="609600"/>
            <a:ext cx="11430000" cy="51398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20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b="1" dirty="0">
              <a:solidFill>
                <a:schemeClr val="tx2"/>
              </a:solidFill>
            </a:endParaRPr>
          </a:p>
          <a:p>
            <a:endParaRPr lang="en-US" altLang="en-US" dirty="0">
              <a:solidFill>
                <a:schemeClr val="tx2"/>
              </a:solidFill>
            </a:endParaRPr>
          </a:p>
          <a:p>
            <a:endParaRPr lang="en-US" altLang="en-US" b="1" dirty="0">
              <a:solidFill>
                <a:schemeClr val="tx2"/>
              </a:solidFill>
            </a:endParaRPr>
          </a:p>
          <a:p>
            <a:r>
              <a:rPr lang="en-US" altLang="en-US" b="1" dirty="0">
                <a:solidFill>
                  <a:schemeClr val="tx2"/>
                </a:solidFill>
              </a:rPr>
              <a:t>Submission Title:</a:t>
            </a:r>
            <a:r>
              <a:rPr lang="en-US" altLang="en-US" dirty="0">
                <a:solidFill>
                  <a:schemeClr val="tx2"/>
                </a:solidFill>
              </a:rPr>
              <a:t> Licensed Narrowband 16t Agenda and Meeting Presentation – January 2020	</a:t>
            </a:r>
          </a:p>
          <a:p>
            <a:endParaRPr lang="en-US" altLang="en-US" dirty="0">
              <a:solidFill>
                <a:schemeClr val="tx2"/>
              </a:solidFill>
            </a:endParaRPr>
          </a:p>
          <a:p>
            <a:r>
              <a:rPr lang="en-US" altLang="en-US" b="1" dirty="0">
                <a:solidFill>
                  <a:schemeClr val="tx2"/>
                </a:solidFill>
              </a:rPr>
              <a:t>Date Submitted: </a:t>
            </a:r>
            <a:r>
              <a:rPr lang="en-US" altLang="en-US" dirty="0">
                <a:solidFill>
                  <a:schemeClr val="tx2"/>
                </a:solidFill>
              </a:rPr>
              <a:t>2020-02-14	</a:t>
            </a:r>
          </a:p>
          <a:p>
            <a:endParaRPr lang="en-US" altLang="en-US" dirty="0">
              <a:solidFill>
                <a:schemeClr val="tx2"/>
              </a:solidFill>
            </a:endParaRPr>
          </a:p>
          <a:p>
            <a:r>
              <a:rPr lang="en-US" altLang="en-US" b="1" dirty="0">
                <a:solidFill>
                  <a:schemeClr val="tx2"/>
                </a:solidFill>
              </a:rPr>
              <a:t>Source:</a:t>
            </a:r>
            <a:r>
              <a:rPr lang="en-US" altLang="en-US" dirty="0">
                <a:solidFill>
                  <a:schemeClr val="tx2"/>
                </a:solidFill>
              </a:rPr>
              <a:t> Tim Godfrey, EPRI</a:t>
            </a:r>
          </a:p>
          <a:p>
            <a:endParaRPr lang="en-US" altLang="en-US" dirty="0">
              <a:solidFill>
                <a:schemeClr val="tx2"/>
              </a:solidFill>
            </a:endParaRPr>
          </a:p>
          <a:p>
            <a:pPr>
              <a:spcBef>
                <a:spcPts val="600"/>
              </a:spcBef>
              <a:spcAft>
                <a:spcPts val="600"/>
              </a:spcAft>
            </a:pPr>
            <a:r>
              <a:rPr lang="en-US" altLang="en-US" b="1" dirty="0">
                <a:solidFill>
                  <a:schemeClr val="tx2"/>
                </a:solidFill>
              </a:rPr>
              <a:t>Abstract:</a:t>
            </a:r>
            <a:r>
              <a:rPr lang="en-US" altLang="en-US" dirty="0">
                <a:solidFill>
                  <a:schemeClr val="tx2"/>
                </a:solidFill>
              </a:rPr>
              <a:t>	Meeting Agenda and Presentation</a:t>
            </a:r>
          </a:p>
          <a:p>
            <a:pPr>
              <a:spcBef>
                <a:spcPts val="600"/>
              </a:spcBef>
              <a:spcAft>
                <a:spcPts val="600"/>
              </a:spcAft>
            </a:pPr>
            <a:r>
              <a:rPr lang="en-US" altLang="en-US" b="1" dirty="0">
                <a:solidFill>
                  <a:schemeClr val="tx2"/>
                </a:solidFill>
              </a:rPr>
              <a:t>Purpose:</a:t>
            </a:r>
            <a:r>
              <a:rPr lang="en-US" altLang="en-US" dirty="0">
                <a:solidFill>
                  <a:schemeClr val="tx2"/>
                </a:solidFill>
              </a:rPr>
              <a:t>	Chair’s presentation for task group meeting</a:t>
            </a:r>
          </a:p>
          <a:p>
            <a:r>
              <a:rPr lang="en-US" altLang="en-US" b="1" dirty="0">
                <a:solidFill>
                  <a:schemeClr val="tx2"/>
                </a:solidFill>
              </a:rPr>
              <a:t>Notice:</a:t>
            </a:r>
            <a:r>
              <a:rPr lang="en-US" altLang="en-US"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b="1" dirty="0">
                <a:solidFill>
                  <a:schemeClr val="tx2"/>
                </a:solidFill>
              </a:rPr>
              <a:t>Release:</a:t>
            </a:r>
            <a:r>
              <a:rPr lang="en-US" altLang="en-US" dirty="0">
                <a:solidFill>
                  <a:schemeClr val="tx2"/>
                </a:solidFill>
              </a:rPr>
              <a:t>	The contributor acknowledges and accepts that this contribution becomes the property of IEEE and may be made publicly available by P802.15.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r>
              <a:rPr lang="en-US" altLang="en-US" dirty="0"/>
              <a:t>By participating in this activity, you agree to comply with the IEEE Code of Ethics, all applicable laws, and all IEEE policies and procedures including, but not limited to, the IEEE SA Copyright Policy. </a:t>
            </a:r>
          </a:p>
          <a:p>
            <a:endParaRPr lang="en-US" altLang="en-US" dirty="0"/>
          </a:p>
          <a:p>
            <a:pPr lvl="1"/>
            <a:r>
              <a:rPr lang="en-US" altLang="en-US" dirty="0"/>
              <a:t>Previously Published material (copyright assertion indicated) shall not be presented/submitted to the Working Group nor incorporated into a Working Group draft unless permission is granted. </a:t>
            </a:r>
          </a:p>
          <a:p>
            <a:pPr lvl="1"/>
            <a:r>
              <a:rPr lang="en-US" altLang="en-US" dirty="0"/>
              <a:t>Prior to presentation or submission, you shall notify the Working Group Chair of previously Published material and should assist the Chair in obtaining copyright permission acceptable to IEEE SA.</a:t>
            </a:r>
          </a:p>
          <a:p>
            <a:pPr lvl="1"/>
            <a:r>
              <a:rPr lang="en-US" altLang="en-US" dirty="0"/>
              <a:t>For material that is not previously Published, IEEE is automatically granted a license to use any material that is presented or submitted.</a:t>
            </a:r>
          </a:p>
          <a:p>
            <a:pPr lvl="2"/>
            <a:endParaRPr lang="en-US" altLang="en-US" dirty="0"/>
          </a:p>
        </p:txBody>
      </p:sp>
      <p:sp>
        <p:nvSpPr>
          <p:cNvPr id="5" name="Date Placeholder 4"/>
          <p:cNvSpPr>
            <a:spLocks noGrp="1"/>
          </p:cNvSpPr>
          <p:nvPr>
            <p:ph type="dt" idx="10"/>
          </p:nvPr>
        </p:nvSpPr>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March 2020</a:t>
            </a:r>
            <a:endParaRPr lang="en-GB" dirty="0"/>
          </a:p>
        </p:txBody>
      </p:sp>
      <p:sp>
        <p:nvSpPr>
          <p:cNvPr id="6" name="Footer Placeholder 5"/>
          <p:cNvSpPr>
            <a:spLocks noGrp="1"/>
          </p:cNvSpPr>
          <p:nvPr>
            <p:ph type="ftr" idx="11"/>
          </p:nvPr>
        </p:nvSpPr>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Tim Godfrey, EPRI</a:t>
            </a:r>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idx="12"/>
          </p:nvPr>
        </p:nvSpPr>
        <p:spPr/>
        <p:txBody>
          <a:bodyPr/>
          <a:lstStyle/>
          <a:p>
            <a:fld id="{A3979A82-1A5E-4C7B-AFC0-111CA6C3130A}" type="slidenum">
              <a:rPr lang="en-US" altLang="en-US" smtClean="0"/>
              <a:pPr/>
              <a:t>10</a:t>
            </a:fld>
            <a:endParaRPr lang="en-US" altLang="en-US"/>
          </a:p>
        </p:txBody>
      </p:sp>
    </p:spTree>
    <p:extLst>
      <p:ext uri="{BB962C8B-B14F-4D97-AF65-F5344CB8AC3E}">
        <p14:creationId xmlns:p14="http://schemas.microsoft.com/office/powerpoint/2010/main" val="34646500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304800" y="1344612"/>
            <a:ext cx="11582400" cy="4351338"/>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2"/>
          </p:nvPr>
        </p:nvSpPr>
        <p:spPr/>
        <p:txBody>
          <a:bodyPr/>
          <a:lstStyle/>
          <a:p>
            <a:fld id="{A3979A82-1A5E-4C7B-AFC0-111CA6C3130A}" type="slidenum">
              <a:rPr lang="en-US" altLang="en-US" smtClean="0"/>
              <a:pPr/>
              <a:t>11</a:t>
            </a:fld>
            <a:endParaRPr lang="en-US" altLang="en-US"/>
          </a:p>
        </p:txBody>
      </p:sp>
      <p:sp>
        <p:nvSpPr>
          <p:cNvPr id="6" name="Footer Placeholder 5"/>
          <p:cNvSpPr>
            <a:spLocks noGrp="1"/>
          </p:cNvSpPr>
          <p:nvPr>
            <p:ph type="ftr" idx="4294967295"/>
          </p:nvPr>
        </p:nvSpPr>
        <p:spPr bwMode="auto">
          <a:xfrm>
            <a:off x="0" y="6540500"/>
            <a:ext cx="4246563"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Tim Godfrey, EPRI</a:t>
            </a:r>
          </a:p>
        </p:txBody>
      </p:sp>
      <p:sp>
        <p:nvSpPr>
          <p:cNvPr id="5" name="Date Placeholder 4"/>
          <p:cNvSpPr>
            <a:spLocks noGrp="1"/>
          </p:cNvSpPr>
          <p:nvPr>
            <p:ph type="dt" idx="4294967295"/>
          </p:nvPr>
        </p:nvSpPr>
        <p:spPr bwMode="auto">
          <a:xfrm>
            <a:off x="0" y="6491288"/>
            <a:ext cx="250031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lgn="ctr"/>
            <a:r>
              <a:rPr lang="en-US"/>
              <a:t>March 2020</a:t>
            </a:r>
            <a:endParaRPr lang="en-GB" dirty="0"/>
          </a:p>
        </p:txBody>
      </p:sp>
    </p:spTree>
    <p:extLst>
      <p:ext uri="{BB962C8B-B14F-4D97-AF65-F5344CB8AC3E}">
        <p14:creationId xmlns:p14="http://schemas.microsoft.com/office/powerpoint/2010/main" val="131171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normAutofit fontScale="92500" lnSpcReduction="20000"/>
          </a:bodyPr>
          <a:lstStyle/>
          <a:p>
            <a:r>
              <a:rPr lang="en-US" dirty="0"/>
              <a:t>All participants in IEEE-SA activities are expected to adhere to the core principles underlying the:</a:t>
            </a:r>
          </a:p>
          <a:p>
            <a:pPr lvl="1"/>
            <a:r>
              <a:rPr lang="en-US" dirty="0">
                <a:hlinkClick r:id="rId2"/>
              </a:rPr>
              <a:t>IEEE Code of Ethics</a:t>
            </a:r>
            <a:endParaRPr lang="en-US" dirty="0"/>
          </a:p>
          <a:p>
            <a:pPr lvl="1"/>
            <a:r>
              <a:rPr lang="en-US" dirty="0">
                <a:hlinkClick r:id="rId3"/>
              </a:rPr>
              <a:t>IEEE Code of Conduct</a:t>
            </a:r>
            <a:endParaRPr lang="en-US" dirty="0"/>
          </a:p>
          <a:p>
            <a:r>
              <a:rPr lang="en-US" dirty="0"/>
              <a:t>The core principles of the IEEE Codes of Ethics &amp; Conduct are to:</a:t>
            </a:r>
          </a:p>
          <a:p>
            <a:pPr lvl="1"/>
            <a:r>
              <a:rPr lang="en-US" dirty="0"/>
              <a:t>Uphold the highest standards of integrity, responsible behavior, and ethical and professional conduct</a:t>
            </a:r>
          </a:p>
          <a:p>
            <a:pPr lvl="1"/>
            <a:r>
              <a:rPr lang="en-US" dirty="0"/>
              <a:t>Treat people fairly and with respect, to not engage in harassment, discrimination, or retaliation, and to protect people's privacy.</a:t>
            </a:r>
          </a:p>
          <a:p>
            <a:pPr lvl="1"/>
            <a:r>
              <a:rPr lang="en-US" dirty="0"/>
              <a:t>Avoid injuring others, their property, reputation, or employment by false or malicious action</a:t>
            </a:r>
          </a:p>
          <a:p>
            <a:r>
              <a:rPr lang="en-US" dirty="0"/>
              <a:t>The most recent versions of these Codes are available at</a:t>
            </a:r>
          </a:p>
          <a:p>
            <a:pPr lvl="1"/>
            <a:r>
              <a:rPr lang="en-US" dirty="0">
                <a:hlinkClick r:id="rId4"/>
              </a:rPr>
              <a:t>http://www.ieee.org/about/corporate/governance</a:t>
            </a:r>
            <a:endParaRPr lang="en-US" dirty="0"/>
          </a:p>
        </p:txBody>
      </p:sp>
      <p:sp>
        <p:nvSpPr>
          <p:cNvPr id="6" name="Date Placeholder 5"/>
          <p:cNvSpPr>
            <a:spLocks noGrp="1"/>
          </p:cNvSpPr>
          <p:nvPr>
            <p:ph type="dt" sz="half" idx="10"/>
          </p:nvPr>
        </p:nvSpPr>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March 2020</a:t>
            </a:r>
            <a:endParaRPr lang="en-GB" dirty="0"/>
          </a:p>
        </p:txBody>
      </p:sp>
      <p:sp>
        <p:nvSpPr>
          <p:cNvPr id="5" name="Footer Placeholder 4"/>
          <p:cNvSpPr>
            <a:spLocks noGrp="1"/>
          </p:cNvSpPr>
          <p:nvPr>
            <p:ph type="ftr" sz="quarter" idx="11"/>
          </p:nvPr>
        </p:nvSpPr>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Tim Godfrey, EPRI</a:t>
            </a:r>
            <a:endParaRPr lang="en-GB" dirty="0"/>
          </a:p>
        </p:txBody>
      </p:sp>
      <p:sp>
        <p:nvSpPr>
          <p:cNvPr id="4" name="Slide Number Placeholder 3"/>
          <p:cNvSpPr>
            <a:spLocks noGrp="1"/>
          </p:cNvSpPr>
          <p:nvPr>
            <p:ph type="sldNum" sz="quarter" idx="12"/>
          </p:nvPr>
        </p:nvSpPr>
        <p:spPr/>
        <p:txBody>
          <a:bodyPr/>
          <a:lstStyle/>
          <a:p>
            <a:r>
              <a:rPr lang="en-GB"/>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a:t>Participants in the IEEE-SA “individual process” shall</a:t>
            </a:r>
            <a:br>
              <a:rPr lang="en-US" sz="3600" dirty="0"/>
            </a:br>
            <a:r>
              <a:rPr lang="en-US" sz="3600" dirty="0"/>
              <a:t>act independently of others, including employers</a:t>
            </a:r>
          </a:p>
        </p:txBody>
      </p:sp>
      <p:sp>
        <p:nvSpPr>
          <p:cNvPr id="3" name="Content Placeholder 2"/>
          <p:cNvSpPr>
            <a:spLocks noGrp="1"/>
          </p:cNvSpPr>
          <p:nvPr>
            <p:ph idx="1"/>
          </p:nvPr>
        </p:nvSpPr>
        <p:spPr/>
        <p:txBody>
          <a:bodyPr>
            <a:normAutofit fontScale="85000" lnSpcReduction="20000"/>
          </a:bodyPr>
          <a:lstStyle/>
          <a:p>
            <a:r>
              <a:rPr lang="en-US" dirty="0"/>
              <a:t>The </a:t>
            </a:r>
            <a:r>
              <a:rPr lang="en-US" dirty="0">
                <a:hlinkClick r:id="rId2"/>
              </a:rPr>
              <a:t>IEEE-SA Standards Board Bylaws </a:t>
            </a:r>
            <a:r>
              <a:rPr lang="en-US" dirty="0"/>
              <a:t>require that “participants in the IEEE standards development individual process shall act based on their qualifications and experience”</a:t>
            </a:r>
          </a:p>
          <a:p>
            <a:r>
              <a:rPr lang="en-US" dirty="0"/>
              <a:t>This means participants:</a:t>
            </a:r>
          </a:p>
          <a:p>
            <a:pPr lvl="1"/>
            <a:r>
              <a:rPr lang="en-US" dirty="0"/>
              <a:t>Shall act &amp; vote based on their personal &amp; independent opinions derived from their expertise, knowledge, and qualifications</a:t>
            </a:r>
          </a:p>
          <a:p>
            <a:pPr lvl="1"/>
            <a:r>
              <a:rPr lang="en-US" dirty="0"/>
              <a:t>Shall not act or vote based on any obligation to or any direction from any other person or organization, including an employer or client, regardless of any external commitments, agreements, contracts, or orders</a:t>
            </a:r>
          </a:p>
          <a:p>
            <a:pPr lvl="1"/>
            <a:r>
              <a:rPr lang="en-US" dirty="0"/>
              <a:t>Shall not direct the actions or votes of other participants or retaliate against other participants for fulfilling their responsibility to act &amp; vote based on their personal &amp; independently developed opinions</a:t>
            </a:r>
          </a:p>
          <a:p>
            <a:r>
              <a:rPr lang="en-US" dirty="0"/>
              <a:t>By participating in standards activities using the “individual process”, you are deemed to accept these requirements; if you are unable to satisfy these requirements then you shall immediately cease any participation</a:t>
            </a:r>
          </a:p>
        </p:txBody>
      </p:sp>
      <p:sp>
        <p:nvSpPr>
          <p:cNvPr id="6" name="Date Placeholder 5"/>
          <p:cNvSpPr>
            <a:spLocks noGrp="1"/>
          </p:cNvSpPr>
          <p:nvPr>
            <p:ph type="dt" sz="half" idx="10"/>
          </p:nvPr>
        </p:nvSpPr>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March 2020</a:t>
            </a:r>
            <a:endParaRPr lang="en-GB" dirty="0"/>
          </a:p>
        </p:txBody>
      </p:sp>
      <p:sp>
        <p:nvSpPr>
          <p:cNvPr id="5" name="Footer Placeholder 4"/>
          <p:cNvSpPr>
            <a:spLocks noGrp="1"/>
          </p:cNvSpPr>
          <p:nvPr>
            <p:ph type="ftr" sz="quarter" idx="11"/>
          </p:nvPr>
        </p:nvSpPr>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Tim Godfrey, EPRI</a:t>
            </a:r>
            <a:endParaRPr lang="en-GB" dirty="0"/>
          </a:p>
        </p:txBody>
      </p:sp>
      <p:sp>
        <p:nvSpPr>
          <p:cNvPr id="4" name="Slide Number Placeholder 3"/>
          <p:cNvSpPr>
            <a:spLocks noGrp="1"/>
          </p:cNvSpPr>
          <p:nvPr>
            <p:ph type="sldNum" sz="quarter"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normAutofit fontScale="92500" lnSpcReduction="10000"/>
          </a:bodyPr>
          <a:lstStyle/>
          <a:p>
            <a:r>
              <a:rPr lang="en-US" dirty="0"/>
              <a:t>The </a:t>
            </a:r>
            <a:r>
              <a:rPr lang="en-US" dirty="0">
                <a:hlinkClick r:id="rId2"/>
              </a:rPr>
              <a:t>IEEE-SA Standards Board Bylaws </a:t>
            </a:r>
            <a:r>
              <a:rPr lang="en-US" dirty="0"/>
              <a:t>(clause 5.2.1.3) specifies that “the standards development process shall not be dominated by any single interest category, individual, or organization”</a:t>
            </a:r>
          </a:p>
          <a:p>
            <a:pPr lvl="1"/>
            <a:r>
              <a:rPr lang="en-US" dirty="0"/>
              <a:t>This means no participant may exercise “authority, leadership, or influence by reason of superior leverage, strength, or representation to the exclusion of fair and equitable consideration of other viewpoints” or “to hinder the progress of the standards development activity”</a:t>
            </a:r>
          </a:p>
          <a:p>
            <a:r>
              <a:rPr lang="en-US" dirty="0"/>
              <a:t>This rule applies equally to those participating in a standards development project and to that project’s leadership group</a:t>
            </a:r>
          </a:p>
          <a:p>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6" name="Date Placeholder 5"/>
          <p:cNvSpPr>
            <a:spLocks noGrp="1"/>
          </p:cNvSpPr>
          <p:nvPr>
            <p:ph type="dt" sz="half" idx="10"/>
          </p:nvPr>
        </p:nvSpPr>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March 2020</a:t>
            </a:r>
            <a:endParaRPr lang="en-GB" dirty="0"/>
          </a:p>
        </p:txBody>
      </p:sp>
      <p:sp>
        <p:nvSpPr>
          <p:cNvPr id="5" name="Footer Placeholder 4"/>
          <p:cNvSpPr>
            <a:spLocks noGrp="1"/>
          </p:cNvSpPr>
          <p:nvPr>
            <p:ph type="ftr" sz="quarter" idx="11"/>
          </p:nvPr>
        </p:nvSpPr>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Tim Godfrey, EPRI</a:t>
            </a:r>
            <a:endParaRPr lang="en-GB" dirty="0"/>
          </a:p>
        </p:txBody>
      </p:sp>
      <p:sp>
        <p:nvSpPr>
          <p:cNvPr id="4" name="Slide Number Placeholder 3"/>
          <p:cNvSpPr>
            <a:spLocks noGrp="1"/>
          </p:cNvSpPr>
          <p:nvPr>
            <p:ph type="sldNum" sz="quarter"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A09249-579C-4C71-AF72-D143847AF34D}"/>
              </a:ext>
            </a:extLst>
          </p:cNvPr>
          <p:cNvSpPr>
            <a:spLocks noGrp="1"/>
          </p:cNvSpPr>
          <p:nvPr>
            <p:ph type="title"/>
          </p:nvPr>
        </p:nvSpPr>
        <p:spPr/>
        <p:txBody>
          <a:bodyPr/>
          <a:lstStyle/>
          <a:p>
            <a:r>
              <a:rPr lang="en-US" dirty="0"/>
              <a:t>16t Task Group </a:t>
            </a:r>
          </a:p>
        </p:txBody>
      </p:sp>
      <p:sp>
        <p:nvSpPr>
          <p:cNvPr id="3" name="Content Placeholder 2">
            <a:extLst>
              <a:ext uri="{FF2B5EF4-FFF2-40B4-BE49-F238E27FC236}">
                <a16:creationId xmlns:a16="http://schemas.microsoft.com/office/drawing/2014/main" id="{DBB3FD02-E6EB-423F-9917-B33A73AE2FBD}"/>
              </a:ext>
            </a:extLst>
          </p:cNvPr>
          <p:cNvSpPr>
            <a:spLocks noGrp="1"/>
          </p:cNvSpPr>
          <p:nvPr>
            <p:ph idx="1"/>
          </p:nvPr>
        </p:nvSpPr>
        <p:spPr/>
        <p:txBody>
          <a:bodyPr>
            <a:normAutofit/>
          </a:bodyPr>
          <a:lstStyle/>
          <a:p>
            <a:r>
              <a:rPr lang="en-US" dirty="0"/>
              <a:t>Attendance Reminder: </a:t>
            </a:r>
            <a:r>
              <a:rPr lang="en-US" dirty="0">
                <a:hlinkClick r:id="rId2"/>
              </a:rPr>
              <a:t>https://imat.ieee.org/my-site/home</a:t>
            </a:r>
            <a:endParaRPr lang="en-US" dirty="0"/>
          </a:p>
          <a:p>
            <a:endParaRPr lang="en-US" dirty="0"/>
          </a:p>
          <a:p>
            <a:r>
              <a:rPr lang="en-US" dirty="0"/>
              <a:t>Approve Agenda For Week</a:t>
            </a:r>
          </a:p>
          <a:p>
            <a:endParaRPr lang="en-US" dirty="0"/>
          </a:p>
          <a:p>
            <a:endParaRPr lang="en-US" dirty="0"/>
          </a:p>
          <a:p>
            <a:endParaRPr lang="en-US" dirty="0"/>
          </a:p>
          <a:p>
            <a:endParaRPr lang="en-US" dirty="0"/>
          </a:p>
          <a:p>
            <a:pPr lvl="1"/>
            <a:endParaRPr lang="en-US" dirty="0"/>
          </a:p>
        </p:txBody>
      </p:sp>
      <p:sp>
        <p:nvSpPr>
          <p:cNvPr id="10" name="Date Placeholder 9">
            <a:extLst>
              <a:ext uri="{FF2B5EF4-FFF2-40B4-BE49-F238E27FC236}">
                <a16:creationId xmlns:a16="http://schemas.microsoft.com/office/drawing/2014/main" id="{4BCC266E-6772-4C52-A4E7-5ED3B0FFD1B4}"/>
              </a:ext>
            </a:extLst>
          </p:cNvPr>
          <p:cNvSpPr>
            <a:spLocks noGrp="1"/>
          </p:cNvSpPr>
          <p:nvPr>
            <p:ph type="dt" sz="half" idx="10"/>
          </p:nvPr>
        </p:nvSpPr>
        <p:spPr/>
        <p:txBody>
          <a:bodyPr/>
          <a:lstStyle/>
          <a:p>
            <a:r>
              <a:rPr lang="en-US" altLang="en-US"/>
              <a:t>March 2020</a:t>
            </a:r>
          </a:p>
        </p:txBody>
      </p:sp>
      <p:sp>
        <p:nvSpPr>
          <p:cNvPr id="4" name="Footer Placeholder 3">
            <a:extLst>
              <a:ext uri="{FF2B5EF4-FFF2-40B4-BE49-F238E27FC236}">
                <a16:creationId xmlns:a16="http://schemas.microsoft.com/office/drawing/2014/main" id="{5D09CEF7-0494-44E4-B817-ABAAF69F6243}"/>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D00A2EF4-1E73-4954-B21B-36C9CB750FF9}"/>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15</a:t>
            </a:fld>
            <a:endParaRPr lang="en-US" altLang="en-US"/>
          </a:p>
        </p:txBody>
      </p:sp>
    </p:spTree>
    <p:extLst>
      <p:ext uri="{BB962C8B-B14F-4D97-AF65-F5344CB8AC3E}">
        <p14:creationId xmlns:p14="http://schemas.microsoft.com/office/powerpoint/2010/main" val="34550126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BDE354-4D07-4D6F-95ED-9D225CEF9913}"/>
              </a:ext>
            </a:extLst>
          </p:cNvPr>
          <p:cNvSpPr>
            <a:spLocks noGrp="1"/>
          </p:cNvSpPr>
          <p:nvPr>
            <p:ph type="title"/>
          </p:nvPr>
        </p:nvSpPr>
        <p:spPr/>
        <p:txBody>
          <a:bodyPr/>
          <a:lstStyle/>
          <a:p>
            <a:r>
              <a:rPr lang="en-US" dirty="0"/>
              <a:t>Status Recap</a:t>
            </a:r>
          </a:p>
        </p:txBody>
      </p:sp>
      <p:sp>
        <p:nvSpPr>
          <p:cNvPr id="3" name="Content Placeholder 2">
            <a:extLst>
              <a:ext uri="{FF2B5EF4-FFF2-40B4-BE49-F238E27FC236}">
                <a16:creationId xmlns:a16="http://schemas.microsoft.com/office/drawing/2014/main" id="{490ABB74-812D-4EC0-B26C-1F92F66B241A}"/>
              </a:ext>
            </a:extLst>
          </p:cNvPr>
          <p:cNvSpPr>
            <a:spLocks noGrp="1"/>
          </p:cNvSpPr>
          <p:nvPr>
            <p:ph idx="1"/>
          </p:nvPr>
        </p:nvSpPr>
        <p:spPr/>
        <p:txBody>
          <a:bodyPr>
            <a:normAutofit fontScale="92500" lnSpcReduction="20000"/>
          </a:bodyPr>
          <a:lstStyle/>
          <a:p>
            <a:r>
              <a:rPr lang="en-US" dirty="0"/>
              <a:t>Action Items</a:t>
            </a:r>
          </a:p>
          <a:p>
            <a:pPr lvl="1"/>
            <a:r>
              <a:rPr lang="en-US" dirty="0"/>
              <a:t>Release Call for Contributions when NESCOM informs us of PAR approval by Standards Board.</a:t>
            </a:r>
          </a:p>
          <a:p>
            <a:pPr lvl="2"/>
            <a:r>
              <a:rPr lang="en-US" dirty="0"/>
              <a:t>Completed 2020-02-14</a:t>
            </a:r>
          </a:p>
          <a:p>
            <a:pPr lvl="1"/>
            <a:r>
              <a:rPr lang="en-US" dirty="0"/>
              <a:t>Motion: The Task Group authorizes the chair to make editorial changes to the call for contributions. </a:t>
            </a:r>
          </a:p>
          <a:p>
            <a:pPr lvl="2"/>
            <a:r>
              <a:rPr lang="en-US" dirty="0"/>
              <a:t>Moved </a:t>
            </a:r>
            <a:r>
              <a:rPr lang="en-US" dirty="0" err="1"/>
              <a:t>Allesandra</a:t>
            </a:r>
            <a:r>
              <a:rPr lang="en-US" dirty="0"/>
              <a:t>, Second Guy.   Approved with unanimous consent. </a:t>
            </a:r>
          </a:p>
          <a:p>
            <a:pPr lvl="1"/>
            <a:r>
              <a:rPr lang="en-US" dirty="0"/>
              <a:t>Tim: Create an 802.16t web page and provide to Rick Alfvin for posting.</a:t>
            </a:r>
          </a:p>
          <a:p>
            <a:pPr lvl="2"/>
            <a:r>
              <a:rPr lang="en-US" dirty="0"/>
              <a:t>Completed 2020-02-14</a:t>
            </a:r>
          </a:p>
          <a:p>
            <a:pPr lvl="1"/>
            <a:r>
              <a:rPr lang="en-US" dirty="0"/>
              <a:t>Roger will send a message to 802.16 reflector when Call for Contributions has gone out. </a:t>
            </a:r>
          </a:p>
          <a:p>
            <a:r>
              <a:rPr lang="en-US" dirty="0"/>
              <a:t>Teleconference</a:t>
            </a:r>
          </a:p>
          <a:p>
            <a:pPr lvl="1"/>
            <a:r>
              <a:rPr lang="en-US" dirty="0"/>
              <a:t>Thursday, January 30, 8am pacific, 11am eastern, for 1 hour</a:t>
            </a:r>
          </a:p>
          <a:p>
            <a:pPr lvl="1"/>
            <a:r>
              <a:rPr lang="en-US" dirty="0"/>
              <a:t>Minutes: </a:t>
            </a:r>
            <a:r>
              <a:rPr lang="en-US" dirty="0">
                <a:hlinkClick r:id="rId2"/>
              </a:rPr>
              <a:t>IEEE 802.15-20-0070r0</a:t>
            </a:r>
            <a:endParaRPr lang="en-US" dirty="0"/>
          </a:p>
          <a:p>
            <a:endParaRPr lang="en-US" dirty="0"/>
          </a:p>
        </p:txBody>
      </p:sp>
      <p:sp>
        <p:nvSpPr>
          <p:cNvPr id="4" name="Date Placeholder 3">
            <a:extLst>
              <a:ext uri="{FF2B5EF4-FFF2-40B4-BE49-F238E27FC236}">
                <a16:creationId xmlns:a16="http://schemas.microsoft.com/office/drawing/2014/main" id="{DA5A7758-0E90-4444-BEEC-7EF984CBFE66}"/>
              </a:ext>
            </a:extLst>
          </p:cNvPr>
          <p:cNvSpPr>
            <a:spLocks noGrp="1"/>
          </p:cNvSpPr>
          <p:nvPr>
            <p:ph type="dt" sz="half" idx="10"/>
          </p:nvPr>
        </p:nvSpPr>
        <p:spPr/>
        <p:txBody>
          <a:bodyPr/>
          <a:lstStyle/>
          <a:p>
            <a:r>
              <a:rPr lang="en-US"/>
              <a:t>March 2020</a:t>
            </a:r>
          </a:p>
        </p:txBody>
      </p:sp>
      <p:sp>
        <p:nvSpPr>
          <p:cNvPr id="5" name="Footer Placeholder 4">
            <a:extLst>
              <a:ext uri="{FF2B5EF4-FFF2-40B4-BE49-F238E27FC236}">
                <a16:creationId xmlns:a16="http://schemas.microsoft.com/office/drawing/2014/main" id="{D75A62AC-E729-460B-A43F-9C5538CB3467}"/>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E5716A96-FEA0-471A-A4FB-64627AFA4E93}"/>
              </a:ext>
            </a:extLst>
          </p:cNvPr>
          <p:cNvSpPr>
            <a:spLocks noGrp="1"/>
          </p:cNvSpPr>
          <p:nvPr>
            <p:ph type="sldNum" sz="quarter" idx="12"/>
          </p:nvPr>
        </p:nvSpPr>
        <p:spPr/>
        <p:txBody>
          <a:bodyPr/>
          <a:lstStyle/>
          <a:p>
            <a:fld id="{07EF11DD-EAC9-418C-AFCF-9D5EFABD0DDC}" type="slidenum">
              <a:rPr lang="en-US" smtClean="0"/>
              <a:t>16</a:t>
            </a:fld>
            <a:endParaRPr lang="en-US"/>
          </a:p>
        </p:txBody>
      </p:sp>
    </p:spTree>
    <p:extLst>
      <p:ext uri="{BB962C8B-B14F-4D97-AF65-F5344CB8AC3E}">
        <p14:creationId xmlns:p14="http://schemas.microsoft.com/office/powerpoint/2010/main" val="311632189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ECAA7E-1EF0-456E-A72F-7E9184D64D6C}"/>
              </a:ext>
            </a:extLst>
          </p:cNvPr>
          <p:cNvSpPr>
            <a:spLocks noGrp="1"/>
          </p:cNvSpPr>
          <p:nvPr>
            <p:ph type="title"/>
          </p:nvPr>
        </p:nvSpPr>
        <p:spPr/>
        <p:txBody>
          <a:bodyPr/>
          <a:lstStyle/>
          <a:p>
            <a:r>
              <a:rPr lang="en-US" dirty="0"/>
              <a:t>Call for Contributions – issued Feb 14, 2020</a:t>
            </a:r>
          </a:p>
        </p:txBody>
      </p:sp>
      <p:sp>
        <p:nvSpPr>
          <p:cNvPr id="3" name="Content Placeholder 2">
            <a:extLst>
              <a:ext uri="{FF2B5EF4-FFF2-40B4-BE49-F238E27FC236}">
                <a16:creationId xmlns:a16="http://schemas.microsoft.com/office/drawing/2014/main" id="{1D851329-FEB5-441F-9E6A-5F2F2D93A531}"/>
              </a:ext>
            </a:extLst>
          </p:cNvPr>
          <p:cNvSpPr>
            <a:spLocks noGrp="1"/>
          </p:cNvSpPr>
          <p:nvPr>
            <p:ph idx="1"/>
          </p:nvPr>
        </p:nvSpPr>
        <p:spPr>
          <a:xfrm>
            <a:off x="381000" y="1143000"/>
            <a:ext cx="11277600" cy="5410200"/>
          </a:xfrm>
        </p:spPr>
        <p:txBody>
          <a:bodyPr>
            <a:normAutofit fontScale="62500" lnSpcReduction="20000"/>
          </a:bodyPr>
          <a:lstStyle/>
          <a:p>
            <a:r>
              <a:rPr lang="en-US" dirty="0"/>
              <a:t>The IEEE 802.15.16t Task Group is developing an amendment to 802.16-2017. Project 802.16t “Amendment - Fixed and Mobile Wireless Access in Narrowband Channels” </a:t>
            </a:r>
          </a:p>
          <a:p>
            <a:r>
              <a:rPr lang="en-US" dirty="0"/>
              <a:t>This project specifies operation in licensed spectrum with channel bandwidths greater than or equal to 5 kHz and less than 100 kHz. A new PHY will be specified, with changes to the MAC as necessary. The amendment is frequency independent but focuses on spectrum less than 2 GHz. Aggregated operation in adjacent and non-adjacent channels will be </a:t>
            </a:r>
            <a:r>
              <a:rPr lang="en-US"/>
              <a:t>supported.</a:t>
            </a:r>
            <a:endParaRPr lang="en-US" dirty="0"/>
          </a:p>
          <a:p>
            <a:r>
              <a:rPr lang="en-US" dirty="0"/>
              <a:t>This Call for Contributions solicits input documentation toward the development the amendment. The </a:t>
            </a:r>
            <a:r>
              <a:rPr lang="en-US" dirty="0">
                <a:hlinkClick r:id="rId2"/>
              </a:rPr>
              <a:t>approved PAR is available here</a:t>
            </a:r>
            <a:r>
              <a:rPr lang="en-US" dirty="0"/>
              <a:t>.</a:t>
            </a:r>
          </a:p>
          <a:p>
            <a:r>
              <a:rPr lang="en-US" dirty="0"/>
              <a:t>Contributions are sought on the following topics;</a:t>
            </a:r>
          </a:p>
          <a:p>
            <a:pPr lvl="1"/>
            <a:r>
              <a:rPr lang="en-US" dirty="0"/>
              <a:t>Presentations on use cases, scenarios, and applications   </a:t>
            </a:r>
          </a:p>
          <a:p>
            <a:pPr lvl="1"/>
            <a:r>
              <a:rPr lang="en-US" dirty="0"/>
              <a:t>Contributions toward the System Requirements Document</a:t>
            </a:r>
          </a:p>
          <a:p>
            <a:r>
              <a:rPr lang="en-US" dirty="0"/>
              <a:t>Please use document </a:t>
            </a:r>
            <a:r>
              <a:rPr lang="en-US" dirty="0">
                <a:hlinkClick r:id="rId3"/>
              </a:rPr>
              <a:t>IEEE 802.15-20-0070r0 </a:t>
            </a:r>
            <a:r>
              <a:rPr lang="en-US" dirty="0"/>
              <a:t>as a template to describe your use cases.</a:t>
            </a:r>
          </a:p>
          <a:p>
            <a:r>
              <a:rPr lang="en-US" dirty="0"/>
              <a:t>The next meeting of P802.16t is March 15-20, 2020, Hilton Atlanta, Atlanta Georgia, USA, </a:t>
            </a:r>
            <a:r>
              <a:rPr lang="en-US" i="1" dirty="0"/>
              <a:t>802 Plenary Session. </a:t>
            </a:r>
            <a:r>
              <a:rPr lang="en-US" dirty="0"/>
              <a:t>The 802.16t task group will meet on Tuesday through Thursday.</a:t>
            </a:r>
          </a:p>
          <a:p>
            <a:r>
              <a:rPr lang="en-US" dirty="0"/>
              <a:t>The deadline for contributions to be considered the March 2020 plenary meeting is Friday, 13 March 2020, AOE (</a:t>
            </a:r>
            <a:r>
              <a:rPr lang="en-US" u="sng" dirty="0">
                <a:hlinkClick r:id="rId4"/>
              </a:rPr>
              <a:t>Anywhere On Earth</a:t>
            </a:r>
            <a:r>
              <a:rPr lang="en-US" dirty="0"/>
              <a:t>)</a:t>
            </a:r>
          </a:p>
          <a:p>
            <a:r>
              <a:rPr lang="en-US" dirty="0"/>
              <a:t>Documents should be uploaded to </a:t>
            </a:r>
            <a:r>
              <a:rPr lang="en-US" dirty="0">
                <a:hlinkClick r:id="rId5"/>
              </a:rPr>
              <a:t>https://mentor.ieee.org/802.15</a:t>
            </a:r>
            <a:r>
              <a:rPr lang="en-US" dirty="0"/>
              <a:t>, to the </a:t>
            </a:r>
            <a:r>
              <a:rPr lang="en-US" b="1" dirty="0"/>
              <a:t>TG16t</a:t>
            </a:r>
            <a:r>
              <a:rPr lang="en-US" dirty="0"/>
              <a:t> task group.</a:t>
            </a:r>
          </a:p>
          <a:p>
            <a:r>
              <a:rPr lang="en-US" dirty="0"/>
              <a:t>For more information contact the TG16t chair Tim Godfrey </a:t>
            </a:r>
            <a:r>
              <a:rPr lang="en-US" dirty="0">
                <a:hlinkClick r:id="rId6"/>
              </a:rPr>
              <a:t>tim.godfrey@ieee.org</a:t>
            </a:r>
            <a:endParaRPr lang="en-US" dirty="0"/>
          </a:p>
          <a:p>
            <a:r>
              <a:rPr lang="en-US" dirty="0"/>
              <a:t>The minutes of the January 2020 session are available in document </a:t>
            </a:r>
            <a:r>
              <a:rPr lang="en-US" dirty="0">
                <a:hlinkClick r:id="rId7"/>
              </a:rPr>
              <a:t>IEEE 802.15-20-0067r0</a:t>
            </a:r>
            <a:endParaRPr lang="en-US" dirty="0"/>
          </a:p>
          <a:p>
            <a:r>
              <a:rPr lang="en-US" dirty="0"/>
              <a:t>This Call for Contributions is available as document </a:t>
            </a:r>
            <a:r>
              <a:rPr lang="en-US" dirty="0">
                <a:hlinkClick r:id="rId8"/>
              </a:rPr>
              <a:t>IEEE 802.15-20-0079r0</a:t>
            </a:r>
            <a:endParaRPr lang="en-US" dirty="0"/>
          </a:p>
          <a:p>
            <a:endParaRPr lang="en-US" dirty="0"/>
          </a:p>
        </p:txBody>
      </p:sp>
      <p:sp>
        <p:nvSpPr>
          <p:cNvPr id="4" name="Date Placeholder 3">
            <a:extLst>
              <a:ext uri="{FF2B5EF4-FFF2-40B4-BE49-F238E27FC236}">
                <a16:creationId xmlns:a16="http://schemas.microsoft.com/office/drawing/2014/main" id="{D2F6F39F-1CE2-47E6-94C3-C4DB16D0946E}"/>
              </a:ext>
            </a:extLst>
          </p:cNvPr>
          <p:cNvSpPr>
            <a:spLocks noGrp="1"/>
          </p:cNvSpPr>
          <p:nvPr>
            <p:ph type="dt" sz="half" idx="10"/>
          </p:nvPr>
        </p:nvSpPr>
        <p:spPr/>
        <p:txBody>
          <a:bodyPr/>
          <a:lstStyle/>
          <a:p>
            <a:r>
              <a:rPr lang="en-US"/>
              <a:t>March 2020</a:t>
            </a:r>
          </a:p>
        </p:txBody>
      </p:sp>
      <p:sp>
        <p:nvSpPr>
          <p:cNvPr id="5" name="Footer Placeholder 4">
            <a:extLst>
              <a:ext uri="{FF2B5EF4-FFF2-40B4-BE49-F238E27FC236}">
                <a16:creationId xmlns:a16="http://schemas.microsoft.com/office/drawing/2014/main" id="{47D0E491-DACA-4407-8E80-C0F5A49267BB}"/>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676D66EC-4AB5-4560-A355-BF061CB78939}"/>
              </a:ext>
            </a:extLst>
          </p:cNvPr>
          <p:cNvSpPr>
            <a:spLocks noGrp="1"/>
          </p:cNvSpPr>
          <p:nvPr>
            <p:ph type="sldNum" sz="quarter" idx="12"/>
          </p:nvPr>
        </p:nvSpPr>
        <p:spPr/>
        <p:txBody>
          <a:bodyPr/>
          <a:lstStyle/>
          <a:p>
            <a:fld id="{07EF11DD-EAC9-418C-AFCF-9D5EFABD0DDC}" type="slidenum">
              <a:rPr lang="en-US" smtClean="0"/>
              <a:t>17</a:t>
            </a:fld>
            <a:endParaRPr lang="en-US"/>
          </a:p>
        </p:txBody>
      </p:sp>
    </p:spTree>
    <p:extLst>
      <p:ext uri="{BB962C8B-B14F-4D97-AF65-F5344CB8AC3E}">
        <p14:creationId xmlns:p14="http://schemas.microsoft.com/office/powerpoint/2010/main" val="414244741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8DC13E-5060-4B5A-A6DA-5DF6D638ED98}"/>
              </a:ext>
            </a:extLst>
          </p:cNvPr>
          <p:cNvSpPr>
            <a:spLocks noGrp="1"/>
          </p:cNvSpPr>
          <p:nvPr>
            <p:ph type="title"/>
          </p:nvPr>
        </p:nvSpPr>
        <p:spPr/>
        <p:txBody>
          <a:bodyPr/>
          <a:lstStyle/>
          <a:p>
            <a:r>
              <a:rPr lang="en-US" dirty="0"/>
              <a:t>Objectives for this meeting</a:t>
            </a:r>
          </a:p>
        </p:txBody>
      </p:sp>
      <p:sp>
        <p:nvSpPr>
          <p:cNvPr id="3" name="Content Placeholder 2">
            <a:extLst>
              <a:ext uri="{FF2B5EF4-FFF2-40B4-BE49-F238E27FC236}">
                <a16:creationId xmlns:a16="http://schemas.microsoft.com/office/drawing/2014/main" id="{A0FADA40-89B2-423C-92E6-436148B5FF7F}"/>
              </a:ext>
            </a:extLst>
          </p:cNvPr>
          <p:cNvSpPr>
            <a:spLocks noGrp="1"/>
          </p:cNvSpPr>
          <p:nvPr>
            <p:ph idx="1"/>
          </p:nvPr>
        </p:nvSpPr>
        <p:spPr/>
        <p:txBody>
          <a:bodyPr/>
          <a:lstStyle/>
          <a:p>
            <a:r>
              <a:rPr lang="en-US" dirty="0"/>
              <a:t>Continue SRD development</a:t>
            </a:r>
          </a:p>
          <a:p>
            <a:pPr lvl="1"/>
            <a:r>
              <a:rPr lang="en-US" dirty="0"/>
              <a:t>Presentations of contributions towards SRD</a:t>
            </a:r>
          </a:p>
          <a:p>
            <a:pPr lvl="1"/>
            <a:endParaRPr lang="en-US" dirty="0"/>
          </a:p>
          <a:p>
            <a:r>
              <a:rPr lang="en-US" dirty="0"/>
              <a:t>Consider PAR amendment to add FDD operation</a:t>
            </a:r>
          </a:p>
          <a:p>
            <a:pPr lvl="1"/>
            <a:endParaRPr lang="en-US" dirty="0"/>
          </a:p>
        </p:txBody>
      </p:sp>
      <p:sp>
        <p:nvSpPr>
          <p:cNvPr id="4" name="Date Placeholder 3">
            <a:extLst>
              <a:ext uri="{FF2B5EF4-FFF2-40B4-BE49-F238E27FC236}">
                <a16:creationId xmlns:a16="http://schemas.microsoft.com/office/drawing/2014/main" id="{ABE08381-FC39-45D0-977C-7E0CA366B5F0}"/>
              </a:ext>
            </a:extLst>
          </p:cNvPr>
          <p:cNvSpPr>
            <a:spLocks noGrp="1"/>
          </p:cNvSpPr>
          <p:nvPr>
            <p:ph type="dt" sz="half" idx="10"/>
          </p:nvPr>
        </p:nvSpPr>
        <p:spPr/>
        <p:txBody>
          <a:bodyPr/>
          <a:lstStyle/>
          <a:p>
            <a:r>
              <a:rPr lang="en-US"/>
              <a:t>March 2020</a:t>
            </a:r>
          </a:p>
        </p:txBody>
      </p:sp>
      <p:sp>
        <p:nvSpPr>
          <p:cNvPr id="5" name="Footer Placeholder 4">
            <a:extLst>
              <a:ext uri="{FF2B5EF4-FFF2-40B4-BE49-F238E27FC236}">
                <a16:creationId xmlns:a16="http://schemas.microsoft.com/office/drawing/2014/main" id="{C3B06507-8A60-426D-922F-30553B1CC367}"/>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3ABA1025-BAE5-4372-9E98-0AA52108759B}"/>
              </a:ext>
            </a:extLst>
          </p:cNvPr>
          <p:cNvSpPr>
            <a:spLocks noGrp="1"/>
          </p:cNvSpPr>
          <p:nvPr>
            <p:ph type="sldNum" sz="quarter" idx="12"/>
          </p:nvPr>
        </p:nvSpPr>
        <p:spPr/>
        <p:txBody>
          <a:bodyPr/>
          <a:lstStyle/>
          <a:p>
            <a:fld id="{07EF11DD-EAC9-418C-AFCF-9D5EFABD0DDC}" type="slidenum">
              <a:rPr lang="en-US" smtClean="0"/>
              <a:t>18</a:t>
            </a:fld>
            <a:endParaRPr lang="en-US"/>
          </a:p>
        </p:txBody>
      </p:sp>
    </p:spTree>
    <p:extLst>
      <p:ext uri="{BB962C8B-B14F-4D97-AF65-F5344CB8AC3E}">
        <p14:creationId xmlns:p14="http://schemas.microsoft.com/office/powerpoint/2010/main" val="125432641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6B5ED9-F8E8-40CB-9CFC-3FAE50E3F476}"/>
              </a:ext>
            </a:extLst>
          </p:cNvPr>
          <p:cNvSpPr>
            <a:spLocks noGrp="1"/>
          </p:cNvSpPr>
          <p:nvPr>
            <p:ph type="title"/>
          </p:nvPr>
        </p:nvSpPr>
        <p:spPr/>
        <p:txBody>
          <a:bodyPr/>
          <a:lstStyle/>
          <a:p>
            <a:r>
              <a:rPr lang="en-US" dirty="0"/>
              <a:t>Scheduling of Presentations</a:t>
            </a:r>
          </a:p>
        </p:txBody>
      </p:sp>
      <p:sp>
        <p:nvSpPr>
          <p:cNvPr id="3" name="Content Placeholder 2">
            <a:extLst>
              <a:ext uri="{FF2B5EF4-FFF2-40B4-BE49-F238E27FC236}">
                <a16:creationId xmlns:a16="http://schemas.microsoft.com/office/drawing/2014/main" id="{24E667BE-B2EF-4A38-8217-712F666ABFA7}"/>
              </a:ext>
            </a:extLst>
          </p:cNvPr>
          <p:cNvSpPr>
            <a:spLocks noGrp="1"/>
          </p:cNvSpPr>
          <p:nvPr>
            <p:ph idx="1"/>
          </p:nvPr>
        </p:nvSpPr>
        <p:spPr/>
        <p:txBody>
          <a:bodyPr/>
          <a:lstStyle/>
          <a:p>
            <a:r>
              <a:rPr lang="en-US" dirty="0"/>
              <a:t>Contributions to SRD</a:t>
            </a:r>
          </a:p>
          <a:p>
            <a:endParaRPr lang="en-US" dirty="0"/>
          </a:p>
          <a:p>
            <a:pPr lvl="1"/>
            <a:endParaRPr lang="en-US" dirty="0"/>
          </a:p>
          <a:p>
            <a:r>
              <a:rPr lang="en-US" dirty="0"/>
              <a:t>Other presentations not related to SRD</a:t>
            </a:r>
          </a:p>
          <a:p>
            <a:endParaRPr lang="en-US" dirty="0"/>
          </a:p>
          <a:p>
            <a:endParaRPr lang="en-US" dirty="0"/>
          </a:p>
          <a:p>
            <a:endParaRPr lang="en-US" dirty="0"/>
          </a:p>
        </p:txBody>
      </p:sp>
      <p:sp>
        <p:nvSpPr>
          <p:cNvPr id="4" name="Date Placeholder 3">
            <a:extLst>
              <a:ext uri="{FF2B5EF4-FFF2-40B4-BE49-F238E27FC236}">
                <a16:creationId xmlns:a16="http://schemas.microsoft.com/office/drawing/2014/main" id="{9488F5DD-E615-434A-BBC2-F8E8D8573D44}"/>
              </a:ext>
            </a:extLst>
          </p:cNvPr>
          <p:cNvSpPr>
            <a:spLocks noGrp="1"/>
          </p:cNvSpPr>
          <p:nvPr>
            <p:ph type="dt" sz="half" idx="10"/>
          </p:nvPr>
        </p:nvSpPr>
        <p:spPr/>
        <p:txBody>
          <a:bodyPr/>
          <a:lstStyle/>
          <a:p>
            <a:r>
              <a:rPr lang="en-US"/>
              <a:t>March 2020</a:t>
            </a:r>
          </a:p>
        </p:txBody>
      </p:sp>
      <p:sp>
        <p:nvSpPr>
          <p:cNvPr id="5" name="Footer Placeholder 4">
            <a:extLst>
              <a:ext uri="{FF2B5EF4-FFF2-40B4-BE49-F238E27FC236}">
                <a16:creationId xmlns:a16="http://schemas.microsoft.com/office/drawing/2014/main" id="{58160F2B-9610-4257-97D1-C91CE0EC7C72}"/>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0CE97FBF-E095-473A-B299-A54BEE727804}"/>
              </a:ext>
            </a:extLst>
          </p:cNvPr>
          <p:cNvSpPr>
            <a:spLocks noGrp="1"/>
          </p:cNvSpPr>
          <p:nvPr>
            <p:ph type="sldNum" sz="quarter" idx="12"/>
          </p:nvPr>
        </p:nvSpPr>
        <p:spPr/>
        <p:txBody>
          <a:bodyPr/>
          <a:lstStyle/>
          <a:p>
            <a:fld id="{07EF11DD-EAC9-418C-AFCF-9D5EFABD0DDC}" type="slidenum">
              <a:rPr lang="en-US" smtClean="0"/>
              <a:t>19</a:t>
            </a:fld>
            <a:endParaRPr lang="en-US"/>
          </a:p>
        </p:txBody>
      </p:sp>
    </p:spTree>
    <p:extLst>
      <p:ext uri="{BB962C8B-B14F-4D97-AF65-F5344CB8AC3E}">
        <p14:creationId xmlns:p14="http://schemas.microsoft.com/office/powerpoint/2010/main" val="11614054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8264475C-A9EB-483F-98AF-B14E5D270153}"/>
              </a:ext>
            </a:extLst>
          </p:cNvPr>
          <p:cNvSpPr>
            <a:spLocks noGrp="1"/>
          </p:cNvSpPr>
          <p:nvPr>
            <p:ph type="title"/>
          </p:nvPr>
        </p:nvSpPr>
        <p:spPr/>
        <p:txBody>
          <a:bodyPr/>
          <a:lstStyle/>
          <a:p>
            <a:r>
              <a:rPr lang="en-US" dirty="0"/>
              <a:t>Agenda for week – March 2020</a:t>
            </a:r>
          </a:p>
        </p:txBody>
      </p:sp>
      <p:sp>
        <p:nvSpPr>
          <p:cNvPr id="6" name="Content Placeholder 5">
            <a:extLst>
              <a:ext uri="{FF2B5EF4-FFF2-40B4-BE49-F238E27FC236}">
                <a16:creationId xmlns:a16="http://schemas.microsoft.com/office/drawing/2014/main" id="{C058C766-5081-4EC1-AA46-AB8069E3A9CC}"/>
              </a:ext>
            </a:extLst>
          </p:cNvPr>
          <p:cNvSpPr>
            <a:spLocks noGrp="1"/>
          </p:cNvSpPr>
          <p:nvPr>
            <p:ph idx="1"/>
          </p:nvPr>
        </p:nvSpPr>
        <p:spPr/>
        <p:txBody>
          <a:bodyPr>
            <a:normAutofit/>
          </a:bodyPr>
          <a:lstStyle/>
          <a:p>
            <a:r>
              <a:rPr lang="en-US" dirty="0"/>
              <a:t>Introductions, Attendance, Patent Policy</a:t>
            </a:r>
          </a:p>
          <a:p>
            <a:r>
              <a:rPr lang="en-US" dirty="0"/>
              <a:t>Review and Approve Agenda for week</a:t>
            </a:r>
          </a:p>
          <a:p>
            <a:r>
              <a:rPr lang="en-US" dirty="0"/>
              <a:t>Scheduling of Presentations</a:t>
            </a:r>
          </a:p>
          <a:p>
            <a:pPr lvl="1"/>
            <a:r>
              <a:rPr lang="en-US" dirty="0"/>
              <a:t>Priority for contributions to SRD</a:t>
            </a:r>
          </a:p>
          <a:p>
            <a:pPr lvl="1"/>
            <a:r>
              <a:rPr lang="en-US" dirty="0"/>
              <a:t>Other presentations not related to SRD</a:t>
            </a:r>
          </a:p>
          <a:p>
            <a:r>
              <a:rPr lang="en-US" dirty="0"/>
              <a:t>Task Group Officers (permanent or interim secretary)</a:t>
            </a:r>
          </a:p>
          <a:p>
            <a:r>
              <a:rPr lang="en-US" dirty="0"/>
              <a:t>Any presentations or contributions for this week</a:t>
            </a:r>
          </a:p>
          <a:p>
            <a:r>
              <a:rPr lang="en-US" dirty="0"/>
              <a:t>Review Task Group Development Process, Key Documents</a:t>
            </a:r>
          </a:p>
          <a:p>
            <a:r>
              <a:rPr lang="en-US" dirty="0"/>
              <a:t>Review Task Group Timeline</a:t>
            </a:r>
          </a:p>
        </p:txBody>
      </p:sp>
      <p:sp>
        <p:nvSpPr>
          <p:cNvPr id="2" name="Date Placeholder 1">
            <a:extLst>
              <a:ext uri="{FF2B5EF4-FFF2-40B4-BE49-F238E27FC236}">
                <a16:creationId xmlns:a16="http://schemas.microsoft.com/office/drawing/2014/main" id="{18E60F81-A535-4535-B380-36349C6C0953}"/>
              </a:ext>
            </a:extLst>
          </p:cNvPr>
          <p:cNvSpPr>
            <a:spLocks noGrp="1"/>
          </p:cNvSpPr>
          <p:nvPr>
            <p:ph type="dt" sz="half" idx="10"/>
          </p:nvPr>
        </p:nvSpPr>
        <p:spPr/>
        <p:txBody>
          <a:bodyPr/>
          <a:lstStyle/>
          <a:p>
            <a:r>
              <a:rPr lang="en-US"/>
              <a:t>March 2020</a:t>
            </a:r>
          </a:p>
        </p:txBody>
      </p:sp>
      <p:sp>
        <p:nvSpPr>
          <p:cNvPr id="3" name="Footer Placeholder 2">
            <a:extLst>
              <a:ext uri="{FF2B5EF4-FFF2-40B4-BE49-F238E27FC236}">
                <a16:creationId xmlns:a16="http://schemas.microsoft.com/office/drawing/2014/main" id="{F458B843-2D7B-491F-9765-8FB389289A60}"/>
              </a:ext>
            </a:extLst>
          </p:cNvPr>
          <p:cNvSpPr>
            <a:spLocks noGrp="1"/>
          </p:cNvSpPr>
          <p:nvPr>
            <p:ph type="ftr" sz="quarter" idx="11"/>
          </p:nvPr>
        </p:nvSpPr>
        <p:spPr/>
        <p:txBody>
          <a:bodyPr/>
          <a:lstStyle/>
          <a:p>
            <a:r>
              <a:rPr lang="en-US"/>
              <a:t>Tim Godfrey, EPRI</a:t>
            </a:r>
          </a:p>
        </p:txBody>
      </p:sp>
      <p:sp>
        <p:nvSpPr>
          <p:cNvPr id="4" name="Slide Number Placeholder 3">
            <a:extLst>
              <a:ext uri="{FF2B5EF4-FFF2-40B4-BE49-F238E27FC236}">
                <a16:creationId xmlns:a16="http://schemas.microsoft.com/office/drawing/2014/main" id="{7A912C23-63F8-450A-AA58-80D7A7B4FCA4}"/>
              </a:ext>
            </a:extLst>
          </p:cNvPr>
          <p:cNvSpPr>
            <a:spLocks noGrp="1"/>
          </p:cNvSpPr>
          <p:nvPr>
            <p:ph type="sldNum" sz="quarter" idx="12"/>
          </p:nvPr>
        </p:nvSpPr>
        <p:spPr/>
        <p:txBody>
          <a:bodyPr/>
          <a:lstStyle/>
          <a:p>
            <a:fld id="{07EF11DD-EAC9-418C-AFCF-9D5EFABD0DDC}" type="slidenum">
              <a:rPr lang="en-US" smtClean="0"/>
              <a:t>2</a:t>
            </a:fld>
            <a:endParaRPr lang="en-US"/>
          </a:p>
        </p:txBody>
      </p:sp>
    </p:spTree>
    <p:extLst>
      <p:ext uri="{BB962C8B-B14F-4D97-AF65-F5344CB8AC3E}">
        <p14:creationId xmlns:p14="http://schemas.microsoft.com/office/powerpoint/2010/main" val="200648569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45A3D7E2-3938-4461-BDE0-C954F926E746}"/>
              </a:ext>
            </a:extLst>
          </p:cNvPr>
          <p:cNvSpPr>
            <a:spLocks noGrp="1"/>
          </p:cNvSpPr>
          <p:nvPr>
            <p:ph type="ctrTitle"/>
          </p:nvPr>
        </p:nvSpPr>
        <p:spPr/>
        <p:txBody>
          <a:bodyPr/>
          <a:lstStyle/>
          <a:p>
            <a:r>
              <a:rPr lang="en-US" dirty="0"/>
              <a:t>Presentations</a:t>
            </a:r>
          </a:p>
        </p:txBody>
      </p:sp>
      <p:sp>
        <p:nvSpPr>
          <p:cNvPr id="9" name="Subtitle 8">
            <a:extLst>
              <a:ext uri="{FF2B5EF4-FFF2-40B4-BE49-F238E27FC236}">
                <a16:creationId xmlns:a16="http://schemas.microsoft.com/office/drawing/2014/main" id="{E22259C0-7E59-43BB-9991-E60455DEA1E5}"/>
              </a:ext>
            </a:extLst>
          </p:cNvPr>
          <p:cNvSpPr>
            <a:spLocks noGrp="1"/>
          </p:cNvSpPr>
          <p:nvPr>
            <p:ph type="subTitle" idx="1"/>
          </p:nvPr>
        </p:nvSpPr>
        <p:spPr/>
        <p:txBody>
          <a:bodyPr/>
          <a:lstStyle/>
          <a:p>
            <a:endParaRPr lang="en-US"/>
          </a:p>
        </p:txBody>
      </p:sp>
      <p:sp>
        <p:nvSpPr>
          <p:cNvPr id="4" name="Date Placeholder 3">
            <a:extLst>
              <a:ext uri="{FF2B5EF4-FFF2-40B4-BE49-F238E27FC236}">
                <a16:creationId xmlns:a16="http://schemas.microsoft.com/office/drawing/2014/main" id="{7D042F5B-408A-45AF-BEA9-6538FEB3A23C}"/>
              </a:ext>
            </a:extLst>
          </p:cNvPr>
          <p:cNvSpPr>
            <a:spLocks noGrp="1"/>
          </p:cNvSpPr>
          <p:nvPr>
            <p:ph type="dt" sz="half" idx="10"/>
          </p:nvPr>
        </p:nvSpPr>
        <p:spPr/>
        <p:txBody>
          <a:bodyPr/>
          <a:lstStyle/>
          <a:p>
            <a:r>
              <a:rPr lang="en-US" altLang="en-US"/>
              <a:t>March 2020</a:t>
            </a:r>
          </a:p>
        </p:txBody>
      </p:sp>
      <p:sp>
        <p:nvSpPr>
          <p:cNvPr id="5" name="Footer Placeholder 4">
            <a:extLst>
              <a:ext uri="{FF2B5EF4-FFF2-40B4-BE49-F238E27FC236}">
                <a16:creationId xmlns:a16="http://schemas.microsoft.com/office/drawing/2014/main" id="{0AAC1185-E7CB-45B0-B4B7-91638A395E15}"/>
              </a:ext>
            </a:extLst>
          </p:cNvPr>
          <p:cNvSpPr>
            <a:spLocks noGrp="1"/>
          </p:cNvSpPr>
          <p:nvPr>
            <p:ph type="ftr" sz="quarter" idx="11"/>
          </p:nvPr>
        </p:nvSpPr>
        <p:spPr/>
        <p:txBody>
          <a:bodyPr/>
          <a:lstStyle/>
          <a:p>
            <a:r>
              <a:rPr lang="en-US" altLang="en-US"/>
              <a:t>Tim Godfrey, EPRI</a:t>
            </a:r>
          </a:p>
        </p:txBody>
      </p:sp>
      <p:sp>
        <p:nvSpPr>
          <p:cNvPr id="6" name="Slide Number Placeholder 5">
            <a:extLst>
              <a:ext uri="{FF2B5EF4-FFF2-40B4-BE49-F238E27FC236}">
                <a16:creationId xmlns:a16="http://schemas.microsoft.com/office/drawing/2014/main" id="{389EDD39-1172-45E9-BA22-0093BE4978EF}"/>
              </a:ext>
            </a:extLst>
          </p:cNvPr>
          <p:cNvSpPr>
            <a:spLocks noGrp="1"/>
          </p:cNvSpPr>
          <p:nvPr>
            <p:ph type="sldNum" sz="quarter" idx="12"/>
          </p:nvPr>
        </p:nvSpPr>
        <p:spPr/>
        <p:txBody>
          <a:bodyPr/>
          <a:lstStyle/>
          <a:p>
            <a:r>
              <a:rPr lang="en-US" altLang="en-US"/>
              <a:t>Slide </a:t>
            </a:r>
            <a:fld id="{2B687277-1108-434F-8D99-8D4FEAC8F2EF}" type="slidenum">
              <a:rPr lang="en-US" altLang="en-US"/>
              <a:pPr/>
              <a:t>20</a:t>
            </a:fld>
            <a:endParaRPr lang="en-US" altLang="en-US"/>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45A3D7E2-3938-4461-BDE0-C954F926E746}"/>
              </a:ext>
            </a:extLst>
          </p:cNvPr>
          <p:cNvSpPr>
            <a:spLocks noGrp="1"/>
          </p:cNvSpPr>
          <p:nvPr>
            <p:ph type="ctrTitle"/>
          </p:nvPr>
        </p:nvSpPr>
        <p:spPr/>
        <p:txBody>
          <a:bodyPr/>
          <a:lstStyle/>
          <a:p>
            <a:r>
              <a:rPr lang="en-US" dirty="0"/>
              <a:t>Task Group Process</a:t>
            </a:r>
          </a:p>
        </p:txBody>
      </p:sp>
      <p:sp>
        <p:nvSpPr>
          <p:cNvPr id="9" name="Subtitle 8">
            <a:extLst>
              <a:ext uri="{FF2B5EF4-FFF2-40B4-BE49-F238E27FC236}">
                <a16:creationId xmlns:a16="http://schemas.microsoft.com/office/drawing/2014/main" id="{E22259C0-7E59-43BB-9991-E60455DEA1E5}"/>
              </a:ext>
            </a:extLst>
          </p:cNvPr>
          <p:cNvSpPr>
            <a:spLocks noGrp="1"/>
          </p:cNvSpPr>
          <p:nvPr>
            <p:ph type="subTitle" idx="1"/>
          </p:nvPr>
        </p:nvSpPr>
        <p:spPr/>
        <p:txBody>
          <a:bodyPr/>
          <a:lstStyle/>
          <a:p>
            <a:endParaRPr lang="en-US"/>
          </a:p>
        </p:txBody>
      </p:sp>
      <p:sp>
        <p:nvSpPr>
          <p:cNvPr id="4" name="Date Placeholder 3">
            <a:extLst>
              <a:ext uri="{FF2B5EF4-FFF2-40B4-BE49-F238E27FC236}">
                <a16:creationId xmlns:a16="http://schemas.microsoft.com/office/drawing/2014/main" id="{7D042F5B-408A-45AF-BEA9-6538FEB3A23C}"/>
              </a:ext>
            </a:extLst>
          </p:cNvPr>
          <p:cNvSpPr>
            <a:spLocks noGrp="1"/>
          </p:cNvSpPr>
          <p:nvPr>
            <p:ph type="dt" sz="half" idx="10"/>
          </p:nvPr>
        </p:nvSpPr>
        <p:spPr/>
        <p:txBody>
          <a:bodyPr/>
          <a:lstStyle/>
          <a:p>
            <a:r>
              <a:rPr lang="en-US" altLang="en-US"/>
              <a:t>March 2020</a:t>
            </a:r>
          </a:p>
        </p:txBody>
      </p:sp>
      <p:sp>
        <p:nvSpPr>
          <p:cNvPr id="5" name="Footer Placeholder 4">
            <a:extLst>
              <a:ext uri="{FF2B5EF4-FFF2-40B4-BE49-F238E27FC236}">
                <a16:creationId xmlns:a16="http://schemas.microsoft.com/office/drawing/2014/main" id="{0AAC1185-E7CB-45B0-B4B7-91638A395E15}"/>
              </a:ext>
            </a:extLst>
          </p:cNvPr>
          <p:cNvSpPr>
            <a:spLocks noGrp="1"/>
          </p:cNvSpPr>
          <p:nvPr>
            <p:ph type="ftr" sz="quarter" idx="11"/>
          </p:nvPr>
        </p:nvSpPr>
        <p:spPr/>
        <p:txBody>
          <a:bodyPr/>
          <a:lstStyle/>
          <a:p>
            <a:r>
              <a:rPr lang="en-US" altLang="en-US"/>
              <a:t>Tim Godfrey, EPRI</a:t>
            </a:r>
          </a:p>
        </p:txBody>
      </p:sp>
      <p:sp>
        <p:nvSpPr>
          <p:cNvPr id="6" name="Slide Number Placeholder 5">
            <a:extLst>
              <a:ext uri="{FF2B5EF4-FFF2-40B4-BE49-F238E27FC236}">
                <a16:creationId xmlns:a16="http://schemas.microsoft.com/office/drawing/2014/main" id="{389EDD39-1172-45E9-BA22-0093BE4978EF}"/>
              </a:ext>
            </a:extLst>
          </p:cNvPr>
          <p:cNvSpPr>
            <a:spLocks noGrp="1"/>
          </p:cNvSpPr>
          <p:nvPr>
            <p:ph type="sldNum" sz="quarter" idx="12"/>
          </p:nvPr>
        </p:nvSpPr>
        <p:spPr/>
        <p:txBody>
          <a:bodyPr/>
          <a:lstStyle/>
          <a:p>
            <a:r>
              <a:rPr lang="en-US" altLang="en-US"/>
              <a:t>Slide </a:t>
            </a:r>
            <a:fld id="{2B687277-1108-434F-8D99-8D4FEAC8F2EF}" type="slidenum">
              <a:rPr lang="en-US" altLang="en-US"/>
              <a:pPr/>
              <a:t>21</a:t>
            </a:fld>
            <a:endParaRPr lang="en-US" altLang="en-US"/>
          </a:p>
        </p:txBody>
      </p:sp>
    </p:spTree>
    <p:extLst>
      <p:ext uri="{BB962C8B-B14F-4D97-AF65-F5344CB8AC3E}">
        <p14:creationId xmlns:p14="http://schemas.microsoft.com/office/powerpoint/2010/main" val="151260044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A09249-579C-4C71-AF72-D143847AF34D}"/>
              </a:ext>
            </a:extLst>
          </p:cNvPr>
          <p:cNvSpPr>
            <a:spLocks noGrp="1"/>
          </p:cNvSpPr>
          <p:nvPr>
            <p:ph type="title"/>
          </p:nvPr>
        </p:nvSpPr>
        <p:spPr/>
        <p:txBody>
          <a:bodyPr/>
          <a:lstStyle/>
          <a:p>
            <a:r>
              <a:rPr lang="en-US" dirty="0"/>
              <a:t>16t Task Group Leadership </a:t>
            </a:r>
          </a:p>
        </p:txBody>
      </p:sp>
      <p:sp>
        <p:nvSpPr>
          <p:cNvPr id="3" name="Content Placeholder 2">
            <a:extLst>
              <a:ext uri="{FF2B5EF4-FFF2-40B4-BE49-F238E27FC236}">
                <a16:creationId xmlns:a16="http://schemas.microsoft.com/office/drawing/2014/main" id="{DBB3FD02-E6EB-423F-9917-B33A73AE2FBD}"/>
              </a:ext>
            </a:extLst>
          </p:cNvPr>
          <p:cNvSpPr>
            <a:spLocks noGrp="1"/>
          </p:cNvSpPr>
          <p:nvPr>
            <p:ph idx="1"/>
          </p:nvPr>
        </p:nvSpPr>
        <p:spPr/>
        <p:txBody>
          <a:bodyPr>
            <a:normAutofit/>
          </a:bodyPr>
          <a:lstStyle/>
          <a:p>
            <a:r>
              <a:rPr lang="en-US" dirty="0"/>
              <a:t>16t Task Group Officers</a:t>
            </a:r>
          </a:p>
          <a:p>
            <a:pPr lvl="1"/>
            <a:r>
              <a:rPr lang="en-US" dirty="0"/>
              <a:t>Chair			Tim Godfrey</a:t>
            </a:r>
          </a:p>
          <a:p>
            <a:pPr lvl="1"/>
            <a:r>
              <a:rPr lang="en-US" dirty="0"/>
              <a:t>Vice Chair		</a:t>
            </a:r>
          </a:p>
          <a:p>
            <a:pPr lvl="1"/>
            <a:r>
              <a:rPr lang="en-US" dirty="0"/>
              <a:t>Secretary		</a:t>
            </a:r>
          </a:p>
          <a:p>
            <a:pPr lvl="1"/>
            <a:r>
              <a:rPr lang="en-US" dirty="0"/>
              <a:t>Technical Editor		</a:t>
            </a:r>
          </a:p>
          <a:p>
            <a:endParaRPr lang="en-US" dirty="0"/>
          </a:p>
          <a:p>
            <a:endParaRPr lang="en-US" dirty="0"/>
          </a:p>
          <a:p>
            <a:endParaRPr lang="en-US" dirty="0"/>
          </a:p>
          <a:p>
            <a:pPr lvl="1"/>
            <a:endParaRPr lang="en-US" dirty="0"/>
          </a:p>
        </p:txBody>
      </p:sp>
      <p:sp>
        <p:nvSpPr>
          <p:cNvPr id="10" name="Date Placeholder 9">
            <a:extLst>
              <a:ext uri="{FF2B5EF4-FFF2-40B4-BE49-F238E27FC236}">
                <a16:creationId xmlns:a16="http://schemas.microsoft.com/office/drawing/2014/main" id="{4BCC266E-6772-4C52-A4E7-5ED3B0FFD1B4}"/>
              </a:ext>
            </a:extLst>
          </p:cNvPr>
          <p:cNvSpPr>
            <a:spLocks noGrp="1"/>
          </p:cNvSpPr>
          <p:nvPr>
            <p:ph type="dt" sz="half" idx="10"/>
          </p:nvPr>
        </p:nvSpPr>
        <p:spPr/>
        <p:txBody>
          <a:bodyPr/>
          <a:lstStyle/>
          <a:p>
            <a:r>
              <a:rPr lang="en-US" altLang="en-US"/>
              <a:t>March 2020</a:t>
            </a:r>
          </a:p>
        </p:txBody>
      </p:sp>
      <p:sp>
        <p:nvSpPr>
          <p:cNvPr id="4" name="Footer Placeholder 3">
            <a:extLst>
              <a:ext uri="{FF2B5EF4-FFF2-40B4-BE49-F238E27FC236}">
                <a16:creationId xmlns:a16="http://schemas.microsoft.com/office/drawing/2014/main" id="{5D09CEF7-0494-44E4-B817-ABAAF69F6243}"/>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D00A2EF4-1E73-4954-B21B-36C9CB750FF9}"/>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22</a:t>
            </a:fld>
            <a:endParaRPr lang="en-US" altLang="en-US"/>
          </a:p>
        </p:txBody>
      </p:sp>
    </p:spTree>
    <p:extLst>
      <p:ext uri="{BB962C8B-B14F-4D97-AF65-F5344CB8AC3E}">
        <p14:creationId xmlns:p14="http://schemas.microsoft.com/office/powerpoint/2010/main" val="358695612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27D973-5905-49CE-B1FD-77B88FBF3F0D}"/>
              </a:ext>
            </a:extLst>
          </p:cNvPr>
          <p:cNvSpPr>
            <a:spLocks noGrp="1"/>
          </p:cNvSpPr>
          <p:nvPr>
            <p:ph type="title"/>
          </p:nvPr>
        </p:nvSpPr>
        <p:spPr/>
        <p:txBody>
          <a:bodyPr/>
          <a:lstStyle/>
          <a:p>
            <a:r>
              <a:rPr lang="en-US" dirty="0"/>
              <a:t>Task Group Development Process</a:t>
            </a:r>
          </a:p>
        </p:txBody>
      </p:sp>
      <p:sp>
        <p:nvSpPr>
          <p:cNvPr id="3" name="Content Placeholder 2">
            <a:extLst>
              <a:ext uri="{FF2B5EF4-FFF2-40B4-BE49-F238E27FC236}">
                <a16:creationId xmlns:a16="http://schemas.microsoft.com/office/drawing/2014/main" id="{8CBD049C-0FE8-43FF-9D5C-0B002743B0ED}"/>
              </a:ext>
            </a:extLst>
          </p:cNvPr>
          <p:cNvSpPr>
            <a:spLocks noGrp="1"/>
          </p:cNvSpPr>
          <p:nvPr>
            <p:ph idx="1"/>
          </p:nvPr>
        </p:nvSpPr>
        <p:spPr/>
        <p:txBody>
          <a:bodyPr>
            <a:normAutofit fontScale="92500" lnSpcReduction="10000"/>
          </a:bodyPr>
          <a:lstStyle/>
          <a:p>
            <a:r>
              <a:rPr lang="en-US" dirty="0"/>
              <a:t>Develop System Requirements Document (SRD)</a:t>
            </a:r>
          </a:p>
          <a:p>
            <a:pPr lvl="1"/>
            <a:r>
              <a:rPr lang="en-US" dirty="0"/>
              <a:t>Requirements for functionality to be added by the amendment</a:t>
            </a:r>
          </a:p>
          <a:p>
            <a:pPr lvl="1"/>
            <a:endParaRPr lang="en-US" dirty="0"/>
          </a:p>
          <a:p>
            <a:r>
              <a:rPr lang="en-US" dirty="0"/>
              <a:t>Develop System Description Document (SDD)</a:t>
            </a:r>
          </a:p>
          <a:p>
            <a:pPr lvl="1"/>
            <a:r>
              <a:rPr lang="en-US" dirty="0"/>
              <a:t>Technical description of how the functionality in the SRD is accomplished</a:t>
            </a:r>
          </a:p>
          <a:p>
            <a:pPr lvl="1"/>
            <a:endParaRPr lang="en-US" dirty="0"/>
          </a:p>
          <a:p>
            <a:r>
              <a:rPr lang="en-US" dirty="0"/>
              <a:t>Outline Draft</a:t>
            </a:r>
          </a:p>
          <a:p>
            <a:pPr lvl="1"/>
            <a:r>
              <a:rPr lang="en-US" dirty="0"/>
              <a:t>Using the base document (IEEE Std 802.16-2017), identify the affected clauses, mapping content from SDD into amendment structure</a:t>
            </a:r>
          </a:p>
          <a:p>
            <a:pPr lvl="1"/>
            <a:endParaRPr lang="en-US" dirty="0"/>
          </a:p>
          <a:p>
            <a:r>
              <a:rPr lang="en-US" dirty="0"/>
              <a:t>Draft Standard</a:t>
            </a:r>
          </a:p>
          <a:p>
            <a:pPr lvl="1"/>
            <a:r>
              <a:rPr lang="en-US" dirty="0"/>
              <a:t>Developed through contributions until ready for balloting </a:t>
            </a:r>
          </a:p>
        </p:txBody>
      </p:sp>
      <p:sp>
        <p:nvSpPr>
          <p:cNvPr id="4" name="Date Placeholder 3">
            <a:extLst>
              <a:ext uri="{FF2B5EF4-FFF2-40B4-BE49-F238E27FC236}">
                <a16:creationId xmlns:a16="http://schemas.microsoft.com/office/drawing/2014/main" id="{EE48C863-51DC-4D45-883B-ADFA9128FA2B}"/>
              </a:ext>
            </a:extLst>
          </p:cNvPr>
          <p:cNvSpPr>
            <a:spLocks noGrp="1"/>
          </p:cNvSpPr>
          <p:nvPr>
            <p:ph type="dt" sz="half" idx="10"/>
          </p:nvPr>
        </p:nvSpPr>
        <p:spPr/>
        <p:txBody>
          <a:bodyPr/>
          <a:lstStyle/>
          <a:p>
            <a:r>
              <a:rPr lang="en-US"/>
              <a:t>March 2020</a:t>
            </a:r>
          </a:p>
        </p:txBody>
      </p:sp>
      <p:sp>
        <p:nvSpPr>
          <p:cNvPr id="5" name="Footer Placeholder 4">
            <a:extLst>
              <a:ext uri="{FF2B5EF4-FFF2-40B4-BE49-F238E27FC236}">
                <a16:creationId xmlns:a16="http://schemas.microsoft.com/office/drawing/2014/main" id="{F98C5FFD-C5C2-4CF3-AC7E-BC18F43024B9}"/>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2110062B-E484-4325-9831-A506A1FDEEA7}"/>
              </a:ext>
            </a:extLst>
          </p:cNvPr>
          <p:cNvSpPr>
            <a:spLocks noGrp="1"/>
          </p:cNvSpPr>
          <p:nvPr>
            <p:ph type="sldNum" sz="quarter" idx="12"/>
          </p:nvPr>
        </p:nvSpPr>
        <p:spPr/>
        <p:txBody>
          <a:bodyPr/>
          <a:lstStyle/>
          <a:p>
            <a:fld id="{07EF11DD-EAC9-418C-AFCF-9D5EFABD0DDC}" type="slidenum">
              <a:rPr lang="en-US" smtClean="0"/>
              <a:t>23</a:t>
            </a:fld>
            <a:endParaRPr lang="en-US"/>
          </a:p>
        </p:txBody>
      </p:sp>
    </p:spTree>
    <p:extLst>
      <p:ext uri="{BB962C8B-B14F-4D97-AF65-F5344CB8AC3E}">
        <p14:creationId xmlns:p14="http://schemas.microsoft.com/office/powerpoint/2010/main" val="385210083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EDBF9B-BF4F-481D-A025-D568C108D271}"/>
              </a:ext>
            </a:extLst>
          </p:cNvPr>
          <p:cNvSpPr>
            <a:spLocks noGrp="1"/>
          </p:cNvSpPr>
          <p:nvPr>
            <p:ph type="title"/>
          </p:nvPr>
        </p:nvSpPr>
        <p:spPr/>
        <p:txBody>
          <a:bodyPr/>
          <a:lstStyle/>
          <a:p>
            <a:r>
              <a:rPr lang="en-US" dirty="0"/>
              <a:t>Discussion on process</a:t>
            </a:r>
          </a:p>
        </p:txBody>
      </p:sp>
      <p:sp>
        <p:nvSpPr>
          <p:cNvPr id="3" name="Content Placeholder 2">
            <a:extLst>
              <a:ext uri="{FF2B5EF4-FFF2-40B4-BE49-F238E27FC236}">
                <a16:creationId xmlns:a16="http://schemas.microsoft.com/office/drawing/2014/main" id="{203D7833-82CD-453D-AAF9-5B1BBB58EFDD}"/>
              </a:ext>
            </a:extLst>
          </p:cNvPr>
          <p:cNvSpPr>
            <a:spLocks noGrp="1"/>
          </p:cNvSpPr>
          <p:nvPr>
            <p:ph idx="1"/>
          </p:nvPr>
        </p:nvSpPr>
        <p:spPr/>
        <p:txBody>
          <a:bodyPr/>
          <a:lstStyle/>
          <a:p>
            <a:r>
              <a:rPr lang="en-US" dirty="0"/>
              <a:t>Contribution Driven Process</a:t>
            </a:r>
          </a:p>
          <a:p>
            <a:endParaRPr lang="en-US" dirty="0"/>
          </a:p>
          <a:p>
            <a:r>
              <a:rPr lang="en-US" dirty="0"/>
              <a:t>Contributions of text proposals may be voted to be included in documents (SRD, SDD, Draft)</a:t>
            </a:r>
          </a:p>
          <a:p>
            <a:endParaRPr lang="en-US" dirty="0"/>
          </a:p>
          <a:p>
            <a:r>
              <a:rPr lang="en-US" dirty="0"/>
              <a:t>Adopting text proposals into SRD, SDD, or Draft is a technical motion requiring 75% approval.</a:t>
            </a:r>
          </a:p>
          <a:p>
            <a:endParaRPr lang="en-US" dirty="0"/>
          </a:p>
          <a:p>
            <a:endParaRPr lang="en-US" dirty="0"/>
          </a:p>
        </p:txBody>
      </p:sp>
      <p:sp>
        <p:nvSpPr>
          <p:cNvPr id="4" name="Date Placeholder 3">
            <a:extLst>
              <a:ext uri="{FF2B5EF4-FFF2-40B4-BE49-F238E27FC236}">
                <a16:creationId xmlns:a16="http://schemas.microsoft.com/office/drawing/2014/main" id="{1AC8142C-34DC-40E1-966F-2CF060A7BA84}"/>
              </a:ext>
            </a:extLst>
          </p:cNvPr>
          <p:cNvSpPr>
            <a:spLocks noGrp="1"/>
          </p:cNvSpPr>
          <p:nvPr>
            <p:ph type="dt" sz="half" idx="10"/>
          </p:nvPr>
        </p:nvSpPr>
        <p:spPr/>
        <p:txBody>
          <a:bodyPr/>
          <a:lstStyle/>
          <a:p>
            <a:r>
              <a:rPr lang="en-US"/>
              <a:t>March 2020</a:t>
            </a:r>
          </a:p>
        </p:txBody>
      </p:sp>
      <p:sp>
        <p:nvSpPr>
          <p:cNvPr id="5" name="Footer Placeholder 4">
            <a:extLst>
              <a:ext uri="{FF2B5EF4-FFF2-40B4-BE49-F238E27FC236}">
                <a16:creationId xmlns:a16="http://schemas.microsoft.com/office/drawing/2014/main" id="{CA208790-6925-4730-9E1A-369930BEF4A9}"/>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8AD384F4-0CCE-463F-BDDE-38E25B4763B2}"/>
              </a:ext>
            </a:extLst>
          </p:cNvPr>
          <p:cNvSpPr>
            <a:spLocks noGrp="1"/>
          </p:cNvSpPr>
          <p:nvPr>
            <p:ph type="sldNum" sz="quarter" idx="12"/>
          </p:nvPr>
        </p:nvSpPr>
        <p:spPr/>
        <p:txBody>
          <a:bodyPr/>
          <a:lstStyle/>
          <a:p>
            <a:fld id="{07EF11DD-EAC9-418C-AFCF-9D5EFABD0DDC}" type="slidenum">
              <a:rPr lang="en-US" smtClean="0"/>
              <a:t>24</a:t>
            </a:fld>
            <a:endParaRPr lang="en-US"/>
          </a:p>
        </p:txBody>
      </p:sp>
    </p:spTree>
    <p:extLst>
      <p:ext uri="{BB962C8B-B14F-4D97-AF65-F5344CB8AC3E}">
        <p14:creationId xmlns:p14="http://schemas.microsoft.com/office/powerpoint/2010/main" val="310694467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3632F5D1-E476-4449-A80B-7535CF561D07}"/>
              </a:ext>
            </a:extLst>
          </p:cNvPr>
          <p:cNvSpPr>
            <a:spLocks noGrp="1"/>
          </p:cNvSpPr>
          <p:nvPr>
            <p:ph type="title"/>
          </p:nvPr>
        </p:nvSpPr>
        <p:spPr/>
        <p:txBody>
          <a:bodyPr/>
          <a:lstStyle/>
          <a:p>
            <a:r>
              <a:rPr lang="en-US" dirty="0"/>
              <a:t>Project Timeline - Milestones</a:t>
            </a:r>
          </a:p>
        </p:txBody>
      </p:sp>
      <p:sp>
        <p:nvSpPr>
          <p:cNvPr id="4" name="Date Placeholder 3">
            <a:extLst>
              <a:ext uri="{FF2B5EF4-FFF2-40B4-BE49-F238E27FC236}">
                <a16:creationId xmlns:a16="http://schemas.microsoft.com/office/drawing/2014/main" id="{128589EE-0C28-447A-8821-EF1D883293F2}"/>
              </a:ext>
            </a:extLst>
          </p:cNvPr>
          <p:cNvSpPr>
            <a:spLocks noGrp="1"/>
          </p:cNvSpPr>
          <p:nvPr>
            <p:ph type="dt" sz="half" idx="10"/>
          </p:nvPr>
        </p:nvSpPr>
        <p:spPr/>
        <p:txBody>
          <a:bodyPr/>
          <a:lstStyle/>
          <a:p>
            <a:r>
              <a:rPr lang="en-US" altLang="en-US"/>
              <a:t>March 2020</a:t>
            </a:r>
          </a:p>
        </p:txBody>
      </p:sp>
      <p:sp>
        <p:nvSpPr>
          <p:cNvPr id="5" name="Footer Placeholder 4">
            <a:extLst>
              <a:ext uri="{FF2B5EF4-FFF2-40B4-BE49-F238E27FC236}">
                <a16:creationId xmlns:a16="http://schemas.microsoft.com/office/drawing/2014/main" id="{423E8DBA-E452-4028-BAB1-DB01D76EF076}"/>
              </a:ext>
            </a:extLst>
          </p:cNvPr>
          <p:cNvSpPr>
            <a:spLocks noGrp="1"/>
          </p:cNvSpPr>
          <p:nvPr>
            <p:ph type="ftr" sz="quarter" idx="11"/>
          </p:nvPr>
        </p:nvSpPr>
        <p:spPr/>
        <p:txBody>
          <a:bodyPr/>
          <a:lstStyle/>
          <a:p>
            <a:r>
              <a:rPr lang="en-US" altLang="en-US"/>
              <a:t>Tim Godfrey, EPRI</a:t>
            </a:r>
          </a:p>
        </p:txBody>
      </p:sp>
      <p:sp>
        <p:nvSpPr>
          <p:cNvPr id="6" name="Slide Number Placeholder 5">
            <a:extLst>
              <a:ext uri="{FF2B5EF4-FFF2-40B4-BE49-F238E27FC236}">
                <a16:creationId xmlns:a16="http://schemas.microsoft.com/office/drawing/2014/main" id="{72CDEFBC-B0A4-47FF-8255-F7239665A0A7}"/>
              </a:ext>
            </a:extLst>
          </p:cNvPr>
          <p:cNvSpPr>
            <a:spLocks noGrp="1"/>
          </p:cNvSpPr>
          <p:nvPr>
            <p:ph type="sldNum" sz="quarter" idx="12"/>
          </p:nvPr>
        </p:nvSpPr>
        <p:spPr/>
        <p:txBody>
          <a:bodyPr/>
          <a:lstStyle/>
          <a:p>
            <a:r>
              <a:rPr lang="en-US" altLang="en-US"/>
              <a:t>Slide </a:t>
            </a:r>
            <a:fld id="{F9EEA8B6-4152-421A-8DF9-457DEB0C2B56}" type="slidenum">
              <a:rPr lang="en-US" altLang="en-US"/>
              <a:pPr/>
              <a:t>25</a:t>
            </a:fld>
            <a:endParaRPr lang="en-US" altLang="en-US"/>
          </a:p>
        </p:txBody>
      </p:sp>
      <p:graphicFrame>
        <p:nvGraphicFramePr>
          <p:cNvPr id="10" name="Table 9">
            <a:extLst>
              <a:ext uri="{FF2B5EF4-FFF2-40B4-BE49-F238E27FC236}">
                <a16:creationId xmlns:a16="http://schemas.microsoft.com/office/drawing/2014/main" id="{9F0B2D0A-D6BB-4DB3-90D6-9FDE91CE81C6}"/>
              </a:ext>
            </a:extLst>
          </p:cNvPr>
          <p:cNvGraphicFramePr>
            <a:graphicFrameLocks noGrp="1"/>
          </p:cNvGraphicFramePr>
          <p:nvPr>
            <p:extLst>
              <p:ext uri="{D42A27DB-BD31-4B8C-83A1-F6EECF244321}">
                <p14:modId xmlns:p14="http://schemas.microsoft.com/office/powerpoint/2010/main" val="2616710133"/>
              </p:ext>
            </p:extLst>
          </p:nvPr>
        </p:nvGraphicFramePr>
        <p:xfrm>
          <a:off x="1295400" y="1371600"/>
          <a:ext cx="9220200" cy="4724397"/>
        </p:xfrm>
        <a:graphic>
          <a:graphicData uri="http://schemas.openxmlformats.org/drawingml/2006/table">
            <a:tbl>
              <a:tblPr firstRow="1" bandRow="1">
                <a:tableStyleId>{5C22544A-7EE6-4342-B048-85BDC9FD1C3A}</a:tableStyleId>
              </a:tblPr>
              <a:tblGrid>
                <a:gridCol w="6934200">
                  <a:extLst>
                    <a:ext uri="{9D8B030D-6E8A-4147-A177-3AD203B41FA5}">
                      <a16:colId xmlns:a16="http://schemas.microsoft.com/office/drawing/2014/main" val="3384751907"/>
                    </a:ext>
                  </a:extLst>
                </a:gridCol>
                <a:gridCol w="2286000">
                  <a:extLst>
                    <a:ext uri="{9D8B030D-6E8A-4147-A177-3AD203B41FA5}">
                      <a16:colId xmlns:a16="http://schemas.microsoft.com/office/drawing/2014/main" val="2633383389"/>
                    </a:ext>
                  </a:extLst>
                </a:gridCol>
              </a:tblGrid>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Milestone</a:t>
                      </a:r>
                    </a:p>
                  </a:txBody>
                  <a:tcPr/>
                </a:tc>
                <a:tc>
                  <a:txBody>
                    <a:bodyPr/>
                    <a:lstStyle/>
                    <a:p>
                      <a:r>
                        <a:rPr lang="en-US" sz="2400" dirty="0"/>
                        <a:t>Date</a:t>
                      </a:r>
                    </a:p>
                  </a:txBody>
                  <a:tcPr/>
                </a:tc>
                <a:extLst>
                  <a:ext uri="{0D108BD9-81ED-4DB2-BD59-A6C34878D82A}">
                    <a16:rowId xmlns:a16="http://schemas.microsoft.com/office/drawing/2014/main" val="4207709845"/>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solidFill>
                            <a:schemeClr val="bg1">
                              <a:lumMod val="65000"/>
                            </a:schemeClr>
                          </a:solidFill>
                        </a:rPr>
                        <a:t>Task Group Start</a:t>
                      </a:r>
                    </a:p>
                  </a:txBody>
                  <a:tcPr/>
                </a:tc>
                <a:tc>
                  <a:txBody>
                    <a:bodyPr/>
                    <a:lstStyle/>
                    <a:p>
                      <a:r>
                        <a:rPr lang="en-US" sz="2400" dirty="0">
                          <a:solidFill>
                            <a:schemeClr val="bg1">
                              <a:lumMod val="65000"/>
                            </a:schemeClr>
                          </a:solidFill>
                        </a:rPr>
                        <a:t>January 2020</a:t>
                      </a:r>
                    </a:p>
                  </a:txBody>
                  <a:tcPr/>
                </a:tc>
                <a:extLst>
                  <a:ext uri="{0D108BD9-81ED-4DB2-BD59-A6C34878D82A}">
                    <a16:rowId xmlns:a16="http://schemas.microsoft.com/office/drawing/2014/main" val="1668596901"/>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SRD Approval</a:t>
                      </a:r>
                    </a:p>
                  </a:txBody>
                  <a:tcPr/>
                </a:tc>
                <a:tc>
                  <a:txBody>
                    <a:bodyPr/>
                    <a:lstStyle/>
                    <a:p>
                      <a:r>
                        <a:rPr lang="en-US" sz="2400" dirty="0"/>
                        <a:t>July 2020</a:t>
                      </a:r>
                    </a:p>
                  </a:txBody>
                  <a:tcPr/>
                </a:tc>
                <a:extLst>
                  <a:ext uri="{0D108BD9-81ED-4DB2-BD59-A6C34878D82A}">
                    <a16:rowId xmlns:a16="http://schemas.microsoft.com/office/drawing/2014/main" val="3428218732"/>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SDD Approval</a:t>
                      </a:r>
                    </a:p>
                  </a:txBody>
                  <a:tcPr/>
                </a:tc>
                <a:tc>
                  <a:txBody>
                    <a:bodyPr/>
                    <a:lstStyle/>
                    <a:p>
                      <a:r>
                        <a:rPr lang="en-US" sz="2400" dirty="0"/>
                        <a:t>January 2021</a:t>
                      </a:r>
                    </a:p>
                  </a:txBody>
                  <a:tcPr/>
                </a:tc>
                <a:extLst>
                  <a:ext uri="{0D108BD9-81ED-4DB2-BD59-A6C34878D82A}">
                    <a16:rowId xmlns:a16="http://schemas.microsoft.com/office/drawing/2014/main" val="3689323579"/>
                  </a:ext>
                </a:extLst>
              </a:tr>
              <a:tr h="524933">
                <a:tc>
                  <a:txBody>
                    <a:bodyPr/>
                    <a:lstStyle/>
                    <a:p>
                      <a:r>
                        <a:rPr lang="en-US" sz="2400" dirty="0"/>
                        <a:t>Informal TG review of draft</a:t>
                      </a:r>
                    </a:p>
                  </a:txBody>
                  <a:tcPr/>
                </a:tc>
                <a:tc>
                  <a:txBody>
                    <a:bodyPr/>
                    <a:lstStyle/>
                    <a:p>
                      <a:r>
                        <a:rPr lang="en-US" sz="2400" dirty="0"/>
                        <a:t>May 2021</a:t>
                      </a:r>
                    </a:p>
                  </a:txBody>
                  <a:tcPr/>
                </a:tc>
                <a:extLst>
                  <a:ext uri="{0D108BD9-81ED-4DB2-BD59-A6C34878D82A}">
                    <a16:rowId xmlns:a16="http://schemas.microsoft.com/office/drawing/2014/main" val="1866948594"/>
                  </a:ext>
                </a:extLst>
              </a:tr>
              <a:tr h="524933">
                <a:tc>
                  <a:txBody>
                    <a:bodyPr/>
                    <a:lstStyle/>
                    <a:p>
                      <a:r>
                        <a:rPr lang="en-US" sz="2400" dirty="0"/>
                        <a:t>Working Group Letter Ballot</a:t>
                      </a:r>
                    </a:p>
                  </a:txBody>
                  <a:tcPr/>
                </a:tc>
                <a:tc>
                  <a:txBody>
                    <a:bodyPr/>
                    <a:lstStyle/>
                    <a:p>
                      <a:r>
                        <a:rPr lang="en-US" sz="2400" dirty="0"/>
                        <a:t>July 2021</a:t>
                      </a:r>
                    </a:p>
                  </a:txBody>
                  <a:tcPr/>
                </a:tc>
                <a:extLst>
                  <a:ext uri="{0D108BD9-81ED-4DB2-BD59-A6C34878D82A}">
                    <a16:rowId xmlns:a16="http://schemas.microsoft.com/office/drawing/2014/main" val="634721270"/>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Working Group Recirculation Letter Ballot</a:t>
                      </a:r>
                    </a:p>
                  </a:txBody>
                  <a:tcPr/>
                </a:tc>
                <a:tc>
                  <a:txBody>
                    <a:bodyPr/>
                    <a:lstStyle/>
                    <a:p>
                      <a:r>
                        <a:rPr lang="en-US" sz="2400" dirty="0"/>
                        <a:t>November 2021</a:t>
                      </a:r>
                    </a:p>
                  </a:txBody>
                  <a:tcPr/>
                </a:tc>
                <a:extLst>
                  <a:ext uri="{0D108BD9-81ED-4DB2-BD59-A6C34878D82A}">
                    <a16:rowId xmlns:a16="http://schemas.microsoft.com/office/drawing/2014/main" val="1970946961"/>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SA Ballot</a:t>
                      </a:r>
                    </a:p>
                  </a:txBody>
                  <a:tcPr/>
                </a:tc>
                <a:tc>
                  <a:txBody>
                    <a:bodyPr/>
                    <a:lstStyle/>
                    <a:p>
                      <a:r>
                        <a:rPr lang="en-US" sz="2400" dirty="0"/>
                        <a:t>March 2022</a:t>
                      </a:r>
                    </a:p>
                  </a:txBody>
                  <a:tcPr/>
                </a:tc>
                <a:extLst>
                  <a:ext uri="{0D108BD9-81ED-4DB2-BD59-A6C34878D82A}">
                    <a16:rowId xmlns:a16="http://schemas.microsoft.com/office/drawing/2014/main" val="1018105641"/>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Forward to RevCom</a:t>
                      </a:r>
                    </a:p>
                  </a:txBody>
                  <a:tcPr/>
                </a:tc>
                <a:tc>
                  <a:txBody>
                    <a:bodyPr/>
                    <a:lstStyle/>
                    <a:p>
                      <a:r>
                        <a:rPr lang="en-US" sz="2400" dirty="0"/>
                        <a:t>October 2022</a:t>
                      </a:r>
                    </a:p>
                  </a:txBody>
                  <a:tcPr/>
                </a:tc>
                <a:extLst>
                  <a:ext uri="{0D108BD9-81ED-4DB2-BD59-A6C34878D82A}">
                    <a16:rowId xmlns:a16="http://schemas.microsoft.com/office/drawing/2014/main" val="1058448561"/>
                  </a:ext>
                </a:extLst>
              </a:tr>
            </a:tbl>
          </a:graphicData>
        </a:graphic>
      </p:graphicFrame>
      <p:sp>
        <p:nvSpPr>
          <p:cNvPr id="15" name="Arrow: Left 14">
            <a:extLst>
              <a:ext uri="{FF2B5EF4-FFF2-40B4-BE49-F238E27FC236}">
                <a16:creationId xmlns:a16="http://schemas.microsoft.com/office/drawing/2014/main" id="{0AD6A851-0925-4E02-8C80-DCE7584BFFF0}"/>
              </a:ext>
            </a:extLst>
          </p:cNvPr>
          <p:cNvSpPr/>
          <p:nvPr/>
        </p:nvSpPr>
        <p:spPr>
          <a:xfrm>
            <a:off x="10864596" y="5123469"/>
            <a:ext cx="978408" cy="972528"/>
          </a:xfrm>
          <a:prstGeom prst="leftArrow">
            <a:avLst>
              <a:gd name="adj1" fmla="val 50000"/>
              <a:gd name="adj2" fmla="val 3414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From PAR</a:t>
            </a:r>
          </a:p>
        </p:txBody>
      </p:sp>
      <p:sp>
        <p:nvSpPr>
          <p:cNvPr id="9" name="Arrow: Left 8">
            <a:extLst>
              <a:ext uri="{FF2B5EF4-FFF2-40B4-BE49-F238E27FC236}">
                <a16:creationId xmlns:a16="http://schemas.microsoft.com/office/drawing/2014/main" id="{7E0A3760-9E25-4C04-8CFA-A4BBA3EB66FC}"/>
              </a:ext>
            </a:extLst>
          </p:cNvPr>
          <p:cNvSpPr/>
          <p:nvPr/>
        </p:nvSpPr>
        <p:spPr>
          <a:xfrm>
            <a:off x="10744200" y="2475007"/>
            <a:ext cx="978408" cy="972528"/>
          </a:xfrm>
          <a:prstGeom prst="leftArrow">
            <a:avLst>
              <a:gd name="adj1" fmla="val 50000"/>
              <a:gd name="adj2" fmla="val 3414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Editor</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F2E529-2090-41BA-B293-7C0C800B668A}"/>
              </a:ext>
            </a:extLst>
          </p:cNvPr>
          <p:cNvSpPr>
            <a:spLocks noGrp="1"/>
          </p:cNvSpPr>
          <p:nvPr>
            <p:ph type="title"/>
          </p:nvPr>
        </p:nvSpPr>
        <p:spPr/>
        <p:txBody>
          <a:bodyPr/>
          <a:lstStyle/>
          <a:p>
            <a:r>
              <a:rPr lang="en-US" dirty="0"/>
              <a:t>Closing</a:t>
            </a:r>
          </a:p>
        </p:txBody>
      </p:sp>
      <p:sp>
        <p:nvSpPr>
          <p:cNvPr id="3" name="Content Placeholder 2">
            <a:extLst>
              <a:ext uri="{FF2B5EF4-FFF2-40B4-BE49-F238E27FC236}">
                <a16:creationId xmlns:a16="http://schemas.microsoft.com/office/drawing/2014/main" id="{33CD9305-B4FB-4C6E-B551-0B77DCAEA880}"/>
              </a:ext>
            </a:extLst>
          </p:cNvPr>
          <p:cNvSpPr>
            <a:spLocks noGrp="1"/>
          </p:cNvSpPr>
          <p:nvPr>
            <p:ph idx="1"/>
          </p:nvPr>
        </p:nvSpPr>
        <p:spPr>
          <a:xfrm>
            <a:off x="838200" y="1066800"/>
            <a:ext cx="10896600" cy="4960937"/>
          </a:xfrm>
        </p:spPr>
        <p:txBody>
          <a:bodyPr>
            <a:normAutofit/>
          </a:bodyPr>
          <a:lstStyle/>
          <a:p>
            <a:r>
              <a:rPr lang="en-US" dirty="0"/>
              <a:t>Action Items</a:t>
            </a:r>
          </a:p>
          <a:p>
            <a:r>
              <a:rPr lang="en-US" dirty="0"/>
              <a:t>Teleconferences?</a:t>
            </a:r>
          </a:p>
          <a:p>
            <a:r>
              <a:rPr lang="en-US" dirty="0"/>
              <a:t>Objectives for next meeting</a:t>
            </a:r>
          </a:p>
          <a:p>
            <a:r>
              <a:rPr lang="en-US" dirty="0"/>
              <a:t>Any Other Business</a:t>
            </a:r>
          </a:p>
          <a:p>
            <a:r>
              <a:rPr lang="en-US" dirty="0"/>
              <a:t>Adjourn</a:t>
            </a:r>
          </a:p>
          <a:p>
            <a:endParaRPr lang="en-US" dirty="0"/>
          </a:p>
        </p:txBody>
      </p:sp>
      <p:sp>
        <p:nvSpPr>
          <p:cNvPr id="4" name="Date Placeholder 3">
            <a:extLst>
              <a:ext uri="{FF2B5EF4-FFF2-40B4-BE49-F238E27FC236}">
                <a16:creationId xmlns:a16="http://schemas.microsoft.com/office/drawing/2014/main" id="{FD714AF1-E700-420F-994D-BD8F9E910FF8}"/>
              </a:ext>
            </a:extLst>
          </p:cNvPr>
          <p:cNvSpPr>
            <a:spLocks noGrp="1"/>
          </p:cNvSpPr>
          <p:nvPr>
            <p:ph type="dt" sz="half" idx="10"/>
          </p:nvPr>
        </p:nvSpPr>
        <p:spPr/>
        <p:txBody>
          <a:bodyPr/>
          <a:lstStyle/>
          <a:p>
            <a:r>
              <a:rPr lang="en-US"/>
              <a:t>March 2020</a:t>
            </a:r>
          </a:p>
        </p:txBody>
      </p:sp>
      <p:sp>
        <p:nvSpPr>
          <p:cNvPr id="5" name="Footer Placeholder 4">
            <a:extLst>
              <a:ext uri="{FF2B5EF4-FFF2-40B4-BE49-F238E27FC236}">
                <a16:creationId xmlns:a16="http://schemas.microsoft.com/office/drawing/2014/main" id="{6F0A5212-B596-436F-BD40-7BBFB14F0C30}"/>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5B2A6712-B3B2-47CE-B4B7-962CFFF07D31}"/>
              </a:ext>
            </a:extLst>
          </p:cNvPr>
          <p:cNvSpPr>
            <a:spLocks noGrp="1"/>
          </p:cNvSpPr>
          <p:nvPr>
            <p:ph type="sldNum" sz="quarter" idx="12"/>
          </p:nvPr>
        </p:nvSpPr>
        <p:spPr/>
        <p:txBody>
          <a:bodyPr/>
          <a:lstStyle/>
          <a:p>
            <a:fld id="{07EF11DD-EAC9-418C-AFCF-9D5EFABD0DDC}" type="slidenum">
              <a:rPr lang="en-US" smtClean="0"/>
              <a:t>26</a:t>
            </a:fld>
            <a:endParaRPr lang="en-US"/>
          </a:p>
        </p:txBody>
      </p:sp>
    </p:spTree>
    <p:extLst>
      <p:ext uri="{BB962C8B-B14F-4D97-AF65-F5344CB8AC3E}">
        <p14:creationId xmlns:p14="http://schemas.microsoft.com/office/powerpoint/2010/main" val="1436597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4"/>
          <p:cNvSpPr>
            <a:spLocks noGrp="1"/>
          </p:cNvSpPr>
          <p:nvPr>
            <p:ph type="dt" sz="quarter" idx="10"/>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charset="0"/>
                <a:ea typeface="ＭＳ Ｐゴシック" charset="0"/>
              </a:defRPr>
            </a:lvl1pPr>
            <a:lvl2pPr marL="742950" indent="-285750">
              <a:defRPr sz="3200">
                <a:solidFill>
                  <a:schemeClr val="tx1"/>
                </a:solidFill>
                <a:latin typeface="Times New Roman" charset="0"/>
                <a:ea typeface="ＭＳ Ｐゴシック" charset="0"/>
              </a:defRPr>
            </a:lvl2pPr>
            <a:lvl3pPr marL="1143000" indent="-228600">
              <a:defRPr sz="3200">
                <a:solidFill>
                  <a:schemeClr val="tx1"/>
                </a:solidFill>
                <a:latin typeface="Times New Roman" charset="0"/>
                <a:ea typeface="ＭＳ Ｐゴシック" charset="0"/>
              </a:defRPr>
            </a:lvl3pPr>
            <a:lvl4pPr marL="1600200" indent="-228600">
              <a:defRPr sz="3200">
                <a:solidFill>
                  <a:schemeClr val="tx1"/>
                </a:solidFill>
                <a:latin typeface="Times New Roman" charset="0"/>
                <a:ea typeface="ＭＳ Ｐゴシック" charset="0"/>
              </a:defRPr>
            </a:lvl4pPr>
            <a:lvl5pPr marL="2057400" indent="-228600">
              <a:defRPr sz="3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3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3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3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3200">
                <a:solidFill>
                  <a:schemeClr val="tx1"/>
                </a:solidFill>
                <a:latin typeface="Times New Roman" charset="0"/>
                <a:ea typeface="ＭＳ Ｐゴシック" charset="0"/>
              </a:defRPr>
            </a:lvl9pPr>
          </a:lstStyle>
          <a:p>
            <a:pPr>
              <a:defRPr/>
            </a:pPr>
            <a:r>
              <a:rPr lang="en-US" sz="1400"/>
              <a:t>March 2020</a:t>
            </a:r>
          </a:p>
        </p:txBody>
      </p:sp>
      <p:sp>
        <p:nvSpPr>
          <p:cNvPr id="10243" name="Footer Placeholder 5"/>
          <p:cNvSpPr>
            <a:spLocks noGrp="1"/>
          </p:cNvSpPr>
          <p:nvPr>
            <p:ph type="ftr" sz="quarter" idx="11"/>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charset="0"/>
                <a:ea typeface="ＭＳ Ｐゴシック" charset="0"/>
              </a:defRPr>
            </a:lvl1pPr>
            <a:lvl2pPr marL="742950" indent="-285750">
              <a:defRPr sz="3200">
                <a:solidFill>
                  <a:schemeClr val="tx1"/>
                </a:solidFill>
                <a:latin typeface="Times New Roman" charset="0"/>
                <a:ea typeface="ＭＳ Ｐゴシック" charset="0"/>
              </a:defRPr>
            </a:lvl2pPr>
            <a:lvl3pPr marL="1143000" indent="-228600">
              <a:defRPr sz="3200">
                <a:solidFill>
                  <a:schemeClr val="tx1"/>
                </a:solidFill>
                <a:latin typeface="Times New Roman" charset="0"/>
                <a:ea typeface="ＭＳ Ｐゴシック" charset="0"/>
              </a:defRPr>
            </a:lvl3pPr>
            <a:lvl4pPr marL="1600200" indent="-228600">
              <a:defRPr sz="3200">
                <a:solidFill>
                  <a:schemeClr val="tx1"/>
                </a:solidFill>
                <a:latin typeface="Times New Roman" charset="0"/>
                <a:ea typeface="ＭＳ Ｐゴシック" charset="0"/>
              </a:defRPr>
            </a:lvl4pPr>
            <a:lvl5pPr marL="2057400" indent="-228600">
              <a:defRPr sz="3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3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3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3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3200">
                <a:solidFill>
                  <a:schemeClr val="tx1"/>
                </a:solidFill>
                <a:latin typeface="Times New Roman" charset="0"/>
                <a:ea typeface="ＭＳ Ｐゴシック" charset="0"/>
              </a:defRPr>
            </a:lvl9pPr>
          </a:lstStyle>
          <a:p>
            <a:pPr>
              <a:defRPr/>
            </a:pPr>
            <a:r>
              <a:rPr lang="en-US" sz="1200"/>
              <a:t>Tim Godfrey, EPRI</a:t>
            </a:r>
          </a:p>
        </p:txBody>
      </p:sp>
      <p:sp>
        <p:nvSpPr>
          <p:cNvPr id="10244" name="Slide Number Placeholder 6"/>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pPr>
              <a:defRPr/>
            </a:pPr>
            <a:r>
              <a:rPr lang="en-US" sz="1200"/>
              <a:t>Slide </a:t>
            </a:r>
            <a:fld id="{219C1867-47CF-411F-B0EE-95650A4BE4CC}" type="slidenum">
              <a:rPr lang="en-US" sz="1200"/>
              <a:pPr>
                <a:defRPr/>
              </a:pPr>
              <a:t>27</a:t>
            </a:fld>
            <a:endParaRPr lang="en-US" sz="1200"/>
          </a:p>
        </p:txBody>
      </p:sp>
      <p:sp>
        <p:nvSpPr>
          <p:cNvPr id="10245" name="Rectangle 2"/>
          <p:cNvSpPr>
            <a:spLocks noGrp="1" noChangeArrowheads="1"/>
          </p:cNvSpPr>
          <p:nvPr>
            <p:ph type="title"/>
          </p:nvPr>
        </p:nvSpPr>
        <p:spPr>
          <a:xfrm>
            <a:off x="2209800" y="381000"/>
            <a:ext cx="7772400" cy="1066800"/>
          </a:xfrm>
        </p:spPr>
        <p:txBody>
          <a:bodyPr/>
          <a:lstStyle/>
          <a:p>
            <a:pPr>
              <a:defRPr/>
            </a:pPr>
            <a:r>
              <a:rPr lang="en-US" dirty="0"/>
              <a:t>Upcoming Sessions</a:t>
            </a:r>
          </a:p>
        </p:txBody>
      </p:sp>
      <p:sp>
        <p:nvSpPr>
          <p:cNvPr id="10246" name="Rectangle 3"/>
          <p:cNvSpPr>
            <a:spLocks noGrp="1" noChangeArrowheads="1"/>
          </p:cNvSpPr>
          <p:nvPr>
            <p:ph type="body" sz="half" idx="1"/>
          </p:nvPr>
        </p:nvSpPr>
        <p:spPr>
          <a:xfrm>
            <a:off x="1447800" y="1676400"/>
            <a:ext cx="9296400" cy="4495800"/>
          </a:xfrm>
        </p:spPr>
        <p:txBody>
          <a:bodyPr>
            <a:normAutofit/>
          </a:bodyPr>
          <a:lstStyle/>
          <a:p>
            <a:r>
              <a:rPr lang="en-US" sz="2000" dirty="0"/>
              <a:t>March 15-20, 2020, Hilton Atlanta, Atlanta Georgia, USA, </a:t>
            </a:r>
            <a:r>
              <a:rPr lang="en-US" sz="2000" i="1" dirty="0"/>
              <a:t>802 Plenary Session.</a:t>
            </a:r>
            <a:endParaRPr lang="en-US" sz="2000" dirty="0"/>
          </a:p>
          <a:p>
            <a:r>
              <a:rPr lang="en-US" sz="2000" dirty="0"/>
              <a:t>May 10-15, 2020, Marriott Hotel, Warsaw, Poland, </a:t>
            </a:r>
            <a:r>
              <a:rPr lang="en-US" sz="2000" i="1" dirty="0"/>
              <a:t>802 Wireless Interim Session.</a:t>
            </a:r>
            <a:endParaRPr lang="en-US" sz="2000" dirty="0"/>
          </a:p>
          <a:p>
            <a:r>
              <a:rPr lang="en-US" sz="2000" dirty="0"/>
              <a:t>July 12-17, 2020, Sheraton Centre Montreal, Montreal Canada, </a:t>
            </a:r>
            <a:r>
              <a:rPr lang="en-US" sz="2000" i="1" dirty="0"/>
              <a:t>802 Plenary Session.</a:t>
            </a:r>
            <a:endParaRPr lang="en-US" sz="2000" dirty="0"/>
          </a:p>
          <a:p>
            <a:r>
              <a:rPr lang="en-US" sz="2000" dirty="0"/>
              <a:t>September 13-18, 2020, Grand Hyatt Atlanta in Buckhead, Atlanta, Georgia, </a:t>
            </a:r>
            <a:r>
              <a:rPr lang="en-US" sz="2000" i="1" dirty="0"/>
              <a:t>802 Wireless Interim Session.</a:t>
            </a:r>
            <a:endParaRPr lang="en-US" sz="2000" dirty="0"/>
          </a:p>
          <a:p>
            <a:r>
              <a:rPr lang="en-US" sz="2000" dirty="0"/>
              <a:t>November 18-13, 2020, Marriott Marquis Queen's Park,  Bangkok, Thailand, </a:t>
            </a:r>
            <a:r>
              <a:rPr lang="en-US" sz="2000" i="1" dirty="0"/>
              <a:t>802 Plenary Session.</a:t>
            </a:r>
            <a:endParaRPr lang="en-US" sz="2000" dirty="0"/>
          </a:p>
          <a:p>
            <a:endParaRPr lang="en-US" sz="2000" dirty="0"/>
          </a:p>
          <a:p>
            <a:pPr>
              <a:defRPr/>
            </a:pPr>
            <a:endParaRPr lang="en-US" sz="2000" dirty="0"/>
          </a:p>
          <a:p>
            <a:pPr>
              <a:defRPr/>
            </a:pPr>
            <a:r>
              <a:rPr lang="en-US" sz="2000" dirty="0"/>
              <a:t>802.16t meets on Tuesday-Thursday during the meeting session.</a:t>
            </a:r>
          </a:p>
          <a:p>
            <a:pPr>
              <a:defRPr/>
            </a:pPr>
            <a:endParaRPr lang="en-US" sz="2000"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FBA4F191-937A-4E08-92AE-0FBAE573684A}"/>
              </a:ext>
            </a:extLst>
          </p:cNvPr>
          <p:cNvSpPr>
            <a:spLocks noGrp="1"/>
          </p:cNvSpPr>
          <p:nvPr>
            <p:ph type="title"/>
          </p:nvPr>
        </p:nvSpPr>
        <p:spPr/>
        <p:txBody>
          <a:bodyPr/>
          <a:lstStyle/>
          <a:p>
            <a:r>
              <a:rPr lang="en-US" dirty="0"/>
              <a:t>Backup</a:t>
            </a:r>
          </a:p>
        </p:txBody>
      </p:sp>
      <p:sp>
        <p:nvSpPr>
          <p:cNvPr id="9" name="Text Placeholder 8">
            <a:extLst>
              <a:ext uri="{FF2B5EF4-FFF2-40B4-BE49-F238E27FC236}">
                <a16:creationId xmlns:a16="http://schemas.microsoft.com/office/drawing/2014/main" id="{9A97A359-F92D-43C7-86CB-9BC4D8A8B9B1}"/>
              </a:ext>
            </a:extLst>
          </p:cNvPr>
          <p:cNvSpPr>
            <a:spLocks noGrp="1"/>
          </p:cNvSpPr>
          <p:nvPr>
            <p:ph type="body" idx="1"/>
          </p:nvPr>
        </p:nvSpPr>
        <p:spPr/>
        <p:txBody>
          <a:bodyPr/>
          <a:lstStyle/>
          <a:p>
            <a:r>
              <a:rPr lang="en-US" dirty="0"/>
              <a:t>Discussion Notes from Prior Meetings</a:t>
            </a:r>
          </a:p>
        </p:txBody>
      </p:sp>
      <p:sp>
        <p:nvSpPr>
          <p:cNvPr id="5" name="Date Placeholder 4">
            <a:extLst>
              <a:ext uri="{FF2B5EF4-FFF2-40B4-BE49-F238E27FC236}">
                <a16:creationId xmlns:a16="http://schemas.microsoft.com/office/drawing/2014/main" id="{A393B259-ED09-48EA-921B-7A76C7B822A4}"/>
              </a:ext>
            </a:extLst>
          </p:cNvPr>
          <p:cNvSpPr>
            <a:spLocks noGrp="1"/>
          </p:cNvSpPr>
          <p:nvPr>
            <p:ph type="dt" sz="half" idx="10"/>
          </p:nvPr>
        </p:nvSpPr>
        <p:spPr/>
        <p:txBody>
          <a:bodyPr/>
          <a:lstStyle/>
          <a:p>
            <a:pPr>
              <a:defRPr/>
            </a:pPr>
            <a:r>
              <a:rPr lang="en-US"/>
              <a:t>March 2020</a:t>
            </a:r>
          </a:p>
        </p:txBody>
      </p:sp>
      <p:sp>
        <p:nvSpPr>
          <p:cNvPr id="6" name="Footer Placeholder 5">
            <a:extLst>
              <a:ext uri="{FF2B5EF4-FFF2-40B4-BE49-F238E27FC236}">
                <a16:creationId xmlns:a16="http://schemas.microsoft.com/office/drawing/2014/main" id="{386E07A6-449E-406A-AA91-074D1F47E580}"/>
              </a:ext>
            </a:extLst>
          </p:cNvPr>
          <p:cNvSpPr>
            <a:spLocks noGrp="1"/>
          </p:cNvSpPr>
          <p:nvPr>
            <p:ph type="ftr" sz="quarter" idx="11"/>
          </p:nvPr>
        </p:nvSpPr>
        <p:spPr/>
        <p:txBody>
          <a:bodyPr/>
          <a:lstStyle/>
          <a:p>
            <a:pPr>
              <a:defRPr/>
            </a:pPr>
            <a:r>
              <a:rPr lang="en-US"/>
              <a:t>Tim Godfrey, EPRI</a:t>
            </a:r>
          </a:p>
        </p:txBody>
      </p:sp>
      <p:sp>
        <p:nvSpPr>
          <p:cNvPr id="7" name="Slide Number Placeholder 6">
            <a:extLst>
              <a:ext uri="{FF2B5EF4-FFF2-40B4-BE49-F238E27FC236}">
                <a16:creationId xmlns:a16="http://schemas.microsoft.com/office/drawing/2014/main" id="{5E43A9E7-C2A2-471C-898A-75CE458B5F02}"/>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28</a:t>
            </a:fld>
            <a:endParaRPr lang="en-US"/>
          </a:p>
        </p:txBody>
      </p:sp>
    </p:spTree>
    <p:extLst>
      <p:ext uri="{BB962C8B-B14F-4D97-AF65-F5344CB8AC3E}">
        <p14:creationId xmlns:p14="http://schemas.microsoft.com/office/powerpoint/2010/main" val="200596416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A0993F-1157-4480-A7C8-7F1B6E2D25E5}"/>
              </a:ext>
            </a:extLst>
          </p:cNvPr>
          <p:cNvSpPr>
            <a:spLocks noGrp="1"/>
          </p:cNvSpPr>
          <p:nvPr>
            <p:ph type="title"/>
          </p:nvPr>
        </p:nvSpPr>
        <p:spPr/>
        <p:txBody>
          <a:bodyPr/>
          <a:lstStyle/>
          <a:p>
            <a:r>
              <a:rPr lang="en-US" dirty="0"/>
              <a:t>Discussion on TDD vs FDD</a:t>
            </a:r>
          </a:p>
        </p:txBody>
      </p:sp>
      <p:sp>
        <p:nvSpPr>
          <p:cNvPr id="3" name="Content Placeholder 2">
            <a:extLst>
              <a:ext uri="{FF2B5EF4-FFF2-40B4-BE49-F238E27FC236}">
                <a16:creationId xmlns:a16="http://schemas.microsoft.com/office/drawing/2014/main" id="{5850070E-C039-4B70-8724-B797CC304FEC}"/>
              </a:ext>
            </a:extLst>
          </p:cNvPr>
          <p:cNvSpPr>
            <a:spLocks noGrp="1"/>
          </p:cNvSpPr>
          <p:nvPr>
            <p:ph idx="1"/>
          </p:nvPr>
        </p:nvSpPr>
        <p:spPr/>
        <p:txBody>
          <a:bodyPr>
            <a:normAutofit/>
          </a:bodyPr>
          <a:lstStyle/>
          <a:p>
            <a:r>
              <a:rPr lang="en-US" dirty="0"/>
              <a:t>PAR now specifies TDD operation</a:t>
            </a:r>
          </a:p>
          <a:p>
            <a:r>
              <a:rPr lang="en-US" dirty="0"/>
              <a:t>Are there issues using TDD in existing channel pairs.</a:t>
            </a:r>
          </a:p>
          <a:p>
            <a:r>
              <a:rPr lang="en-US" dirty="0"/>
              <a:t>Half-duplex FDD would reduce efficient use of spectrum</a:t>
            </a:r>
          </a:p>
          <a:p>
            <a:r>
              <a:rPr lang="en-US" dirty="0"/>
              <a:t>Certain sites may require FDD due to adjacent channel users</a:t>
            </a:r>
          </a:p>
          <a:p>
            <a:r>
              <a:rPr lang="en-US" dirty="0"/>
              <a:t>Duplexing option requirements </a:t>
            </a:r>
          </a:p>
          <a:p>
            <a:pPr lvl="1"/>
            <a:r>
              <a:rPr lang="en-US" dirty="0"/>
              <a:t>TDD</a:t>
            </a:r>
          </a:p>
          <a:p>
            <a:pPr lvl="1"/>
            <a:r>
              <a:rPr lang="en-US" dirty="0"/>
              <a:t>FDD (base and remote)</a:t>
            </a:r>
          </a:p>
          <a:p>
            <a:pPr lvl="1"/>
            <a:r>
              <a:rPr lang="en-US" dirty="0"/>
              <a:t>FDD at base, half duplex FDD at remote</a:t>
            </a:r>
          </a:p>
          <a:p>
            <a:pPr lvl="1"/>
            <a:r>
              <a:rPr lang="en-US" dirty="0"/>
              <a:t>FDD half duplex at base and remote</a:t>
            </a:r>
          </a:p>
          <a:p>
            <a:endParaRPr lang="en-US" dirty="0"/>
          </a:p>
          <a:p>
            <a:endParaRPr lang="en-US" dirty="0"/>
          </a:p>
        </p:txBody>
      </p:sp>
      <p:sp>
        <p:nvSpPr>
          <p:cNvPr id="4" name="Date Placeholder 3">
            <a:extLst>
              <a:ext uri="{FF2B5EF4-FFF2-40B4-BE49-F238E27FC236}">
                <a16:creationId xmlns:a16="http://schemas.microsoft.com/office/drawing/2014/main" id="{900AB638-9449-471A-AD26-C7FF1A19D03D}"/>
              </a:ext>
            </a:extLst>
          </p:cNvPr>
          <p:cNvSpPr>
            <a:spLocks noGrp="1"/>
          </p:cNvSpPr>
          <p:nvPr>
            <p:ph type="dt" sz="half" idx="10"/>
          </p:nvPr>
        </p:nvSpPr>
        <p:spPr/>
        <p:txBody>
          <a:bodyPr/>
          <a:lstStyle/>
          <a:p>
            <a:r>
              <a:rPr lang="en-US"/>
              <a:t>March 2020</a:t>
            </a:r>
          </a:p>
        </p:txBody>
      </p:sp>
      <p:sp>
        <p:nvSpPr>
          <p:cNvPr id="5" name="Footer Placeholder 4">
            <a:extLst>
              <a:ext uri="{FF2B5EF4-FFF2-40B4-BE49-F238E27FC236}">
                <a16:creationId xmlns:a16="http://schemas.microsoft.com/office/drawing/2014/main" id="{A147AABC-8534-41B1-859F-8D2647B00890}"/>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A3245ED5-2AD9-41C5-B778-C2B485143F7A}"/>
              </a:ext>
            </a:extLst>
          </p:cNvPr>
          <p:cNvSpPr>
            <a:spLocks noGrp="1"/>
          </p:cNvSpPr>
          <p:nvPr>
            <p:ph type="sldNum" sz="quarter" idx="12"/>
          </p:nvPr>
        </p:nvSpPr>
        <p:spPr/>
        <p:txBody>
          <a:bodyPr/>
          <a:lstStyle/>
          <a:p>
            <a:fld id="{07EF11DD-EAC9-418C-AFCF-9D5EFABD0DDC}" type="slidenum">
              <a:rPr lang="en-US" smtClean="0"/>
              <a:t>29</a:t>
            </a:fld>
            <a:endParaRPr lang="en-US"/>
          </a:p>
        </p:txBody>
      </p:sp>
    </p:spTree>
    <p:extLst>
      <p:ext uri="{BB962C8B-B14F-4D97-AF65-F5344CB8AC3E}">
        <p14:creationId xmlns:p14="http://schemas.microsoft.com/office/powerpoint/2010/main" val="33839620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73C8B9FA-DA08-435C-B285-5398D25CD4B9}"/>
              </a:ext>
            </a:extLst>
          </p:cNvPr>
          <p:cNvSpPr>
            <a:spLocks noGrp="1"/>
          </p:cNvSpPr>
          <p:nvPr>
            <p:ph type="dt" sz="half" idx="10"/>
          </p:nvPr>
        </p:nvSpPr>
        <p:spPr/>
        <p:txBody>
          <a:bodyPr/>
          <a:lstStyle/>
          <a:p>
            <a:r>
              <a:rPr lang="en-US"/>
              <a:t>March 2020</a:t>
            </a:r>
          </a:p>
        </p:txBody>
      </p:sp>
      <p:sp>
        <p:nvSpPr>
          <p:cNvPr id="5" name="Footer Placeholder 4">
            <a:extLst>
              <a:ext uri="{FF2B5EF4-FFF2-40B4-BE49-F238E27FC236}">
                <a16:creationId xmlns:a16="http://schemas.microsoft.com/office/drawing/2014/main" id="{2960E640-5F42-43A4-80BC-BA798308751C}"/>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45C5CF45-76FA-4410-837F-E4953161B1C8}"/>
              </a:ext>
            </a:extLst>
          </p:cNvPr>
          <p:cNvSpPr>
            <a:spLocks noGrp="1"/>
          </p:cNvSpPr>
          <p:nvPr>
            <p:ph type="sldNum" sz="quarter" idx="12"/>
          </p:nvPr>
        </p:nvSpPr>
        <p:spPr/>
        <p:txBody>
          <a:bodyPr/>
          <a:lstStyle/>
          <a:p>
            <a:fld id="{07EF11DD-EAC9-418C-AFCF-9D5EFABD0DDC}" type="slidenum">
              <a:rPr lang="en-US" smtClean="0"/>
              <a:t>3</a:t>
            </a:fld>
            <a:endParaRPr lang="en-US"/>
          </a:p>
        </p:txBody>
      </p:sp>
      <p:pic>
        <p:nvPicPr>
          <p:cNvPr id="3" name="Picture 2">
            <a:extLst>
              <a:ext uri="{FF2B5EF4-FFF2-40B4-BE49-F238E27FC236}">
                <a16:creationId xmlns:a16="http://schemas.microsoft.com/office/drawing/2014/main" id="{56E74435-5FB4-4803-8CF0-DB8282F964C0}"/>
              </a:ext>
            </a:extLst>
          </p:cNvPr>
          <p:cNvPicPr>
            <a:picLocks noChangeAspect="1"/>
          </p:cNvPicPr>
          <p:nvPr/>
        </p:nvPicPr>
        <p:blipFill>
          <a:blip r:embed="rId2"/>
          <a:stretch>
            <a:fillRect/>
          </a:stretch>
        </p:blipFill>
        <p:spPr>
          <a:xfrm>
            <a:off x="1447800" y="485034"/>
            <a:ext cx="10062218" cy="6372965"/>
          </a:xfrm>
          <a:prstGeom prst="rect">
            <a:avLst/>
          </a:prstGeom>
        </p:spPr>
      </p:pic>
      <p:sp>
        <p:nvSpPr>
          <p:cNvPr id="7" name="TextBox 6">
            <a:extLst>
              <a:ext uri="{FF2B5EF4-FFF2-40B4-BE49-F238E27FC236}">
                <a16:creationId xmlns:a16="http://schemas.microsoft.com/office/drawing/2014/main" id="{B4D33E90-AC6A-48C5-9A51-924DB5B70F11}"/>
              </a:ext>
            </a:extLst>
          </p:cNvPr>
          <p:cNvSpPr txBox="1"/>
          <p:nvPr/>
        </p:nvSpPr>
        <p:spPr>
          <a:xfrm>
            <a:off x="381000" y="124906"/>
            <a:ext cx="6585201" cy="369332"/>
          </a:xfrm>
          <a:prstGeom prst="rect">
            <a:avLst/>
          </a:prstGeom>
          <a:noFill/>
        </p:spPr>
        <p:txBody>
          <a:bodyPr wrap="none" rtlCol="0">
            <a:spAutoFit/>
          </a:bodyPr>
          <a:lstStyle/>
          <a:p>
            <a:r>
              <a:rPr lang="en-US" dirty="0"/>
              <a:t>802.15 WG March 2020 Agenda Graphic from IEEE 802.15-20-0068r2</a:t>
            </a:r>
          </a:p>
        </p:txBody>
      </p:sp>
    </p:spTree>
    <p:extLst>
      <p:ext uri="{BB962C8B-B14F-4D97-AF65-F5344CB8AC3E}">
        <p14:creationId xmlns:p14="http://schemas.microsoft.com/office/powerpoint/2010/main" val="323574040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7F0602-C3E7-4945-8D9E-8B40FCEF880A}"/>
              </a:ext>
            </a:extLst>
          </p:cNvPr>
          <p:cNvSpPr>
            <a:spLocks noGrp="1"/>
          </p:cNvSpPr>
          <p:nvPr>
            <p:ph type="title"/>
          </p:nvPr>
        </p:nvSpPr>
        <p:spPr/>
        <p:txBody>
          <a:bodyPr/>
          <a:lstStyle/>
          <a:p>
            <a:r>
              <a:rPr lang="en-US" dirty="0"/>
              <a:t>Notes on Terminology</a:t>
            </a:r>
          </a:p>
        </p:txBody>
      </p:sp>
      <p:sp>
        <p:nvSpPr>
          <p:cNvPr id="3" name="Content Placeholder 2">
            <a:extLst>
              <a:ext uri="{FF2B5EF4-FFF2-40B4-BE49-F238E27FC236}">
                <a16:creationId xmlns:a16="http://schemas.microsoft.com/office/drawing/2014/main" id="{200D4359-33E3-46B1-B3FF-38C2C5775D42}"/>
              </a:ext>
            </a:extLst>
          </p:cNvPr>
          <p:cNvSpPr>
            <a:spLocks noGrp="1"/>
          </p:cNvSpPr>
          <p:nvPr>
            <p:ph idx="1"/>
          </p:nvPr>
        </p:nvSpPr>
        <p:spPr/>
        <p:txBody>
          <a:bodyPr/>
          <a:lstStyle/>
          <a:p>
            <a:r>
              <a:rPr lang="en-US" dirty="0"/>
              <a:t>The ITU meaning of PMR  - Professional Mobile Radio. It may also be referred to as “Public Mobile Radio” </a:t>
            </a:r>
          </a:p>
          <a:p>
            <a:endParaRPr lang="en-US" dirty="0"/>
          </a:p>
          <a:p>
            <a:r>
              <a:rPr lang="en-US" dirty="0"/>
              <a:t>We can use that to refer to that type of channelized spectrum. </a:t>
            </a:r>
          </a:p>
          <a:p>
            <a:r>
              <a:rPr lang="en-US" dirty="0"/>
              <a:t>We will have a section of the SRD to clarify the multiple meanings and terms used in various regulatory domains, and specify the terms to be used in the standard. </a:t>
            </a:r>
          </a:p>
        </p:txBody>
      </p:sp>
      <p:sp>
        <p:nvSpPr>
          <p:cNvPr id="4" name="Date Placeholder 3">
            <a:extLst>
              <a:ext uri="{FF2B5EF4-FFF2-40B4-BE49-F238E27FC236}">
                <a16:creationId xmlns:a16="http://schemas.microsoft.com/office/drawing/2014/main" id="{0631B1B0-A720-4C79-9D50-44202E8E8EAC}"/>
              </a:ext>
            </a:extLst>
          </p:cNvPr>
          <p:cNvSpPr>
            <a:spLocks noGrp="1"/>
          </p:cNvSpPr>
          <p:nvPr>
            <p:ph type="dt" sz="half" idx="10"/>
          </p:nvPr>
        </p:nvSpPr>
        <p:spPr/>
        <p:txBody>
          <a:bodyPr/>
          <a:lstStyle/>
          <a:p>
            <a:r>
              <a:rPr lang="en-US"/>
              <a:t>March 2020</a:t>
            </a:r>
          </a:p>
        </p:txBody>
      </p:sp>
      <p:sp>
        <p:nvSpPr>
          <p:cNvPr id="5" name="Footer Placeholder 4">
            <a:extLst>
              <a:ext uri="{FF2B5EF4-FFF2-40B4-BE49-F238E27FC236}">
                <a16:creationId xmlns:a16="http://schemas.microsoft.com/office/drawing/2014/main" id="{BF0DB56C-7957-41FE-8868-AF97480D54DC}"/>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B3408F10-DDAA-4D8F-84BD-6A99102C3FD5}"/>
              </a:ext>
            </a:extLst>
          </p:cNvPr>
          <p:cNvSpPr>
            <a:spLocks noGrp="1"/>
          </p:cNvSpPr>
          <p:nvPr>
            <p:ph type="sldNum" sz="quarter" idx="12"/>
          </p:nvPr>
        </p:nvSpPr>
        <p:spPr/>
        <p:txBody>
          <a:bodyPr/>
          <a:lstStyle/>
          <a:p>
            <a:fld id="{07EF11DD-EAC9-418C-AFCF-9D5EFABD0DDC}" type="slidenum">
              <a:rPr lang="en-US" smtClean="0"/>
              <a:t>30</a:t>
            </a:fld>
            <a:endParaRPr lang="en-US"/>
          </a:p>
        </p:txBody>
      </p:sp>
    </p:spTree>
    <p:extLst>
      <p:ext uri="{BB962C8B-B14F-4D97-AF65-F5344CB8AC3E}">
        <p14:creationId xmlns:p14="http://schemas.microsoft.com/office/powerpoint/2010/main" val="172229220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190203-A62C-4382-8C58-85EC8FCDD79A}"/>
              </a:ext>
            </a:extLst>
          </p:cNvPr>
          <p:cNvSpPr>
            <a:spLocks noGrp="1"/>
          </p:cNvSpPr>
          <p:nvPr>
            <p:ph type="title"/>
          </p:nvPr>
        </p:nvSpPr>
        <p:spPr/>
        <p:txBody>
          <a:bodyPr/>
          <a:lstStyle/>
          <a:p>
            <a:r>
              <a:rPr lang="en-US" dirty="0"/>
              <a:t>Notes</a:t>
            </a:r>
          </a:p>
        </p:txBody>
      </p:sp>
      <p:sp>
        <p:nvSpPr>
          <p:cNvPr id="3" name="Content Placeholder 2">
            <a:extLst>
              <a:ext uri="{FF2B5EF4-FFF2-40B4-BE49-F238E27FC236}">
                <a16:creationId xmlns:a16="http://schemas.microsoft.com/office/drawing/2014/main" id="{353080BB-3B1B-4C7E-B57E-37C4D2CEA6B7}"/>
              </a:ext>
            </a:extLst>
          </p:cNvPr>
          <p:cNvSpPr>
            <a:spLocks noGrp="1"/>
          </p:cNvSpPr>
          <p:nvPr>
            <p:ph idx="1"/>
          </p:nvPr>
        </p:nvSpPr>
        <p:spPr/>
        <p:txBody>
          <a:bodyPr>
            <a:normAutofit fontScale="92500"/>
          </a:bodyPr>
          <a:lstStyle/>
          <a:p>
            <a:r>
              <a:rPr lang="en-US" dirty="0"/>
              <a:t>Follow up on PLMR as the proper terminology. Is it aligned with ITU-R?</a:t>
            </a:r>
          </a:p>
          <a:p>
            <a:endParaRPr lang="en-US" dirty="0"/>
          </a:p>
          <a:p>
            <a:r>
              <a:rPr lang="en-US" dirty="0"/>
              <a:t>The 16t PHY will specify the band (maximum and minimum frequencies)</a:t>
            </a:r>
          </a:p>
          <a:p>
            <a:r>
              <a:rPr lang="en-US" dirty="0"/>
              <a:t>The next level is the regulatory allocation (allocated to a spectrum owner – blocks or PLMR channels)</a:t>
            </a:r>
          </a:p>
          <a:p>
            <a:r>
              <a:rPr lang="en-US" dirty="0"/>
              <a:t>The 16t PHY will specify a maximum and minimum width (5KHz to 100KHz)</a:t>
            </a:r>
          </a:p>
          <a:p>
            <a:pPr lvl="1"/>
            <a:r>
              <a:rPr lang="en-US" dirty="0"/>
              <a:t>The smallest unit of bandwidth used by the PHY needs an unambiguous name -   Basic Unit of Bandwidth (BUB)</a:t>
            </a:r>
          </a:p>
          <a:p>
            <a:pPr lvl="1"/>
            <a:r>
              <a:rPr lang="en-US" dirty="0"/>
              <a:t>The granularity of the frequency of the BUB (step size) may be smaller than the min width of the BUB</a:t>
            </a:r>
          </a:p>
          <a:p>
            <a:endParaRPr lang="en-US" dirty="0"/>
          </a:p>
          <a:p>
            <a:endParaRPr lang="en-US" dirty="0"/>
          </a:p>
        </p:txBody>
      </p:sp>
      <p:sp>
        <p:nvSpPr>
          <p:cNvPr id="4" name="Date Placeholder 3">
            <a:extLst>
              <a:ext uri="{FF2B5EF4-FFF2-40B4-BE49-F238E27FC236}">
                <a16:creationId xmlns:a16="http://schemas.microsoft.com/office/drawing/2014/main" id="{9DB449D6-8841-475B-8992-18EC3416AAE6}"/>
              </a:ext>
            </a:extLst>
          </p:cNvPr>
          <p:cNvSpPr>
            <a:spLocks noGrp="1"/>
          </p:cNvSpPr>
          <p:nvPr>
            <p:ph type="dt" sz="half" idx="10"/>
          </p:nvPr>
        </p:nvSpPr>
        <p:spPr/>
        <p:txBody>
          <a:bodyPr/>
          <a:lstStyle/>
          <a:p>
            <a:r>
              <a:rPr lang="en-US"/>
              <a:t>March 2020</a:t>
            </a:r>
          </a:p>
        </p:txBody>
      </p:sp>
      <p:sp>
        <p:nvSpPr>
          <p:cNvPr id="5" name="Footer Placeholder 4">
            <a:extLst>
              <a:ext uri="{FF2B5EF4-FFF2-40B4-BE49-F238E27FC236}">
                <a16:creationId xmlns:a16="http://schemas.microsoft.com/office/drawing/2014/main" id="{62745F00-AC9B-4946-85AC-C8E0D053B157}"/>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9600176F-0723-4D08-AB0C-24ACCFB2E82D}"/>
              </a:ext>
            </a:extLst>
          </p:cNvPr>
          <p:cNvSpPr>
            <a:spLocks noGrp="1"/>
          </p:cNvSpPr>
          <p:nvPr>
            <p:ph type="sldNum" sz="quarter" idx="12"/>
          </p:nvPr>
        </p:nvSpPr>
        <p:spPr/>
        <p:txBody>
          <a:bodyPr/>
          <a:lstStyle/>
          <a:p>
            <a:fld id="{07EF11DD-EAC9-418C-AFCF-9D5EFABD0DDC}" type="slidenum">
              <a:rPr lang="en-US" smtClean="0"/>
              <a:t>31</a:t>
            </a:fld>
            <a:endParaRPr lang="en-US"/>
          </a:p>
        </p:txBody>
      </p:sp>
    </p:spTree>
    <p:extLst>
      <p:ext uri="{BB962C8B-B14F-4D97-AF65-F5344CB8AC3E}">
        <p14:creationId xmlns:p14="http://schemas.microsoft.com/office/powerpoint/2010/main" val="33262608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el 1">
            <a:extLst>
              <a:ext uri="{FF2B5EF4-FFF2-40B4-BE49-F238E27FC236}">
                <a16:creationId xmlns:a16="http://schemas.microsoft.com/office/drawing/2014/main" id="{83F491E2-1021-40AF-AEC3-8774D9486A3A}"/>
              </a:ext>
            </a:extLst>
          </p:cNvPr>
          <p:cNvSpPr>
            <a:spLocks noGrp="1" noChangeArrowheads="1"/>
          </p:cNvSpPr>
          <p:nvPr>
            <p:ph type="title"/>
          </p:nvPr>
        </p:nvSpPr>
        <p:spPr/>
        <p:txBody>
          <a:bodyPr/>
          <a:lstStyle/>
          <a:p>
            <a:r>
              <a:rPr lang="en-US" altLang="en-US" dirty="0"/>
              <a:t>TG16t Schedule for the Week</a:t>
            </a:r>
          </a:p>
        </p:txBody>
      </p:sp>
      <p:graphicFrame>
        <p:nvGraphicFramePr>
          <p:cNvPr id="7" name="Inhaltsplatzhalter 6">
            <a:extLst>
              <a:ext uri="{FF2B5EF4-FFF2-40B4-BE49-F238E27FC236}">
                <a16:creationId xmlns:a16="http://schemas.microsoft.com/office/drawing/2014/main" id="{512FCB49-E6DA-4039-B5A4-C488B9A1926B}"/>
              </a:ext>
            </a:extLst>
          </p:cNvPr>
          <p:cNvGraphicFramePr>
            <a:graphicFrameLocks noGrp="1"/>
          </p:cNvGraphicFramePr>
          <p:nvPr>
            <p:ph idx="1"/>
            <p:extLst>
              <p:ext uri="{D42A27DB-BD31-4B8C-83A1-F6EECF244321}">
                <p14:modId xmlns:p14="http://schemas.microsoft.com/office/powerpoint/2010/main" val="3941612820"/>
              </p:ext>
            </p:extLst>
          </p:nvPr>
        </p:nvGraphicFramePr>
        <p:xfrm>
          <a:off x="1524000" y="2057401"/>
          <a:ext cx="8991599" cy="2770107"/>
        </p:xfrm>
        <a:graphic>
          <a:graphicData uri="http://schemas.openxmlformats.org/drawingml/2006/table">
            <a:tbl>
              <a:tblPr/>
              <a:tblGrid>
                <a:gridCol w="1066800">
                  <a:extLst>
                    <a:ext uri="{9D8B030D-6E8A-4147-A177-3AD203B41FA5}">
                      <a16:colId xmlns:a16="http://schemas.microsoft.com/office/drawing/2014/main" val="3549254852"/>
                    </a:ext>
                  </a:extLst>
                </a:gridCol>
                <a:gridCol w="2286000">
                  <a:extLst>
                    <a:ext uri="{9D8B030D-6E8A-4147-A177-3AD203B41FA5}">
                      <a16:colId xmlns:a16="http://schemas.microsoft.com/office/drawing/2014/main" val="3324392173"/>
                    </a:ext>
                  </a:extLst>
                </a:gridCol>
                <a:gridCol w="1676400">
                  <a:extLst>
                    <a:ext uri="{9D8B030D-6E8A-4147-A177-3AD203B41FA5}">
                      <a16:colId xmlns:a16="http://schemas.microsoft.com/office/drawing/2014/main" val="2032698531"/>
                    </a:ext>
                  </a:extLst>
                </a:gridCol>
                <a:gridCol w="1905000">
                  <a:extLst>
                    <a:ext uri="{9D8B030D-6E8A-4147-A177-3AD203B41FA5}">
                      <a16:colId xmlns:a16="http://schemas.microsoft.com/office/drawing/2014/main" val="389132739"/>
                    </a:ext>
                  </a:extLst>
                </a:gridCol>
                <a:gridCol w="2057399">
                  <a:extLst>
                    <a:ext uri="{9D8B030D-6E8A-4147-A177-3AD203B41FA5}">
                      <a16:colId xmlns:a16="http://schemas.microsoft.com/office/drawing/2014/main" val="1788295650"/>
                    </a:ext>
                  </a:extLst>
                </a:gridCol>
              </a:tblGrid>
              <a:tr h="376941">
                <a:tc>
                  <a:txBody>
                    <a:bodyPr/>
                    <a:lstStyle>
                      <a:lvl1pPr defTabSz="457200">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1pPr>
                      <a:lvl2pPr marL="457200" defTabSz="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2pPr>
                      <a:lvl3pPr marL="914400" defTabSz="4572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3pPr>
                      <a:lvl4pPr marL="13716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4pPr>
                      <a:lvl5pPr marL="18288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5pPr>
                      <a:lvl6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6pPr>
                      <a:lvl7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7pPr>
                      <a:lvl8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8pPr>
                      <a:lvl9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9pPr>
                    </a:lstStyle>
                    <a:p>
                      <a:pPr marL="0" marR="0" lvl="0" indent="0" algn="ctr" defTabSz="457200" rtl="0" eaLnBrk="1" fontAlgn="base" latinLnBrk="0" hangingPunct="1">
                        <a:lnSpc>
                          <a:spcPct val="100000"/>
                        </a:lnSpc>
                        <a:spcBef>
                          <a:spcPct val="0"/>
                        </a:spcBef>
                        <a:spcAft>
                          <a:spcPct val="0"/>
                        </a:spcAft>
                        <a:buClrTx/>
                        <a:buSzTx/>
                        <a:buFontTx/>
                        <a:buNone/>
                        <a:tabLst/>
                      </a:pPr>
                      <a:endParaRPr kumimoji="0" lang="en-US" altLang="en-US" sz="1800" b="1" i="0" u="none" strike="noStrike" cap="none" normalizeH="0" baseline="0">
                        <a:ln>
                          <a:noFill/>
                        </a:ln>
                        <a:solidFill>
                          <a:srgbClr val="FFFFFF"/>
                        </a:solidFill>
                        <a:effectLst/>
                        <a:latin typeface="Arial" panose="020B0604020202020204" pitchFamily="34" charset="0"/>
                        <a:ea typeface="MS PGothic" panose="020B0600070205080204" pitchFamily="34"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000000"/>
                    </a:solidFill>
                  </a:tcPr>
                </a:tc>
                <a:tc>
                  <a:txBody>
                    <a:bodyPr/>
                    <a:lstStyle>
                      <a:lvl1pPr defTabSz="457200">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1pPr>
                      <a:lvl2pPr marL="457200" defTabSz="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2pPr>
                      <a:lvl3pPr marL="914400" defTabSz="4572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3pPr>
                      <a:lvl4pPr marL="13716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4pPr>
                      <a:lvl5pPr marL="18288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5pPr>
                      <a:lvl6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6pPr>
                      <a:lvl7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7pPr>
                      <a:lvl8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8pPr>
                      <a:lvl9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9p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a:ln>
                            <a:noFill/>
                          </a:ln>
                          <a:solidFill>
                            <a:srgbClr val="FFFFFF"/>
                          </a:solidFill>
                          <a:effectLst/>
                          <a:latin typeface="Arial" panose="020B0604020202020204" pitchFamily="34" charset="0"/>
                          <a:ea typeface="MS PGothic" panose="020B0600070205080204" pitchFamily="34" charset="-128"/>
                        </a:rPr>
                        <a:t>Monday</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000000"/>
                    </a:solidFill>
                  </a:tcPr>
                </a:tc>
                <a:tc>
                  <a:txBody>
                    <a:bodyPr/>
                    <a:lstStyle>
                      <a:lvl1pPr defTabSz="457200">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1pPr>
                      <a:lvl2pPr marL="457200" defTabSz="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2pPr>
                      <a:lvl3pPr marL="914400" defTabSz="4572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3pPr>
                      <a:lvl4pPr marL="13716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4pPr>
                      <a:lvl5pPr marL="18288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5pPr>
                      <a:lvl6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6pPr>
                      <a:lvl7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7pPr>
                      <a:lvl8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8pPr>
                      <a:lvl9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9p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a:ln>
                            <a:noFill/>
                          </a:ln>
                          <a:solidFill>
                            <a:srgbClr val="FFFFFF"/>
                          </a:solidFill>
                          <a:effectLst/>
                          <a:latin typeface="Arial" panose="020B0604020202020204" pitchFamily="34" charset="0"/>
                          <a:ea typeface="MS PGothic" panose="020B0600070205080204" pitchFamily="34" charset="-128"/>
                        </a:rPr>
                        <a:t>Tuesday</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000000"/>
                    </a:solidFill>
                  </a:tcPr>
                </a:tc>
                <a:tc>
                  <a:txBody>
                    <a:bodyPr/>
                    <a:lstStyle>
                      <a:lvl1pPr defTabSz="457200">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1pPr>
                      <a:lvl2pPr marL="457200" defTabSz="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2pPr>
                      <a:lvl3pPr marL="914400" defTabSz="4572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3pPr>
                      <a:lvl4pPr marL="13716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4pPr>
                      <a:lvl5pPr marL="18288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5pPr>
                      <a:lvl6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6pPr>
                      <a:lvl7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7pPr>
                      <a:lvl8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8pPr>
                      <a:lvl9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9p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a:ln>
                            <a:noFill/>
                          </a:ln>
                          <a:solidFill>
                            <a:srgbClr val="FFFFFF"/>
                          </a:solidFill>
                          <a:effectLst/>
                          <a:latin typeface="Arial" panose="020B0604020202020204" pitchFamily="34" charset="0"/>
                          <a:ea typeface="MS PGothic" panose="020B0600070205080204" pitchFamily="34" charset="-128"/>
                        </a:rPr>
                        <a:t>Wednesday</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000000"/>
                    </a:solidFill>
                  </a:tcPr>
                </a:tc>
                <a:tc>
                  <a:txBody>
                    <a:bodyPr/>
                    <a:lstStyle>
                      <a:lvl1pPr defTabSz="457200">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1pPr>
                      <a:lvl2pPr marL="457200" defTabSz="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2pPr>
                      <a:lvl3pPr marL="914400" defTabSz="4572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3pPr>
                      <a:lvl4pPr marL="13716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4pPr>
                      <a:lvl5pPr marL="18288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5pPr>
                      <a:lvl6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6pPr>
                      <a:lvl7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7pPr>
                      <a:lvl8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8pPr>
                      <a:lvl9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9p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a:ln>
                            <a:noFill/>
                          </a:ln>
                          <a:solidFill>
                            <a:srgbClr val="FFFFFF"/>
                          </a:solidFill>
                          <a:effectLst/>
                          <a:latin typeface="Arial" panose="020B0604020202020204" pitchFamily="34" charset="0"/>
                          <a:ea typeface="MS PGothic" panose="020B0600070205080204" pitchFamily="34" charset="-128"/>
                        </a:rPr>
                        <a:t>Thursday</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000000"/>
                    </a:solidFill>
                  </a:tcPr>
                </a:tc>
                <a:extLst>
                  <a:ext uri="{0D108BD9-81ED-4DB2-BD59-A6C34878D82A}">
                    <a16:rowId xmlns:a16="http://schemas.microsoft.com/office/drawing/2014/main" val="1999465308"/>
                  </a:ext>
                </a:extLst>
              </a:tr>
              <a:tr h="537458">
                <a:tc>
                  <a:txBody>
                    <a:bodyPr/>
                    <a:lstStyle>
                      <a:lvl1pPr defTabSz="457200">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1pPr>
                      <a:lvl2pPr marL="457200" defTabSz="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2pPr>
                      <a:lvl3pPr marL="914400" defTabSz="4572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3pPr>
                      <a:lvl4pPr marL="13716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4pPr>
                      <a:lvl5pPr marL="18288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5pPr>
                      <a:lvl6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6pPr>
                      <a:lvl7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7pPr>
                      <a:lvl8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8pPr>
                      <a:lvl9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9p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a:ln>
                            <a:noFill/>
                          </a:ln>
                          <a:solidFill>
                            <a:srgbClr val="FFFFFF"/>
                          </a:solidFill>
                          <a:effectLst/>
                          <a:latin typeface="Arial" panose="020B0604020202020204" pitchFamily="34" charset="0"/>
                          <a:ea typeface="MS PGothic" panose="020B0600070205080204" pitchFamily="34" charset="-128"/>
                        </a:rPr>
                        <a:t>AM 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0000"/>
                    </a:solidFill>
                  </a:tcPr>
                </a:tc>
                <a:tc>
                  <a:txBody>
                    <a:bodyPr/>
                    <a:lstStyle>
                      <a:lvl1pPr defTabSz="457200">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1pPr>
                      <a:lvl2pPr marL="457200" defTabSz="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2pPr>
                      <a:lvl3pPr marL="914400" defTabSz="4572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3pPr>
                      <a:lvl4pPr marL="13716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4pPr>
                      <a:lvl5pPr marL="18288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5pPr>
                      <a:lvl6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6pPr>
                      <a:lvl7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7pPr>
                      <a:lvl8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8pPr>
                      <a:lvl9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9pPr>
                    </a:lstStyle>
                    <a:p>
                      <a:pPr marL="0" marR="0" lvl="0" indent="0" algn="ctr" defTabSz="457200" rtl="0" eaLnBrk="1" fontAlgn="base" latinLnBrk="0" hangingPunct="1">
                        <a:lnSpc>
                          <a:spcPct val="100000"/>
                        </a:lnSpc>
                        <a:spcBef>
                          <a:spcPct val="0"/>
                        </a:spcBef>
                        <a:spcAft>
                          <a:spcPct val="0"/>
                        </a:spcAft>
                        <a:buClrTx/>
                        <a:buSzTx/>
                        <a:buFontTx/>
                        <a:buNone/>
                        <a:tabLst/>
                        <a:defRPr/>
                      </a:pPr>
                      <a:r>
                        <a:rPr kumimoji="0" lang="en-US" altLang="en-US" sz="2400" b="0" i="0" u="none" strike="noStrike" cap="none" normalizeH="0" baseline="0" dirty="0">
                          <a:ln>
                            <a:noFill/>
                          </a:ln>
                          <a:solidFill>
                            <a:schemeClr val="bg1"/>
                          </a:solidFill>
                          <a:effectLst/>
                          <a:latin typeface="Arial" panose="020B0604020202020204" pitchFamily="34" charset="0"/>
                          <a:ea typeface="MS PGothic" panose="020B0600070205080204" pitchFamily="34" charset="-128"/>
                        </a:rPr>
                        <a:t>WG Plenary</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lvl1pPr>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1pPr>
                      <a:lvl2pPr marL="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2pPr>
                      <a:lvl3pPr marL="9144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3pPr>
                      <a:lvl4pPr marL="13716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4pPr>
                      <a:lvl5pPr marL="18288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5pPr>
                      <a:lvl6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6pPr>
                      <a:lvl7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7pPr>
                      <a:lvl8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8pPr>
                      <a:lvl9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2400" b="0" i="0" u="none" strike="noStrike" cap="none" normalizeH="0" baseline="0" dirty="0">
                          <a:ln>
                            <a:noFill/>
                          </a:ln>
                          <a:solidFill>
                            <a:srgbClr val="000000"/>
                          </a:solidFill>
                          <a:effectLst/>
                          <a:latin typeface="Arial" panose="020B0604020202020204" pitchFamily="34" charset="0"/>
                          <a:ea typeface="MS PGothic" panose="020B0600070205080204" pitchFamily="34" charset="-128"/>
                        </a:rPr>
                        <a:t>TG16t</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lvl1pPr>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1pPr>
                      <a:lvl2pPr marL="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2pPr>
                      <a:lvl3pPr marL="9144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3pPr>
                      <a:lvl4pPr marL="13716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4pPr>
                      <a:lvl5pPr marL="18288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5pPr>
                      <a:lvl6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6pPr>
                      <a:lvl7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7pPr>
                      <a:lvl8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8pPr>
                      <a:lvl9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2400" b="0" i="0" u="none" strike="noStrike" cap="none" normalizeH="0" baseline="0" dirty="0">
                        <a:ln>
                          <a:noFill/>
                        </a:ln>
                        <a:solidFill>
                          <a:srgbClr val="000000"/>
                        </a:solidFill>
                        <a:effectLst/>
                        <a:latin typeface="Arial" panose="020B0604020202020204" pitchFamily="34" charset="0"/>
                        <a:ea typeface="MS PGothic" panose="020B0600070205080204" pitchFamily="34"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lvl1pPr defTabSz="457200">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1pPr>
                      <a:lvl2pPr marL="457200" defTabSz="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2pPr>
                      <a:lvl3pPr marL="914400" defTabSz="4572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3pPr>
                      <a:lvl4pPr marL="13716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4pPr>
                      <a:lvl5pPr marL="18288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5pPr>
                      <a:lvl6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6pPr>
                      <a:lvl7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7pPr>
                      <a:lvl8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8pPr>
                      <a:lvl9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9pPr>
                    </a:lstStyle>
                    <a:p>
                      <a:pPr marL="0" marR="0" lvl="0" indent="0" algn="ctr" defTabSz="457200" rtl="0" eaLnBrk="1" fontAlgn="base" latinLnBrk="0" hangingPunct="1">
                        <a:lnSpc>
                          <a:spcPct val="100000"/>
                        </a:lnSpc>
                        <a:spcBef>
                          <a:spcPct val="0"/>
                        </a:spcBef>
                        <a:spcAft>
                          <a:spcPct val="0"/>
                        </a:spcAft>
                        <a:buClrTx/>
                        <a:buSzTx/>
                        <a:buFontTx/>
                        <a:buNone/>
                        <a:tabLst/>
                        <a:defRPr/>
                      </a:pPr>
                      <a:r>
                        <a:rPr kumimoji="0" lang="en-US" altLang="en-US" sz="2400" b="0" i="0" u="none" strike="noStrike" cap="none" normalizeH="0" baseline="0" dirty="0">
                          <a:ln>
                            <a:noFill/>
                          </a:ln>
                          <a:solidFill>
                            <a:schemeClr val="bg1"/>
                          </a:solidFill>
                          <a:effectLst/>
                          <a:latin typeface="Arial" panose="020B0604020202020204" pitchFamily="34" charset="0"/>
                          <a:ea typeface="MS PGothic" panose="020B0600070205080204" pitchFamily="34" charset="-128"/>
                        </a:rPr>
                        <a:t>802.18</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extLst>
                  <a:ext uri="{0D108BD9-81ED-4DB2-BD59-A6C34878D82A}">
                    <a16:rowId xmlns:a16="http://schemas.microsoft.com/office/drawing/2014/main" val="4248944652"/>
                  </a:ext>
                </a:extLst>
              </a:tr>
              <a:tr h="463927">
                <a:tc>
                  <a:txBody>
                    <a:bodyPr/>
                    <a:lstStyle>
                      <a:lvl1pPr defTabSz="457200">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1pPr>
                      <a:lvl2pPr marL="457200" defTabSz="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2pPr>
                      <a:lvl3pPr marL="914400" defTabSz="4572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3pPr>
                      <a:lvl4pPr marL="13716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4pPr>
                      <a:lvl5pPr marL="18288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5pPr>
                      <a:lvl6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6pPr>
                      <a:lvl7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7pPr>
                      <a:lvl8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8pPr>
                      <a:lvl9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9p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a:ln>
                            <a:noFill/>
                          </a:ln>
                          <a:solidFill>
                            <a:srgbClr val="FFFFFF"/>
                          </a:solidFill>
                          <a:effectLst/>
                          <a:latin typeface="Arial" panose="020B0604020202020204" pitchFamily="34" charset="0"/>
                          <a:ea typeface="MS PGothic" panose="020B0600070205080204" pitchFamily="34" charset="-128"/>
                        </a:rPr>
                        <a:t>AM 2</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0000"/>
                    </a:solidFill>
                  </a:tcPr>
                </a:tc>
                <a:tc>
                  <a:txBody>
                    <a:bodyPr/>
                    <a:lstStyle>
                      <a:lvl1pPr defTabSz="457200">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1pPr>
                      <a:lvl2pPr marL="457200" defTabSz="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2pPr>
                      <a:lvl3pPr marL="914400" defTabSz="4572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3pPr>
                      <a:lvl4pPr marL="13716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4pPr>
                      <a:lvl5pPr marL="18288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5pPr>
                      <a:lvl6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6pPr>
                      <a:lvl7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7pPr>
                      <a:lvl8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8pPr>
                      <a:lvl9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9pPr>
                    </a:lstStyle>
                    <a:p>
                      <a:pPr marL="0" marR="0" lvl="0" indent="0" algn="ctr" defTabSz="457200" rtl="0" eaLnBrk="1" fontAlgn="base" latinLnBrk="0" hangingPunct="1">
                        <a:lnSpc>
                          <a:spcPct val="100000"/>
                        </a:lnSpc>
                        <a:spcBef>
                          <a:spcPct val="0"/>
                        </a:spcBef>
                        <a:spcAft>
                          <a:spcPct val="0"/>
                        </a:spcAft>
                        <a:buClrTx/>
                        <a:buSzTx/>
                        <a:buFontTx/>
                        <a:buNone/>
                        <a:tabLst/>
                        <a:defRPr/>
                      </a:pPr>
                      <a:endParaRPr kumimoji="0" lang="en-US" altLang="en-US" sz="2400" b="0" i="0" u="none" strike="noStrike" cap="none" normalizeH="0" baseline="0" dirty="0">
                        <a:ln>
                          <a:noFill/>
                        </a:ln>
                        <a:solidFill>
                          <a:srgbClr val="000000"/>
                        </a:solidFill>
                        <a:effectLst/>
                        <a:latin typeface="Arial" panose="020B0604020202020204" pitchFamily="34" charset="0"/>
                        <a:ea typeface="MS PGothic" panose="020B0600070205080204" pitchFamily="34"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lvl1pPr>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1pPr>
                      <a:lvl2pPr marL="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2pPr>
                      <a:lvl3pPr marL="9144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3pPr>
                      <a:lvl4pPr marL="13716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4pPr>
                      <a:lvl5pPr marL="18288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5pPr>
                      <a:lvl6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6pPr>
                      <a:lvl7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7pPr>
                      <a:lvl8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8pPr>
                      <a:lvl9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en-US" sz="2400" b="0" i="0" u="none" strike="noStrike" cap="none" normalizeH="0" baseline="0" dirty="0">
                          <a:ln>
                            <a:noFill/>
                          </a:ln>
                          <a:solidFill>
                            <a:schemeClr val="bg1"/>
                          </a:solidFill>
                          <a:effectLst/>
                          <a:latin typeface="Arial" panose="020B0604020202020204" pitchFamily="34" charset="0"/>
                          <a:ea typeface="MS PGothic" panose="020B0600070205080204" pitchFamily="34" charset="-128"/>
                        </a:rPr>
                        <a:t>802.18</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lvl1pPr defTabSz="457200">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1pPr>
                      <a:lvl2pPr marL="457200" defTabSz="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2pPr>
                      <a:lvl3pPr marL="914400" defTabSz="4572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3pPr>
                      <a:lvl4pPr marL="13716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4pPr>
                      <a:lvl5pPr marL="18288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5pPr>
                      <a:lvl6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6pPr>
                      <a:lvl7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7pPr>
                      <a:lvl8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8pPr>
                      <a:lvl9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9p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altLang="en-US" sz="2400" b="0" i="0" u="none" strike="noStrike" cap="none" normalizeH="0" baseline="0" dirty="0">
                          <a:ln>
                            <a:noFill/>
                          </a:ln>
                          <a:solidFill>
                            <a:schemeClr val="bg1"/>
                          </a:solidFill>
                          <a:effectLst/>
                          <a:latin typeface="Arial" panose="020B0604020202020204" pitchFamily="34" charset="0"/>
                          <a:ea typeface="MS PGothic" panose="020B0600070205080204" pitchFamily="34" charset="-128"/>
                        </a:rPr>
                        <a:t>WG Plenary</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lvl1pPr>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1pPr>
                      <a:lvl2pPr marL="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2pPr>
                      <a:lvl3pPr marL="9144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3pPr>
                      <a:lvl4pPr marL="13716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4pPr>
                      <a:lvl5pPr marL="18288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5pPr>
                      <a:lvl6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6pPr>
                      <a:lvl7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7pPr>
                      <a:lvl8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8pPr>
                      <a:lvl9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2400" b="0" i="0" u="none" strike="noStrike" cap="none" normalizeH="0" baseline="0" dirty="0">
                          <a:ln>
                            <a:noFill/>
                          </a:ln>
                          <a:solidFill>
                            <a:srgbClr val="000000"/>
                          </a:solidFill>
                          <a:effectLst/>
                          <a:latin typeface="Arial" panose="020B0604020202020204" pitchFamily="34" charset="0"/>
                          <a:ea typeface="MS PGothic" panose="020B0600070205080204" pitchFamily="34" charset="-128"/>
                        </a:rPr>
                        <a:t>TG16t</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extLst>
                  <a:ext uri="{0D108BD9-81ED-4DB2-BD59-A6C34878D82A}">
                    <a16:rowId xmlns:a16="http://schemas.microsoft.com/office/drawing/2014/main" val="4010774900"/>
                  </a:ext>
                </a:extLst>
              </a:tr>
              <a:tr h="463927">
                <a:tc>
                  <a:txBody>
                    <a:bodyPr/>
                    <a:lstStyle>
                      <a:lvl1pPr defTabSz="457200">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1pPr>
                      <a:lvl2pPr marL="457200" defTabSz="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2pPr>
                      <a:lvl3pPr marL="914400" defTabSz="4572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3pPr>
                      <a:lvl4pPr marL="13716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4pPr>
                      <a:lvl5pPr marL="18288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5pPr>
                      <a:lvl6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6pPr>
                      <a:lvl7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7pPr>
                      <a:lvl8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8pPr>
                      <a:lvl9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9p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a:ln>
                            <a:noFill/>
                          </a:ln>
                          <a:solidFill>
                            <a:srgbClr val="FFFFFF"/>
                          </a:solidFill>
                          <a:effectLst/>
                          <a:latin typeface="Arial" panose="020B0604020202020204" pitchFamily="34" charset="0"/>
                          <a:ea typeface="MS PGothic" panose="020B0600070205080204" pitchFamily="34" charset="-128"/>
                        </a:rPr>
                        <a:t>PM 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0000"/>
                    </a:solidFill>
                  </a:tcPr>
                </a:tc>
                <a:tc>
                  <a:txBody>
                    <a:bodyPr/>
                    <a:lstStyle>
                      <a:lvl1pPr defTabSz="457200">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1pPr>
                      <a:lvl2pPr marL="457200" defTabSz="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2pPr>
                      <a:lvl3pPr marL="914400" defTabSz="4572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3pPr>
                      <a:lvl4pPr marL="13716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4pPr>
                      <a:lvl5pPr marL="18288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5pPr>
                      <a:lvl6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6pPr>
                      <a:lvl7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7pPr>
                      <a:lvl8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8pPr>
                      <a:lvl9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9pPr>
                    </a:lstStyle>
                    <a:p>
                      <a:pPr marL="0" marR="0" lvl="0" indent="0" algn="ctr" defTabSz="457200" rtl="0" eaLnBrk="1" fontAlgn="base" latinLnBrk="0" hangingPunct="1">
                        <a:lnSpc>
                          <a:spcPct val="100000"/>
                        </a:lnSpc>
                        <a:spcBef>
                          <a:spcPct val="0"/>
                        </a:spcBef>
                        <a:spcAft>
                          <a:spcPct val="0"/>
                        </a:spcAft>
                        <a:buClrTx/>
                        <a:buSzTx/>
                        <a:buFontTx/>
                        <a:buNone/>
                        <a:tabLst/>
                        <a:defRPr/>
                      </a:pPr>
                      <a:endParaRPr kumimoji="0" lang="en-US" altLang="en-US" sz="2400" b="0" i="0" u="none" strike="noStrike" cap="none" normalizeH="0" baseline="0" dirty="0">
                        <a:ln>
                          <a:noFill/>
                        </a:ln>
                        <a:solidFill>
                          <a:srgbClr val="000000"/>
                        </a:solidFill>
                        <a:effectLst/>
                        <a:latin typeface="Arial" panose="020B0604020202020204" pitchFamily="34" charset="0"/>
                        <a:ea typeface="MS PGothic" panose="020B0600070205080204" pitchFamily="34"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lvl1pPr defTabSz="457200">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1pPr>
                      <a:lvl2pPr marL="457200" defTabSz="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2pPr>
                      <a:lvl3pPr marL="914400" defTabSz="4572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3pPr>
                      <a:lvl4pPr marL="13716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4pPr>
                      <a:lvl5pPr marL="18288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5pPr>
                      <a:lvl6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6pPr>
                      <a:lvl7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7pPr>
                      <a:lvl8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8pPr>
                      <a:lvl9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2400" b="0" i="0" u="none" strike="noStrike" cap="none" normalizeH="0" baseline="0" dirty="0">
                          <a:ln>
                            <a:noFill/>
                          </a:ln>
                          <a:solidFill>
                            <a:srgbClr val="000000"/>
                          </a:solidFill>
                          <a:effectLst/>
                          <a:latin typeface="Arial" panose="020B0604020202020204" pitchFamily="34" charset="0"/>
                          <a:ea typeface="MS PGothic" panose="020B0600070205080204" pitchFamily="34" charset="-128"/>
                        </a:rPr>
                        <a:t>TG16t</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lvl1pPr defTabSz="457200">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1pPr>
                      <a:lvl2pPr marL="457200" defTabSz="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2pPr>
                      <a:lvl3pPr marL="914400" defTabSz="4572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3pPr>
                      <a:lvl4pPr marL="13716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4pPr>
                      <a:lvl5pPr marL="18288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5pPr>
                      <a:lvl6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6pPr>
                      <a:lvl7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7pPr>
                      <a:lvl8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8pPr>
                      <a:lvl9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9pPr>
                    </a:lstStyle>
                    <a:p>
                      <a:pPr marL="0" marR="0" lvl="0" indent="0" algn="ctr" defTabSz="457200" rtl="0" eaLnBrk="1" fontAlgn="base" latinLnBrk="0" hangingPunct="1">
                        <a:lnSpc>
                          <a:spcPct val="100000"/>
                        </a:lnSpc>
                        <a:spcBef>
                          <a:spcPct val="0"/>
                        </a:spcBef>
                        <a:spcAft>
                          <a:spcPct val="0"/>
                        </a:spcAft>
                        <a:buClrTx/>
                        <a:buSzTx/>
                        <a:buFontTx/>
                        <a:buNone/>
                        <a:tabLst/>
                        <a:defRPr/>
                      </a:pPr>
                      <a:r>
                        <a:rPr kumimoji="0" lang="en-US" altLang="en-US" sz="2400" b="0" i="0" u="none" strike="noStrike" cap="none" normalizeH="0" baseline="0" dirty="0">
                          <a:ln>
                            <a:noFill/>
                          </a:ln>
                          <a:solidFill>
                            <a:srgbClr val="000000"/>
                          </a:solidFill>
                          <a:effectLst/>
                          <a:latin typeface="Arial" panose="020B0604020202020204" pitchFamily="34" charset="0"/>
                          <a:ea typeface="MS PGothic" panose="020B0600070205080204" pitchFamily="34" charset="-128"/>
                        </a:rPr>
                        <a:t>TG16t</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lvl1pPr defTabSz="457200">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1pPr>
                      <a:lvl2pPr marL="457200" defTabSz="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2pPr>
                      <a:lvl3pPr marL="914400" defTabSz="4572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3pPr>
                      <a:lvl4pPr marL="13716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4pPr>
                      <a:lvl5pPr marL="18288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5pPr>
                      <a:lvl6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6pPr>
                      <a:lvl7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7pPr>
                      <a:lvl8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8pPr>
                      <a:lvl9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2400" b="0" i="0" u="none" strike="noStrike" cap="none" normalizeH="0" baseline="0" dirty="0">
                          <a:ln>
                            <a:noFill/>
                          </a:ln>
                          <a:solidFill>
                            <a:srgbClr val="000000"/>
                          </a:solidFill>
                          <a:effectLst/>
                          <a:latin typeface="Arial" panose="020B0604020202020204" pitchFamily="34" charset="0"/>
                          <a:ea typeface="MS PGothic" panose="020B0600070205080204" pitchFamily="34" charset="-128"/>
                        </a:rPr>
                        <a:t>TG16t</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extLst>
                  <a:ext uri="{0D108BD9-81ED-4DB2-BD59-A6C34878D82A}">
                    <a16:rowId xmlns:a16="http://schemas.microsoft.com/office/drawing/2014/main" val="3271060602"/>
                  </a:ext>
                </a:extLst>
              </a:tr>
              <a:tr h="463927">
                <a:tc>
                  <a:txBody>
                    <a:bodyPr/>
                    <a:lstStyle>
                      <a:lvl1pPr defTabSz="457200">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1pPr>
                      <a:lvl2pPr marL="457200" defTabSz="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2pPr>
                      <a:lvl3pPr marL="914400" defTabSz="4572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3pPr>
                      <a:lvl4pPr marL="13716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4pPr>
                      <a:lvl5pPr marL="18288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5pPr>
                      <a:lvl6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6pPr>
                      <a:lvl7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7pPr>
                      <a:lvl8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8pPr>
                      <a:lvl9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9p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a:ln>
                            <a:noFill/>
                          </a:ln>
                          <a:solidFill>
                            <a:srgbClr val="FFFFFF"/>
                          </a:solidFill>
                          <a:effectLst/>
                          <a:latin typeface="Arial" panose="020B0604020202020204" pitchFamily="34" charset="0"/>
                          <a:ea typeface="MS PGothic" panose="020B0600070205080204" pitchFamily="34" charset="-128"/>
                        </a:rPr>
                        <a:t>PM 2</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0000"/>
                    </a:solidFill>
                  </a:tcPr>
                </a:tc>
                <a:tc>
                  <a:txBody>
                    <a:bodyPr/>
                    <a:lstStyle>
                      <a:lvl1pPr>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1pPr>
                      <a:lvl2pPr marL="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2pPr>
                      <a:lvl3pPr marL="9144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3pPr>
                      <a:lvl4pPr marL="13716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4pPr>
                      <a:lvl5pPr marL="18288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5pPr>
                      <a:lvl6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6pPr>
                      <a:lvl7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7pPr>
                      <a:lvl8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8pPr>
                      <a:lvl9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2400" b="0" i="0" u="none" strike="noStrike" cap="none" normalizeH="0" baseline="0" dirty="0">
                        <a:ln>
                          <a:noFill/>
                        </a:ln>
                        <a:solidFill>
                          <a:srgbClr val="000000"/>
                        </a:solidFill>
                        <a:effectLst/>
                        <a:latin typeface="Arial" panose="020B0604020202020204" pitchFamily="34" charset="0"/>
                        <a:ea typeface="MS PGothic" panose="020B0600070205080204" pitchFamily="34"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lvl1pPr>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1pPr>
                      <a:lvl2pPr marL="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2pPr>
                      <a:lvl3pPr marL="9144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3pPr>
                      <a:lvl4pPr marL="13716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4pPr>
                      <a:lvl5pPr marL="18288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5pPr>
                      <a:lvl6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6pPr>
                      <a:lvl7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7pPr>
                      <a:lvl8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8pPr>
                      <a:lvl9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2400" b="0" i="0" u="none" strike="noStrike" cap="none" normalizeH="0" baseline="0" dirty="0">
                          <a:ln>
                            <a:noFill/>
                          </a:ln>
                          <a:solidFill>
                            <a:schemeClr val="bg1"/>
                          </a:solidFill>
                          <a:effectLst/>
                          <a:latin typeface="Arial" panose="020B0604020202020204" pitchFamily="34" charset="0"/>
                          <a:ea typeface="MS PGothic" panose="020B0600070205080204" pitchFamily="34" charset="-128"/>
                        </a:rPr>
                        <a:t>802.24</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lvl1pPr defTabSz="457200">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1pPr>
                      <a:lvl2pPr marL="457200" defTabSz="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2pPr>
                      <a:lvl3pPr marL="914400" defTabSz="4572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3pPr>
                      <a:lvl4pPr marL="13716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4pPr>
                      <a:lvl5pPr marL="18288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5pPr>
                      <a:lvl6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6pPr>
                      <a:lvl7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7pPr>
                      <a:lvl8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8pPr>
                      <a:lvl9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2400" b="0" i="0" u="none" strike="noStrike" cap="none" normalizeH="0" baseline="0" dirty="0">
                          <a:ln>
                            <a:noFill/>
                          </a:ln>
                          <a:solidFill>
                            <a:schemeClr val="bg1"/>
                          </a:solidFill>
                          <a:effectLst/>
                          <a:latin typeface="Arial" panose="020B0604020202020204" pitchFamily="34" charset="0"/>
                          <a:ea typeface="MS PGothic" panose="020B0600070205080204" pitchFamily="34" charset="-128"/>
                        </a:rPr>
                        <a:t>802.24</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lvl1pPr>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1pPr>
                      <a:lvl2pPr marL="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2pPr>
                      <a:lvl3pPr marL="9144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3pPr>
                      <a:lvl4pPr marL="13716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4pPr>
                      <a:lvl5pPr marL="18288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5pPr>
                      <a:lvl6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6pPr>
                      <a:lvl7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7pPr>
                      <a:lvl8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8pPr>
                      <a:lvl9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2400" b="0" i="0" u="none" strike="noStrike" cap="none" normalizeH="0" baseline="0" dirty="0">
                          <a:ln>
                            <a:noFill/>
                          </a:ln>
                          <a:solidFill>
                            <a:schemeClr val="bg1"/>
                          </a:solidFill>
                          <a:effectLst/>
                          <a:latin typeface="Arial" panose="020B0604020202020204" pitchFamily="34" charset="0"/>
                          <a:ea typeface="MS PGothic" panose="020B0600070205080204" pitchFamily="34" charset="-128"/>
                        </a:rPr>
                        <a:t>802.24</a:t>
                      </a:r>
                      <a:endParaRPr kumimoji="0" lang="en-US" altLang="en-US" sz="2400" b="0" i="0" u="none" strike="noStrike" cap="none" normalizeH="0" baseline="0" dirty="0">
                        <a:ln>
                          <a:noFill/>
                        </a:ln>
                        <a:solidFill>
                          <a:srgbClr val="000000"/>
                        </a:solidFill>
                        <a:effectLst/>
                        <a:latin typeface="Arial" panose="020B0604020202020204" pitchFamily="34" charset="0"/>
                        <a:ea typeface="MS PGothic" panose="020B0600070205080204" pitchFamily="34"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extLst>
                  <a:ext uri="{0D108BD9-81ED-4DB2-BD59-A6C34878D82A}">
                    <a16:rowId xmlns:a16="http://schemas.microsoft.com/office/drawing/2014/main" val="2447380910"/>
                  </a:ext>
                </a:extLst>
              </a:tr>
              <a:tr h="463927">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a:ln>
                            <a:noFill/>
                          </a:ln>
                          <a:solidFill>
                            <a:srgbClr val="FFFFFF"/>
                          </a:solidFill>
                          <a:effectLst/>
                          <a:latin typeface="Arial" panose="020B0604020202020204" pitchFamily="34" charset="0"/>
                          <a:ea typeface="MS PGothic" panose="020B0600070205080204" pitchFamily="34" charset="-128"/>
                        </a:rPr>
                        <a:t>PM 3</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00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2400" b="0" i="0" u="none" strike="noStrike" cap="none" normalizeH="0" baseline="0" dirty="0">
                        <a:ln>
                          <a:noFill/>
                        </a:ln>
                        <a:solidFill>
                          <a:srgbClr val="000000"/>
                        </a:solidFill>
                        <a:effectLst/>
                        <a:latin typeface="Arial" panose="020B0604020202020204" pitchFamily="34" charset="0"/>
                        <a:ea typeface="MS PGothic" panose="020B0600070205080204" pitchFamily="34"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2400" b="0" i="0" u="none" strike="noStrike" cap="none" normalizeH="0" baseline="0" dirty="0">
                        <a:ln>
                          <a:noFill/>
                        </a:ln>
                        <a:solidFill>
                          <a:srgbClr val="000000"/>
                        </a:solidFill>
                        <a:effectLst/>
                        <a:latin typeface="Arial" panose="020B0604020202020204" pitchFamily="34" charset="0"/>
                        <a:ea typeface="MS PGothic" panose="020B0600070205080204" pitchFamily="34"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endParaRPr kumimoji="0" lang="en-US" altLang="en-US" sz="2400" b="0" i="0" u="none" strike="noStrike" cap="none" normalizeH="0" baseline="0" dirty="0">
                        <a:ln>
                          <a:noFill/>
                        </a:ln>
                        <a:solidFill>
                          <a:srgbClr val="000000"/>
                        </a:solidFill>
                        <a:effectLst/>
                        <a:latin typeface="Arial" panose="020B0604020202020204" pitchFamily="34" charset="0"/>
                        <a:ea typeface="MS PGothic" panose="020B0600070205080204" pitchFamily="34"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2400" b="0" i="0" u="none" strike="noStrike" cap="none" normalizeH="0" baseline="0" dirty="0">
                          <a:ln>
                            <a:noFill/>
                          </a:ln>
                          <a:solidFill>
                            <a:schemeClr val="bg1"/>
                          </a:solidFill>
                          <a:effectLst/>
                          <a:latin typeface="Arial" panose="020B0604020202020204" pitchFamily="34" charset="0"/>
                          <a:ea typeface="MS PGothic" panose="020B0600070205080204" pitchFamily="34" charset="-128"/>
                        </a:rPr>
                        <a:t>WG Closing</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extLst>
                  <a:ext uri="{0D108BD9-81ED-4DB2-BD59-A6C34878D82A}">
                    <a16:rowId xmlns:a16="http://schemas.microsoft.com/office/drawing/2014/main" val="3144740557"/>
                  </a:ext>
                </a:extLst>
              </a:tr>
            </a:tbl>
          </a:graphicData>
        </a:graphic>
      </p:graphicFrame>
      <p:sp>
        <p:nvSpPr>
          <p:cNvPr id="12330" name="Foliennummernplatzhalter 5">
            <a:extLst>
              <a:ext uri="{FF2B5EF4-FFF2-40B4-BE49-F238E27FC236}">
                <a16:creationId xmlns:a16="http://schemas.microsoft.com/office/drawing/2014/main" id="{D72B6B8A-ACCA-4FAD-8348-6CADBE0A5381}"/>
              </a:ext>
            </a:extLst>
          </p:cNvPr>
          <p:cNvSpPr>
            <a:spLocks noGrp="1" noChangeArrowheads="1"/>
          </p:cNvSpPr>
          <p:nvPr>
            <p:ph type="sldNum" sz="quarter" idx="10"/>
          </p:nvPr>
        </p:nvSpPr>
        <p:spPr>
          <a:xfrm>
            <a:off x="9144000" y="6390054"/>
            <a:ext cx="2743200" cy="365125"/>
          </a:xfrm>
        </p:spPr>
        <p:txBody>
          <a:bodyPr/>
          <a:lstStyle/>
          <a:p>
            <a:r>
              <a:rPr lang="en-US" altLang="en-US"/>
              <a:t>Slide </a:t>
            </a:r>
            <a:fld id="{FB6C495E-B919-439A-8AAA-BBB26C828632}" type="slidenum">
              <a:rPr lang="en-US" altLang="en-US" smtClean="0"/>
              <a:pPr/>
              <a:t>4</a:t>
            </a:fld>
            <a:endParaRPr lang="en-US" altLang="en-US"/>
          </a:p>
        </p:txBody>
      </p:sp>
      <p:sp>
        <p:nvSpPr>
          <p:cNvPr id="12329" name="Fußzeilenplatzhalter 4">
            <a:extLst>
              <a:ext uri="{FF2B5EF4-FFF2-40B4-BE49-F238E27FC236}">
                <a16:creationId xmlns:a16="http://schemas.microsoft.com/office/drawing/2014/main" id="{A0E2AA7D-F9A2-4544-BCB2-66048C188D29}"/>
              </a:ext>
            </a:extLst>
          </p:cNvPr>
          <p:cNvSpPr>
            <a:spLocks noGrp="1" noChangeArrowheads="1"/>
          </p:cNvSpPr>
          <p:nvPr>
            <p:ph type="ftr" sz="quarter" idx="11"/>
          </p:nvPr>
        </p:nvSpPr>
        <p:spPr/>
        <p:txBody>
          <a:bodyPr/>
          <a:lstStyle/>
          <a:p>
            <a:r>
              <a:rPr lang="en-US" altLang="en-US"/>
              <a:t>Tim Godfrey, EPRI</a:t>
            </a:r>
            <a:endParaRPr lang="en-US" altLang="en-US" dirty="0"/>
          </a:p>
        </p:txBody>
      </p:sp>
      <p:sp>
        <p:nvSpPr>
          <p:cNvPr id="6" name="Date Placeholder 5">
            <a:extLst>
              <a:ext uri="{FF2B5EF4-FFF2-40B4-BE49-F238E27FC236}">
                <a16:creationId xmlns:a16="http://schemas.microsoft.com/office/drawing/2014/main" id="{3C35621E-1CD7-4DF5-A30E-408C4562810B}"/>
              </a:ext>
            </a:extLst>
          </p:cNvPr>
          <p:cNvSpPr>
            <a:spLocks noGrp="1"/>
          </p:cNvSpPr>
          <p:nvPr>
            <p:ph type="dt" sz="half" idx="10"/>
          </p:nvPr>
        </p:nvSpPr>
        <p:spPr>
          <a:xfrm>
            <a:off x="609600" y="6374423"/>
            <a:ext cx="2743200" cy="365125"/>
          </a:xfrm>
        </p:spPr>
        <p:txBody>
          <a:bodyPr/>
          <a:lstStyle/>
          <a:p>
            <a:r>
              <a:rPr lang="en-US"/>
              <a:t>March 2020</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a:extLst>
              <a:ext uri="{FF2B5EF4-FFF2-40B4-BE49-F238E27FC236}">
                <a16:creationId xmlns:a16="http://schemas.microsoft.com/office/drawing/2014/main" id="{52373D51-5096-48DA-8C87-464531B4D326}"/>
              </a:ext>
            </a:extLst>
          </p:cNvPr>
          <p:cNvSpPr>
            <a:spLocks noGrp="1" noChangeArrowheads="1"/>
          </p:cNvSpPr>
          <p:nvPr>
            <p:ph type="title"/>
          </p:nvPr>
        </p:nvSpPr>
        <p:spPr/>
        <p:txBody>
          <a:bodyPr/>
          <a:lstStyle/>
          <a:p>
            <a:r>
              <a:rPr lang="en-US" dirty="0"/>
              <a:t>16t Task Group </a:t>
            </a:r>
            <a:r>
              <a:rPr lang="en-US" altLang="en-US" dirty="0"/>
              <a:t>Opening</a:t>
            </a:r>
          </a:p>
        </p:txBody>
      </p:sp>
      <p:sp>
        <p:nvSpPr>
          <p:cNvPr id="2" name="Content Placeholder 1">
            <a:extLst>
              <a:ext uri="{FF2B5EF4-FFF2-40B4-BE49-F238E27FC236}">
                <a16:creationId xmlns:a16="http://schemas.microsoft.com/office/drawing/2014/main" id="{88940B5D-8F70-4181-848A-C39CACE87488}"/>
              </a:ext>
            </a:extLst>
          </p:cNvPr>
          <p:cNvSpPr>
            <a:spLocks noGrp="1"/>
          </p:cNvSpPr>
          <p:nvPr>
            <p:ph idx="1"/>
          </p:nvPr>
        </p:nvSpPr>
        <p:spPr/>
        <p:txBody>
          <a:bodyPr/>
          <a:lstStyle/>
          <a:p>
            <a:r>
              <a:rPr lang="en-US" dirty="0"/>
              <a:t>Welcome, Introductions</a:t>
            </a:r>
          </a:p>
          <a:p>
            <a:endParaRPr lang="en-US" dirty="0">
              <a:hlinkClick r:id="rId2"/>
            </a:endParaRPr>
          </a:p>
          <a:p>
            <a:r>
              <a:rPr lang="en-US" altLang="en-US" dirty="0"/>
              <a:t>Sign In for attendance </a:t>
            </a:r>
            <a:endParaRPr lang="en-US" dirty="0">
              <a:hlinkClick r:id="rId2"/>
            </a:endParaRPr>
          </a:p>
          <a:p>
            <a:pPr lvl="1"/>
            <a:r>
              <a:rPr lang="en-US" dirty="0">
                <a:hlinkClick r:id="rId2"/>
              </a:rPr>
              <a:t>https://imat.ieee.org/my-site/home</a:t>
            </a:r>
            <a:endParaRPr lang="en-US" dirty="0"/>
          </a:p>
          <a:p>
            <a:endParaRPr lang="en-US" dirty="0"/>
          </a:p>
        </p:txBody>
      </p:sp>
      <p:sp>
        <p:nvSpPr>
          <p:cNvPr id="5" name="Text Box 2">
            <a:extLst>
              <a:ext uri="{FF2B5EF4-FFF2-40B4-BE49-F238E27FC236}">
                <a16:creationId xmlns:a16="http://schemas.microsoft.com/office/drawing/2014/main" id="{85172691-38FC-4974-822E-7478B31777E7}"/>
              </a:ext>
            </a:extLst>
          </p:cNvPr>
          <p:cNvSpPr txBox="1">
            <a:spLocks noChangeArrowheads="1"/>
          </p:cNvSpPr>
          <p:nvPr/>
        </p:nvSpPr>
        <p:spPr bwMode="auto">
          <a:xfrm>
            <a:off x="10924897" y="6446579"/>
            <a:ext cx="432811"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eaLnBrk="1" hangingPunct="1">
              <a:spcBef>
                <a:spcPct val="0"/>
              </a:spcBef>
              <a:buClrTx/>
              <a:buFontTx/>
              <a:buNone/>
            </a:pPr>
            <a:r>
              <a:rPr lang="en-US" altLang="en-US" sz="1200" dirty="0">
                <a:latin typeface="Times New Roman" panose="02020603050405020304" pitchFamily="18" charset="0"/>
              </a:rPr>
              <a:t>Slide </a:t>
            </a:r>
            <a:fld id="{BE3D6BAD-15BB-4A43-8410-561D88D77B32}" type="slidenum">
              <a:rPr lang="en-US" altLang="en-US" sz="1200">
                <a:latin typeface="Times New Roman" panose="02020603050405020304" pitchFamily="18" charset="0"/>
              </a:rPr>
              <a:pPr algn="ctr" eaLnBrk="1" hangingPunct="1">
                <a:spcBef>
                  <a:spcPct val="0"/>
                </a:spcBef>
                <a:buClrTx/>
                <a:buFontTx/>
                <a:buNone/>
              </a:pPr>
              <a:t>5</a:t>
            </a:fld>
            <a:endParaRPr lang="en-US" altLang="en-US" sz="1200" dirty="0">
              <a:latin typeface="Times New Roman" panose="02020603050405020304" pitchFamily="18" charset="0"/>
            </a:endParaRPr>
          </a:p>
        </p:txBody>
      </p:sp>
      <p:sp>
        <p:nvSpPr>
          <p:cNvPr id="6" name="Date Placeholder 5">
            <a:extLst>
              <a:ext uri="{FF2B5EF4-FFF2-40B4-BE49-F238E27FC236}">
                <a16:creationId xmlns:a16="http://schemas.microsoft.com/office/drawing/2014/main" id="{D9285DCE-0F16-4755-A988-EF4ED5347A1E}"/>
              </a:ext>
            </a:extLst>
          </p:cNvPr>
          <p:cNvSpPr>
            <a:spLocks noGrp="1"/>
          </p:cNvSpPr>
          <p:nvPr>
            <p:ph type="dt" sz="half" idx="10"/>
          </p:nvPr>
        </p:nvSpPr>
        <p:spPr/>
        <p:txBody>
          <a:bodyPr/>
          <a:lstStyle/>
          <a:p>
            <a:r>
              <a:rPr lang="en-US"/>
              <a:t>March 2020</a:t>
            </a:r>
          </a:p>
        </p:txBody>
      </p:sp>
      <p:sp>
        <p:nvSpPr>
          <p:cNvPr id="7" name="Footer Placeholder 6">
            <a:extLst>
              <a:ext uri="{FF2B5EF4-FFF2-40B4-BE49-F238E27FC236}">
                <a16:creationId xmlns:a16="http://schemas.microsoft.com/office/drawing/2014/main" id="{31E87BBB-0539-4092-9B66-5111935E4935}"/>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8" name="Slide Number Placeholder 7">
            <a:extLst>
              <a:ext uri="{FF2B5EF4-FFF2-40B4-BE49-F238E27FC236}">
                <a16:creationId xmlns:a16="http://schemas.microsoft.com/office/drawing/2014/main" id="{37D03716-E931-4B55-93B7-492275F7BD90}"/>
              </a:ext>
            </a:extLst>
          </p:cNvPr>
          <p:cNvSpPr>
            <a:spLocks noGrp="1"/>
          </p:cNvSpPr>
          <p:nvPr>
            <p:ph type="sldNum" sz="quarter" idx="12"/>
          </p:nvPr>
        </p:nvSpPr>
        <p:spPr/>
        <p:txBody>
          <a:bodyPr/>
          <a:lstStyle/>
          <a:p>
            <a:fld id="{07EF11DD-EAC9-418C-AFCF-9D5EFABD0DDC}" type="slidenum">
              <a:rPr lang="en-US" smtClean="0"/>
              <a:t>5</a:t>
            </a:fld>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dirty="0"/>
              <a:t>Participants have a duty to inform the IEEE</a:t>
            </a:r>
          </a:p>
        </p:txBody>
      </p:sp>
      <p:sp>
        <p:nvSpPr>
          <p:cNvPr id="8195" name="Rectangle 1027"/>
          <p:cNvSpPr>
            <a:spLocks noGrp="1" noChangeArrowheads="1"/>
          </p:cNvSpPr>
          <p:nvPr>
            <p:ph idx="1"/>
          </p:nvPr>
        </p:nvSpPr>
        <p:spPr/>
        <p:txBody>
          <a:bodyPr/>
          <a:lstStyle/>
          <a:p>
            <a:pPr lvl="1"/>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endParaRPr lang="en-US" altLang="en-US" dirty="0"/>
          </a:p>
          <a:p>
            <a:pPr lvl="1"/>
            <a:r>
              <a:rPr lang="en-US" altLang="en-US" dirty="0"/>
              <a:t>Participants should inform the IEEE (or cause the IEEE to be informed) of the identity of any other holders of potential Essential Patent Claims</a:t>
            </a:r>
          </a:p>
          <a:p>
            <a:pPr lvl="1"/>
            <a:endParaRPr lang="en-US" altLang="en-US" dirty="0"/>
          </a:p>
          <a:p>
            <a:pPr lvl="1"/>
            <a:r>
              <a:rPr lang="en-US" altLang="en-US" dirty="0"/>
              <a:t>Early identification of holders of potential Essential Patent Claims is encouraged</a:t>
            </a:r>
          </a:p>
        </p:txBody>
      </p:sp>
      <p:sp>
        <p:nvSpPr>
          <p:cNvPr id="2" name="Date Placeholder 1"/>
          <p:cNvSpPr>
            <a:spLocks noGrp="1"/>
          </p:cNvSpPr>
          <p:nvPr>
            <p:ph type="dt" sz="half" idx="10"/>
          </p:nvPr>
        </p:nvSpPr>
        <p:spPr/>
        <p:txBody>
          <a:bodyPr/>
          <a:lstStyle/>
          <a:p>
            <a:r>
              <a:rPr lang="en-US"/>
              <a:t>March 2020</a:t>
            </a:r>
            <a:endParaRPr lang="en-US" dirty="0"/>
          </a:p>
        </p:txBody>
      </p:sp>
      <p:sp>
        <p:nvSpPr>
          <p:cNvPr id="3" name="Footer Placeholder 2"/>
          <p:cNvSpPr>
            <a:spLocks noGrp="1"/>
          </p:cNvSpPr>
          <p:nvPr>
            <p:ph type="ftr" sz="quarter" idx="11"/>
          </p:nvPr>
        </p:nvSpPr>
        <p:spPr/>
        <p:txBody>
          <a:bodyPr/>
          <a:lstStyle/>
          <a:p>
            <a:r>
              <a:rPr lang="en-US"/>
              <a:t>Tim Godfrey, EPRI</a:t>
            </a:r>
          </a:p>
        </p:txBody>
      </p:sp>
      <p:sp>
        <p:nvSpPr>
          <p:cNvPr id="4" name="Slide Number Placeholder 3"/>
          <p:cNvSpPr>
            <a:spLocks noGrp="1"/>
          </p:cNvSpPr>
          <p:nvPr>
            <p:ph type="sldNum" sz="quarter" idx="12"/>
          </p:nvPr>
        </p:nvSpPr>
        <p:spPr/>
        <p:txBody>
          <a:bodyPr/>
          <a:lstStyle/>
          <a:p>
            <a:r>
              <a:rPr lang="en-GB"/>
              <a:t>Slide </a:t>
            </a:r>
            <a:fld id="{440F5867-744E-4AA6-B0ED-4C44D2DFBB7B}" type="slidenum">
              <a:rPr lang="en-GB" smtClean="0"/>
              <a:pPr/>
              <a:t>6</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dirty="0"/>
              <a:t>Ways to inform IEEE</a:t>
            </a:r>
          </a:p>
        </p:txBody>
      </p:sp>
      <p:sp>
        <p:nvSpPr>
          <p:cNvPr id="9219" name="Rectangle 3"/>
          <p:cNvSpPr>
            <a:spLocks noGrp="1" noChangeArrowheads="1"/>
          </p:cNvSpPr>
          <p:nvPr>
            <p:ph idx="1"/>
          </p:nvPr>
        </p:nvSpPr>
        <p:spPr/>
        <p:txBody>
          <a:bodyPr>
            <a:normAutofit fontScale="92500" lnSpcReduction="20000"/>
          </a:bodyPr>
          <a:lstStyle/>
          <a:p>
            <a:r>
              <a:rPr lang="en-US" altLang="en-US" dirty="0"/>
              <a:t>Cause an LOA to be submitted to the IEEE-SA (patcom@ieee.org); or</a:t>
            </a:r>
          </a:p>
          <a:p>
            <a:endParaRPr lang="en-US" altLang="en-US" dirty="0"/>
          </a:p>
          <a:p>
            <a:r>
              <a:rPr lang="en-US" altLang="en-US" dirty="0"/>
              <a:t>Provide the chair of this group with the identity of the holder(s) of any and all such claims as soon as possible; or</a:t>
            </a:r>
          </a:p>
          <a:p>
            <a:endParaRPr lang="en-US" altLang="en-US" dirty="0"/>
          </a:p>
          <a:p>
            <a:r>
              <a:rPr lang="en-US" altLang="en-US" dirty="0"/>
              <a:t>Speak up now and respond to this Call for Potentially Essential Patents</a:t>
            </a:r>
          </a:p>
          <a:p>
            <a:r>
              <a:rPr lang="en-US" altLang="en-US"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dirty="0"/>
            </a:br>
            <a:endParaRPr lang="en-US" alt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3" name="Footer Placeholder 2"/>
          <p:cNvSpPr>
            <a:spLocks noGrp="1"/>
          </p:cNvSpPr>
          <p:nvPr>
            <p:ph type="ftr" idx="4294967295"/>
          </p:nvPr>
        </p:nvSpPr>
        <p:spPr>
          <a:xfrm>
            <a:off x="7945438" y="6475413"/>
            <a:ext cx="4246562" cy="180975"/>
          </a:xfrm>
          <a:prstGeom prst="rect">
            <a:avLst/>
          </a:prstGeom>
        </p:spPr>
        <p:txBody>
          <a:bodyPr/>
          <a:lstStyle/>
          <a:p>
            <a:pPr>
              <a:defRPr/>
            </a:pPr>
            <a:r>
              <a:rPr lang="en-US"/>
              <a:t>Tim Godfrey, EPRI</a:t>
            </a:r>
          </a:p>
        </p:txBody>
      </p:sp>
      <p:sp>
        <p:nvSpPr>
          <p:cNvPr id="2" name="Date Placeholder 1"/>
          <p:cNvSpPr>
            <a:spLocks noGrp="1"/>
          </p:cNvSpPr>
          <p:nvPr>
            <p:ph type="dt" idx="4294967295"/>
          </p:nvPr>
        </p:nvSpPr>
        <p:spPr>
          <a:xfrm>
            <a:off x="228600" y="6429375"/>
            <a:ext cx="2500313" cy="273050"/>
          </a:xfrm>
          <a:prstGeom prst="rect">
            <a:avLst/>
          </a:prstGeom>
        </p:spPr>
        <p:txBody>
          <a:bodyPr/>
          <a:lstStyle/>
          <a:p>
            <a:pPr>
              <a:defRPr/>
            </a:pPr>
            <a:r>
              <a:rPr lang="en-US"/>
              <a:t>March 2020</a:t>
            </a:r>
            <a:endParaRPr lang="en-US"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dirty="0"/>
              <a:t>Other guidelines for IEEE WG meetings</a:t>
            </a:r>
          </a:p>
        </p:txBody>
      </p:sp>
      <p:sp>
        <p:nvSpPr>
          <p:cNvPr id="10243" name="Rectangle 1027"/>
          <p:cNvSpPr>
            <a:spLocks noGrp="1" noChangeArrowheads="1"/>
          </p:cNvSpPr>
          <p:nvPr>
            <p:ph idx="1"/>
          </p:nvPr>
        </p:nvSpPr>
        <p:spPr/>
        <p:txBody>
          <a:bodyPr>
            <a:normAutofit fontScale="77500" lnSpcReduction="20000"/>
          </a:bodyPr>
          <a:lstStyle/>
          <a:p>
            <a:r>
              <a:rPr lang="en-US" altLang="en-US" dirty="0"/>
              <a:t>All IEEE-SA standards meetings shall be conducted in compliance with all applicable laws, including antitrust and competition laws. </a:t>
            </a:r>
          </a:p>
          <a:p>
            <a:pPr lvl="1"/>
            <a:r>
              <a:rPr lang="en-US" altLang="en-US" dirty="0"/>
              <a:t>Don’t discuss the interpretation, validity, or essentiality of patents/patent claims. </a:t>
            </a:r>
          </a:p>
          <a:p>
            <a:pPr lvl="1"/>
            <a:r>
              <a:rPr lang="en-US" altLang="en-US" dirty="0"/>
              <a:t>Don’t discuss specific license rates, terms, or conditions.</a:t>
            </a:r>
          </a:p>
          <a:p>
            <a:pPr lvl="2"/>
            <a:r>
              <a:rPr lang="en-US" altLang="en-US" dirty="0"/>
              <a:t>Relative costs of different technical approaches that include relative costs of patent licensing terms may be discussed in standards development meetings. </a:t>
            </a:r>
          </a:p>
          <a:p>
            <a:pPr lvl="3"/>
            <a:r>
              <a:rPr lang="en-GB" altLang="en-US" dirty="0"/>
              <a:t>Technical considerations remain the primary focus</a:t>
            </a:r>
            <a:endParaRPr lang="en-US" altLang="en-US" dirty="0"/>
          </a:p>
          <a:p>
            <a:pPr lvl="1"/>
            <a:r>
              <a:rPr lang="en-US" altLang="en-US" dirty="0"/>
              <a:t>Don’t discuss or engage in the fixing of product prices, allocation of customers, or division of sales markets.</a:t>
            </a:r>
          </a:p>
          <a:p>
            <a:pPr lvl="1"/>
            <a:r>
              <a:rPr lang="en-US" altLang="en-US" dirty="0"/>
              <a:t>Don’t discuss the status or substance of ongoing or threatened litigation.</a:t>
            </a:r>
          </a:p>
          <a:p>
            <a:pPr lvl="1"/>
            <a:r>
              <a:rPr lang="en-US" altLang="en-US" dirty="0"/>
              <a:t>Don’t be silent if inappropriate topics are discussed … do formally object.</a:t>
            </a:r>
          </a:p>
          <a:p>
            <a:r>
              <a:rPr lang="en-US" altLang="en-US" dirty="0"/>
              <a:t>---------------------------------------------------------------   </a:t>
            </a:r>
          </a:p>
          <a:p>
            <a:r>
              <a:rPr lang="en-US" altLang="en-US" dirty="0"/>
              <a:t>For more details, see IEEE-SA Standards Board Operations Manual, clause 5.3.10 and </a:t>
            </a:r>
            <a:br>
              <a:rPr lang="en-US" altLang="en-US" dirty="0"/>
            </a:br>
            <a:r>
              <a:rPr lang="en-US" altLang="en-US" dirty="0"/>
              <a:t>Antitrust and Competition Policy: What You Need to Know at http://standards.ieee.org/develop/policies/antitrust.pdf</a:t>
            </a:r>
          </a:p>
        </p:txBody>
      </p:sp>
      <p:sp>
        <p:nvSpPr>
          <p:cNvPr id="2" name="Date Placeholder 1"/>
          <p:cNvSpPr>
            <a:spLocks noGrp="1"/>
          </p:cNvSpPr>
          <p:nvPr>
            <p:ph type="dt" idx="10"/>
          </p:nvPr>
        </p:nvSpPr>
        <p:spPr/>
        <p:txBody>
          <a:bodyPr/>
          <a:lstStyle/>
          <a:p>
            <a:r>
              <a:rPr lang="en-US"/>
              <a:t>March 2020</a:t>
            </a:r>
            <a:endParaRPr lang="en-US" dirty="0"/>
          </a:p>
        </p:txBody>
      </p:sp>
      <p:sp>
        <p:nvSpPr>
          <p:cNvPr id="3" name="Footer Placeholder 2"/>
          <p:cNvSpPr>
            <a:spLocks noGrp="1"/>
          </p:cNvSpPr>
          <p:nvPr>
            <p:ph type="ftr" idx="11"/>
          </p:nvPr>
        </p:nvSpPr>
        <p:spPr/>
        <p:txBody>
          <a:bodyPr/>
          <a:lstStyle/>
          <a:p>
            <a:r>
              <a:rPr lang="en-US"/>
              <a:t>Tim Godfrey, EPRI</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a:t>Patent-related information</a:t>
            </a:r>
            <a:endParaRPr lang="en-US" altLang="en-US"/>
          </a:p>
        </p:txBody>
      </p:sp>
      <p:sp>
        <p:nvSpPr>
          <p:cNvPr id="5" name="Content Placeholder 4"/>
          <p:cNvSpPr>
            <a:spLocks noGrp="1"/>
          </p:cNvSpPr>
          <p:nvPr>
            <p:ph idx="1"/>
          </p:nvPr>
        </p:nvSpPr>
        <p:spPr/>
        <p:txBody>
          <a:bodyPr>
            <a:normAutofit lnSpcReduction="10000"/>
          </a:bodyPr>
          <a:lstStyle/>
          <a:p>
            <a:pPr lvl="1"/>
            <a:r>
              <a:rPr lang="en-US" altLang="en-US" dirty="0"/>
              <a:t>The patent policy and the procedures used to execute that policy are documented in the:</a:t>
            </a:r>
          </a:p>
          <a:p>
            <a:pPr lvl="2"/>
            <a:r>
              <a:rPr lang="en-US" altLang="en-US" dirty="0"/>
              <a:t>IEEE-SA Standards Board Bylaws </a:t>
            </a:r>
            <a:br>
              <a:rPr lang="en-US" altLang="en-US" dirty="0"/>
            </a:br>
            <a:r>
              <a:rPr lang="en-US" altLang="en-US" dirty="0"/>
              <a:t>(http://standards.ieee.org/develop/policies/bylaws/sect6-7.html#6) </a:t>
            </a:r>
          </a:p>
          <a:p>
            <a:pPr lvl="2"/>
            <a:r>
              <a:rPr lang="en-US" altLang="en-US" dirty="0"/>
              <a:t>IEEE-SA Standards Board Operations Manual (http://standards.ieee.org/develop/policies/opman/sect6.html#6.3)</a:t>
            </a:r>
          </a:p>
          <a:p>
            <a:pPr lvl="1"/>
            <a:endParaRPr lang="en-US" altLang="en-US" dirty="0"/>
          </a:p>
          <a:p>
            <a:pPr lvl="1"/>
            <a:r>
              <a:rPr lang="en-US" altLang="en-US" dirty="0"/>
              <a:t>	Material about the patent policy is available at </a:t>
            </a:r>
          </a:p>
          <a:p>
            <a:pPr lvl="1"/>
            <a:r>
              <a:rPr lang="en-US" altLang="en-US" dirty="0"/>
              <a:t>	http://standards.ieee.org/about/sasb/patcom/materials.html</a:t>
            </a:r>
          </a:p>
          <a:p>
            <a:pPr lvl="1"/>
            <a:endParaRPr lang="en-US" altLang="en-US" dirty="0"/>
          </a:p>
          <a:p>
            <a:pPr lvl="1"/>
            <a:endParaRPr lang="en-US" altLang="en-US" dirty="0"/>
          </a:p>
          <a:p>
            <a:pPr lvl="1"/>
            <a:r>
              <a:rPr lang="en-US" altLang="en-US" dirty="0"/>
              <a:t>	If you have questions, contact the IEEE-SA Standards Board Patent Committee Administrator at patcom@ieee.org</a:t>
            </a:r>
          </a:p>
          <a:p>
            <a:endParaRPr lang="en-US" dirty="0"/>
          </a:p>
        </p:txBody>
      </p:sp>
      <p:sp>
        <p:nvSpPr>
          <p:cNvPr id="2" name="Date Placeholder 1"/>
          <p:cNvSpPr>
            <a:spLocks noGrp="1"/>
          </p:cNvSpPr>
          <p:nvPr>
            <p:ph type="dt" idx="10"/>
          </p:nvPr>
        </p:nvSpPr>
        <p:spPr/>
        <p:txBody>
          <a:bodyPr/>
          <a:lstStyle/>
          <a:p>
            <a:r>
              <a:rPr lang="en-US"/>
              <a:t>March 2020</a:t>
            </a:r>
            <a:endParaRPr lang="en-US" dirty="0"/>
          </a:p>
        </p:txBody>
      </p:sp>
      <p:sp>
        <p:nvSpPr>
          <p:cNvPr id="3" name="Footer Placeholder 2"/>
          <p:cNvSpPr>
            <a:spLocks noGrp="1"/>
          </p:cNvSpPr>
          <p:nvPr>
            <p:ph type="ftr" idx="11"/>
          </p:nvPr>
        </p:nvSpPr>
        <p:spPr/>
        <p:txBody>
          <a:bodyPr/>
          <a:lstStyle/>
          <a:p>
            <a:r>
              <a:rPr lang="en-US"/>
              <a:t>Tim Godfrey, EPRI</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theme/theme1.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5373</TotalTime>
  <Words>2165</Words>
  <Application>Microsoft Office PowerPoint</Application>
  <PresentationFormat>Widescreen</PresentationFormat>
  <Paragraphs>361</Paragraphs>
  <Slides>31</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31</vt:i4>
      </vt:variant>
    </vt:vector>
  </HeadingPairs>
  <TitlesOfParts>
    <vt:vector size="37" baseType="lpstr">
      <vt:lpstr>Arial</vt:lpstr>
      <vt:lpstr>Calibri</vt:lpstr>
      <vt:lpstr>Calibri Light</vt:lpstr>
      <vt:lpstr>Helvetica</vt:lpstr>
      <vt:lpstr>Times New Roman</vt:lpstr>
      <vt:lpstr>Custom Design</vt:lpstr>
      <vt:lpstr>PowerPoint Presentation</vt:lpstr>
      <vt:lpstr>Agenda for week – March 2020</vt:lpstr>
      <vt:lpstr>PowerPoint Presentation</vt:lpstr>
      <vt:lpstr>TG16t Schedule for the Week</vt:lpstr>
      <vt:lpstr>16t Task Group Opening</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16t Task Group </vt:lpstr>
      <vt:lpstr>Status Recap</vt:lpstr>
      <vt:lpstr>Call for Contributions – issued Feb 14, 2020</vt:lpstr>
      <vt:lpstr>Objectives for this meeting</vt:lpstr>
      <vt:lpstr>Scheduling of Presentations</vt:lpstr>
      <vt:lpstr>Presentations</vt:lpstr>
      <vt:lpstr>Task Group Process</vt:lpstr>
      <vt:lpstr>16t Task Group Leadership </vt:lpstr>
      <vt:lpstr>Task Group Development Process</vt:lpstr>
      <vt:lpstr>Discussion on process</vt:lpstr>
      <vt:lpstr>Project Timeline - Milestones</vt:lpstr>
      <vt:lpstr>Closing</vt:lpstr>
      <vt:lpstr>Upcoming Sessions</vt:lpstr>
      <vt:lpstr>Backup</vt:lpstr>
      <vt:lpstr>Discussion on TDD vs FDD</vt:lpstr>
      <vt:lpstr>Notes on Terminology</vt:lpstr>
      <vt:lpstr>Notes</vt:lpstr>
    </vt:vector>
  </TitlesOfParts>
  <Company>GTE Laboratories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Godfrey, Tim</dc:creator>
  <cp:keywords/>
  <dc:description>&lt;doc#&gt;</dc:description>
  <cp:lastModifiedBy>Godfrey, Tim</cp:lastModifiedBy>
  <cp:revision>91</cp:revision>
  <cp:lastPrinted>1998-02-10T13:28:06Z</cp:lastPrinted>
  <dcterms:created xsi:type="dcterms:W3CDTF">2020-01-06T16:34:14Z</dcterms:created>
  <dcterms:modified xsi:type="dcterms:W3CDTF">2020-02-17T21:01:59Z</dcterms:modified>
</cp:coreProperties>
</file>