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33"/>
  </p:notesMasterIdLst>
  <p:handoutMasterIdLst>
    <p:handoutMasterId r:id="rId34"/>
  </p:handoutMasterIdLst>
  <p:sldIdLst>
    <p:sldId id="259" r:id="rId2"/>
    <p:sldId id="938" r:id="rId3"/>
    <p:sldId id="947" r:id="rId4"/>
    <p:sldId id="948" r:id="rId5"/>
    <p:sldId id="288" r:id="rId6"/>
    <p:sldId id="260" r:id="rId7"/>
    <p:sldId id="261" r:id="rId8"/>
    <p:sldId id="262" r:id="rId9"/>
    <p:sldId id="263" r:id="rId10"/>
    <p:sldId id="283" r:id="rId11"/>
    <p:sldId id="284" r:id="rId12"/>
    <p:sldId id="287" r:id="rId13"/>
    <p:sldId id="944" r:id="rId14"/>
    <p:sldId id="289" r:id="rId15"/>
    <p:sldId id="945" r:id="rId16"/>
    <p:sldId id="960" r:id="rId17"/>
    <p:sldId id="950" r:id="rId18"/>
    <p:sldId id="961" r:id="rId19"/>
    <p:sldId id="958" r:id="rId20"/>
    <p:sldId id="258" r:id="rId21"/>
    <p:sldId id="962" r:id="rId22"/>
    <p:sldId id="946" r:id="rId23"/>
    <p:sldId id="942" r:id="rId24"/>
    <p:sldId id="943" r:id="rId25"/>
    <p:sldId id="256" r:id="rId26"/>
    <p:sldId id="952" r:id="rId27"/>
    <p:sldId id="314" r:id="rId28"/>
    <p:sldId id="959" r:id="rId29"/>
    <p:sldId id="954" r:id="rId30"/>
    <p:sldId id="957" r:id="rId31"/>
    <p:sldId id="956" r:id="rId32"/>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7" autoAdjust="0"/>
    <p:restoredTop sz="96869" autoAdjust="0"/>
  </p:normalViewPr>
  <p:slideViewPr>
    <p:cSldViewPr>
      <p:cViewPr varScale="1">
        <p:scale>
          <a:sx n="153" d="100"/>
          <a:sy n="153" d="100"/>
        </p:scale>
        <p:origin x="130" y="25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25</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FD40FC0-BB8D-47F7-81C9-998ABA62B4E3}"/>
              </a:ext>
            </a:extLst>
          </p:cNvPr>
          <p:cNvSpPr>
            <a:spLocks noGrp="1"/>
          </p:cNvSpPr>
          <p:nvPr>
            <p:ph type="dt" sz="half" idx="10"/>
          </p:nvPr>
        </p:nvSpPr>
        <p:spPr/>
        <p:txBody>
          <a:bodyPr/>
          <a:lstStyle/>
          <a:p>
            <a:r>
              <a:rPr lang="en-US"/>
              <a:t>March 2020</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p:txBody>
          <a:bodyPr/>
          <a:lstStyle/>
          <a:p>
            <a:fld id="{07EF11DD-EAC9-418C-AFCF-9D5EFABD0DDC}" type="slidenum">
              <a:rPr lang="en-US" smtClean="0"/>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977E85-B68D-4DD8-8830-221F4F4C0486}"/>
              </a:ext>
            </a:extLst>
          </p:cNvPr>
          <p:cNvSpPr>
            <a:spLocks noGrp="1"/>
          </p:cNvSpPr>
          <p:nvPr>
            <p:ph type="dt" sz="half" idx="10"/>
          </p:nvPr>
        </p:nvSpPr>
        <p:spPr/>
        <p:txBody>
          <a:bodyPr/>
          <a:lstStyle/>
          <a:p>
            <a:r>
              <a:rPr lang="en-US"/>
              <a:t>March 2020</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CD91A8-90F8-4773-A9B5-E3CCA95B9B86}"/>
              </a:ext>
            </a:extLst>
          </p:cNvPr>
          <p:cNvSpPr>
            <a:spLocks noGrp="1"/>
          </p:cNvSpPr>
          <p:nvPr>
            <p:ph type="dt" sz="half" idx="10"/>
          </p:nvPr>
        </p:nvSpPr>
        <p:spPr/>
        <p:txBody>
          <a:bodyPr/>
          <a:lstStyle/>
          <a:p>
            <a:r>
              <a:rPr lang="en-US"/>
              <a:t>March 2020</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5AE263-6C89-4205-A97D-779C2B39E565}"/>
              </a:ext>
            </a:extLst>
          </p:cNvPr>
          <p:cNvSpPr>
            <a:spLocks noGrp="1"/>
          </p:cNvSpPr>
          <p:nvPr>
            <p:ph type="dt" sz="half" idx="10"/>
          </p:nvPr>
        </p:nvSpPr>
        <p:spPr/>
        <p:txBody>
          <a:bodyPr/>
          <a:lstStyle/>
          <a:p>
            <a:r>
              <a:rPr lang="en-US"/>
              <a:t>March 2020</a:t>
            </a:r>
          </a:p>
        </p:txBody>
      </p:sp>
      <p:sp>
        <p:nvSpPr>
          <p:cNvPr id="5" name="Footer Placeholder 4">
            <a:extLst>
              <a:ext uri="{FF2B5EF4-FFF2-40B4-BE49-F238E27FC236}">
                <a16:creationId xmlns:a16="http://schemas.microsoft.com/office/drawing/2014/main" id="{78DA6447-DA94-425E-BDE1-D21A72CCDAE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8D5D4A3-7633-4E8D-842A-4F45BFB25D6E}"/>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A31211-A1FB-4E00-80BA-F24A0313469F}"/>
              </a:ext>
            </a:extLst>
          </p:cNvPr>
          <p:cNvSpPr>
            <a:spLocks noGrp="1"/>
          </p:cNvSpPr>
          <p:nvPr>
            <p:ph type="dt" sz="half" idx="10"/>
          </p:nvPr>
        </p:nvSpPr>
        <p:spPr/>
        <p:txBody>
          <a:bodyPr/>
          <a:lstStyle/>
          <a:p>
            <a:r>
              <a:rPr lang="en-US"/>
              <a:t>March 2020</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F0381AB-3390-48B3-938D-5C8861315694}"/>
              </a:ext>
            </a:extLst>
          </p:cNvPr>
          <p:cNvSpPr>
            <a:spLocks noGrp="1"/>
          </p:cNvSpPr>
          <p:nvPr>
            <p:ph type="dt" sz="half" idx="10"/>
          </p:nvPr>
        </p:nvSpPr>
        <p:spPr/>
        <p:txBody>
          <a:bodyPr/>
          <a:lstStyle/>
          <a:p>
            <a:r>
              <a:rPr lang="en-US"/>
              <a:t>March 2020</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A03ED4-0F41-46B9-99AE-718842CFBB98}"/>
              </a:ext>
            </a:extLst>
          </p:cNvPr>
          <p:cNvSpPr>
            <a:spLocks noGrp="1"/>
          </p:cNvSpPr>
          <p:nvPr>
            <p:ph type="dt" sz="half" idx="10"/>
          </p:nvPr>
        </p:nvSpPr>
        <p:spPr/>
        <p:txBody>
          <a:bodyPr/>
          <a:lstStyle/>
          <a:p>
            <a:r>
              <a:rPr lang="en-US"/>
              <a:t>March 2020</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9F483AAC-4D4A-41EC-86D4-7FDD1CA77A77}"/>
              </a:ext>
            </a:extLst>
          </p:cNvPr>
          <p:cNvSpPr>
            <a:spLocks noGrp="1"/>
          </p:cNvSpPr>
          <p:nvPr>
            <p:ph type="dt" sz="half" idx="10"/>
          </p:nvPr>
        </p:nvSpPr>
        <p:spPr/>
        <p:txBody>
          <a:bodyPr/>
          <a:lstStyle/>
          <a:p>
            <a:r>
              <a:rPr lang="en-US"/>
              <a:t>March 2020</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A02BC-FC8B-4DB1-B232-2B6CE5E3B40C}"/>
              </a:ext>
            </a:extLst>
          </p:cNvPr>
          <p:cNvSpPr>
            <a:spLocks noGrp="1"/>
          </p:cNvSpPr>
          <p:nvPr>
            <p:ph type="dt" sz="half" idx="10"/>
          </p:nvPr>
        </p:nvSpPr>
        <p:spPr/>
        <p:txBody>
          <a:bodyPr/>
          <a:lstStyle/>
          <a:p>
            <a:r>
              <a:rPr lang="en-US"/>
              <a:t>March 2020</a:t>
            </a:r>
          </a:p>
        </p:txBody>
      </p:sp>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602403-EC61-4326-B507-8640F970103B}"/>
              </a:ext>
            </a:extLst>
          </p:cNvPr>
          <p:cNvSpPr>
            <a:spLocks noGrp="1"/>
          </p:cNvSpPr>
          <p:nvPr>
            <p:ph type="dt" sz="half" idx="10"/>
          </p:nvPr>
        </p:nvSpPr>
        <p:spPr/>
        <p:txBody>
          <a:bodyPr/>
          <a:lstStyle/>
          <a:p>
            <a:r>
              <a:rPr lang="en-US"/>
              <a:t>March 2020</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E5381D-4E56-47DB-B547-674A4025B89B}"/>
              </a:ext>
            </a:extLst>
          </p:cNvPr>
          <p:cNvSpPr>
            <a:spLocks noGrp="1"/>
          </p:cNvSpPr>
          <p:nvPr>
            <p:ph type="dt" sz="half" idx="10"/>
          </p:nvPr>
        </p:nvSpPr>
        <p:spPr/>
        <p:txBody>
          <a:bodyPr/>
          <a:lstStyle/>
          <a:p>
            <a:r>
              <a:rPr lang="en-US"/>
              <a:t>March 2020</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A46D66-C183-4B27-AD35-6FEBAD97DA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March 2020</a:t>
            </a:r>
            <a:endParaRPr lang="en-US" dirty="0"/>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6" name="Slide Number Placeholder 5">
            <a:extLst>
              <a:ext uri="{FF2B5EF4-FFF2-40B4-BE49-F238E27FC236}">
                <a16:creationId xmlns:a16="http://schemas.microsoft.com/office/drawing/2014/main" id="{44346B63-CD11-439F-A72D-80BE47519D7F}"/>
              </a:ext>
            </a:extLst>
          </p:cNvPr>
          <p:cNvSpPr>
            <a:spLocks noGrp="1"/>
          </p:cNvSpPr>
          <p:nvPr>
            <p:ph type="sldNum" sz="quarter" idx="4"/>
          </p:nvPr>
        </p:nvSpPr>
        <p:spPr>
          <a:xfrm>
            <a:off x="8915400" y="6356350"/>
            <a:ext cx="2971800" cy="365125"/>
          </a:xfrm>
          <a:prstGeom prst="rect">
            <a:avLst/>
          </a:prstGeom>
        </p:spPr>
        <p:txBody>
          <a:bodyPr vert="horz" lIns="91440" tIns="45720" rIns="91440" bIns="45720" rtlCol="0" anchor="ctr"/>
          <a:lstStyle>
            <a:lvl1pPr algn="r">
              <a:defRPr sz="1400" b="1">
                <a:solidFill>
                  <a:schemeClr val="tx1"/>
                </a:solidFill>
              </a:defRPr>
            </a:lvl1pPr>
          </a:lstStyle>
          <a:p>
            <a:r>
              <a:rPr lang="en-US" dirty="0"/>
              <a:t>&lt;#&gt;</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doc.:IEEE802.15-20-0069r0</a:t>
            </a:r>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5/dcn/20/15-20-0070-00-016t-minutes-of-tg16t-teleconference-2020-01-30.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ieee802.org/16/aoe.html" TargetMode="External"/><Relationship Id="rId7" Type="http://schemas.openxmlformats.org/officeDocument/2006/relationships/hyperlink" Target="https://mentor.ieee.org/802.15/dcn/20/15-20-0079-00-016t-task-group-16t-call-for-contributions.docx" TargetMode="External"/><Relationship Id="rId2" Type="http://schemas.openxmlformats.org/officeDocument/2006/relationships/hyperlink" Target="https://mentor.ieee.org/802.15/dcn/20/15-20-0071-00-016t-802-16t-use-case-spreadsheet.xlsx" TargetMode="External"/><Relationship Id="rId1" Type="http://schemas.openxmlformats.org/officeDocument/2006/relationships/slideLayout" Target="../slideLayouts/slideLayout2.xml"/><Relationship Id="rId6" Type="http://schemas.openxmlformats.org/officeDocument/2006/relationships/hyperlink" Target="https://mentor.ieee.org/802.15/dcn/20/15-20-0067-00-016t-minutes-802-16t-task-group-january-2020.docx" TargetMode="External"/><Relationship Id="rId5" Type="http://schemas.openxmlformats.org/officeDocument/2006/relationships/hyperlink" Target="mailto:tim.godfrey@ieee.org" TargetMode="External"/><Relationship Id="rId4" Type="http://schemas.openxmlformats.org/officeDocument/2006/relationships/hyperlink" Target="https://mentor.ieee.org/802.15"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5DE7E795-F202-4917-99A0-673B57CFE9E3}"/>
              </a:ext>
            </a:extLst>
          </p:cNvPr>
          <p:cNvSpPr>
            <a:spLocks noGrp="1"/>
          </p:cNvSpPr>
          <p:nvPr>
            <p:ph type="dt" sz="half" idx="10"/>
          </p:nvPr>
        </p:nvSpPr>
        <p:spPr/>
        <p:txBody>
          <a:bodyPr/>
          <a:lstStyle/>
          <a:p>
            <a:r>
              <a:rPr lang="en-US" altLang="en-US"/>
              <a:t>March 2020</a:t>
            </a:r>
            <a:endParaRPr lang="en-US" altLang="en-US" dirty="0"/>
          </a:p>
        </p:txBody>
      </p:sp>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6" name="Slide Number Placeholder 3">
            <a:extLst>
              <a:ext uri="{FF2B5EF4-FFF2-40B4-BE49-F238E27FC236}">
                <a16:creationId xmlns:a16="http://schemas.microsoft.com/office/drawing/2014/main" id="{CB0E719E-DD36-40FA-8351-E33DEAA0C7E6}"/>
              </a:ext>
            </a:extLst>
          </p:cNvPr>
          <p:cNvSpPr>
            <a:spLocks noGrp="1"/>
          </p:cNvSpPr>
          <p:nvPr>
            <p:ph type="sldNum" sz="quarter" idx="12"/>
          </p:nvPr>
        </p:nvSpPr>
        <p:spPr/>
        <p:txBody>
          <a:bodyPr/>
          <a:lstStyle/>
          <a:p>
            <a:r>
              <a:rPr lang="en-US" altLang="en-US"/>
              <a:t>Slide </a:t>
            </a:r>
            <a:fld id="{C6213B5F-16EA-4E6C-B391-0D0EC6DE41A6}" type="slidenum">
              <a:rPr lang="en-US" altLang="en-US"/>
              <a:pPr/>
              <a:t>1</a:t>
            </a:fld>
            <a:endParaRPr lang="en-US" altLang="en-US"/>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16t Agenda and Meeting Presentation – January 2020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2020-02-14	</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5" name="Date Placeholder 4"/>
          <p:cNvSpPr>
            <a:spLocks noGrp="1"/>
          </p:cNvSpPr>
          <p:nvPr>
            <p:ph type="dt"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2020</a:t>
            </a:r>
            <a:endParaRPr lang="en-GB" dirty="0"/>
          </a:p>
        </p:txBody>
      </p:sp>
      <p:sp>
        <p:nvSpPr>
          <p:cNvPr id="6" name="Footer Placeholder 5"/>
          <p:cNvSpPr>
            <a:spLocks noGrp="1"/>
          </p:cNvSpPr>
          <p:nvPr>
            <p:ph type="ft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11</a:t>
            </a:fld>
            <a:endParaRPr lang="en-US" altLang="en-US"/>
          </a:p>
        </p:txBody>
      </p:sp>
      <p:sp>
        <p:nvSpPr>
          <p:cNvPr id="6" name="Footer Placeholder 5"/>
          <p:cNvSpPr>
            <a:spLocks noGrp="1"/>
          </p:cNvSpPr>
          <p:nvPr>
            <p:ph type="ftr" idx="4294967295"/>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5" name="Date Placeholder 4"/>
          <p:cNvSpPr>
            <a:spLocks noGrp="1"/>
          </p:cNvSpPr>
          <p:nvPr>
            <p:ph type="dt" idx="4294967295"/>
          </p:nvPr>
        </p:nvSpPr>
        <p:spPr bwMode="auto">
          <a:xfrm>
            <a:off x="0" y="6491288"/>
            <a:ext cx="250031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a:t>March 2020</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09249-579C-4C71-AF72-D143847AF34D}"/>
              </a:ext>
            </a:extLst>
          </p:cNvPr>
          <p:cNvSpPr>
            <a:spLocks noGrp="1"/>
          </p:cNvSpPr>
          <p:nvPr>
            <p:ph type="title"/>
          </p:nvPr>
        </p:nvSpPr>
        <p:spPr/>
        <p:txBody>
          <a:bodyPr/>
          <a:lstStyle/>
          <a:p>
            <a:r>
              <a:rPr lang="en-US" dirty="0"/>
              <a:t>16t Task Group </a:t>
            </a:r>
          </a:p>
        </p:txBody>
      </p:sp>
      <p:sp>
        <p:nvSpPr>
          <p:cNvPr id="3" name="Content Placeholder 2">
            <a:extLst>
              <a:ext uri="{FF2B5EF4-FFF2-40B4-BE49-F238E27FC236}">
                <a16:creationId xmlns:a16="http://schemas.microsoft.com/office/drawing/2014/main" id="{DBB3FD02-E6EB-423F-9917-B33A73AE2FBD}"/>
              </a:ext>
            </a:extLst>
          </p:cNvPr>
          <p:cNvSpPr>
            <a:spLocks noGrp="1"/>
          </p:cNvSpPr>
          <p:nvPr>
            <p:ph idx="1"/>
          </p:nvPr>
        </p:nvSpPr>
        <p:spPr/>
        <p:txBody>
          <a:bodyPr>
            <a:normAutofit/>
          </a:bodyPr>
          <a:lstStyle/>
          <a:p>
            <a:r>
              <a:rPr lang="en-US" dirty="0"/>
              <a:t>Attendance Reminder: </a:t>
            </a:r>
            <a:r>
              <a:rPr lang="en-US" dirty="0">
                <a:hlinkClick r:id="rId2"/>
              </a:rPr>
              <a:t>https://imat.ieee.org/my-site/home</a:t>
            </a:r>
            <a:endParaRPr lang="en-US" dirty="0"/>
          </a:p>
          <a:p>
            <a:endParaRPr lang="en-US" dirty="0"/>
          </a:p>
          <a:p>
            <a:r>
              <a:rPr lang="en-US" dirty="0"/>
              <a:t>Approve Agenda For Week</a:t>
            </a:r>
          </a:p>
          <a:p>
            <a:endParaRPr lang="en-US" dirty="0"/>
          </a:p>
          <a:p>
            <a:endParaRPr lang="en-US" dirty="0"/>
          </a:p>
          <a:p>
            <a:endParaRPr lang="en-US" dirty="0"/>
          </a:p>
          <a:p>
            <a:endParaRPr lang="en-US" dirty="0"/>
          </a:p>
          <a:p>
            <a:pPr lvl="1"/>
            <a:endParaRPr lang="en-US" dirty="0"/>
          </a:p>
        </p:txBody>
      </p:sp>
      <p:sp>
        <p:nvSpPr>
          <p:cNvPr id="10" name="Date Placeholder 9">
            <a:extLst>
              <a:ext uri="{FF2B5EF4-FFF2-40B4-BE49-F238E27FC236}">
                <a16:creationId xmlns:a16="http://schemas.microsoft.com/office/drawing/2014/main" id="{4BCC266E-6772-4C52-A4E7-5ED3B0FFD1B4}"/>
              </a:ext>
            </a:extLst>
          </p:cNvPr>
          <p:cNvSpPr>
            <a:spLocks noGrp="1"/>
          </p:cNvSpPr>
          <p:nvPr>
            <p:ph type="dt" sz="half" idx="10"/>
          </p:nvPr>
        </p:nvSpPr>
        <p:spPr/>
        <p:txBody>
          <a:bodyPr/>
          <a:lstStyle/>
          <a:p>
            <a:r>
              <a:rPr lang="en-US" altLang="en-US"/>
              <a:t>March 2020</a:t>
            </a:r>
          </a:p>
        </p:txBody>
      </p:sp>
      <p:sp>
        <p:nvSpPr>
          <p:cNvPr id="4" name="Footer Placeholder 3">
            <a:extLst>
              <a:ext uri="{FF2B5EF4-FFF2-40B4-BE49-F238E27FC236}">
                <a16:creationId xmlns:a16="http://schemas.microsoft.com/office/drawing/2014/main" id="{5D09CEF7-0494-44E4-B817-ABAAF69F624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00A2EF4-1E73-4954-B21B-36C9CB750FF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34550126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DE354-4D07-4D6F-95ED-9D225CEF9913}"/>
              </a:ext>
            </a:extLst>
          </p:cNvPr>
          <p:cNvSpPr>
            <a:spLocks noGrp="1"/>
          </p:cNvSpPr>
          <p:nvPr>
            <p:ph type="title"/>
          </p:nvPr>
        </p:nvSpPr>
        <p:spPr/>
        <p:txBody>
          <a:bodyPr/>
          <a:lstStyle/>
          <a:p>
            <a:r>
              <a:rPr lang="en-US" dirty="0"/>
              <a:t>Status Recap</a:t>
            </a:r>
          </a:p>
        </p:txBody>
      </p:sp>
      <p:sp>
        <p:nvSpPr>
          <p:cNvPr id="3" name="Content Placeholder 2">
            <a:extLst>
              <a:ext uri="{FF2B5EF4-FFF2-40B4-BE49-F238E27FC236}">
                <a16:creationId xmlns:a16="http://schemas.microsoft.com/office/drawing/2014/main" id="{490ABB74-812D-4EC0-B26C-1F92F66B241A}"/>
              </a:ext>
            </a:extLst>
          </p:cNvPr>
          <p:cNvSpPr>
            <a:spLocks noGrp="1"/>
          </p:cNvSpPr>
          <p:nvPr>
            <p:ph idx="1"/>
          </p:nvPr>
        </p:nvSpPr>
        <p:spPr/>
        <p:txBody>
          <a:bodyPr>
            <a:normAutofit fontScale="92500" lnSpcReduction="20000"/>
          </a:bodyPr>
          <a:lstStyle/>
          <a:p>
            <a:r>
              <a:rPr lang="en-US" dirty="0"/>
              <a:t>Action Items</a:t>
            </a:r>
          </a:p>
          <a:p>
            <a:pPr lvl="1"/>
            <a:r>
              <a:rPr lang="en-US" dirty="0"/>
              <a:t>Release Call for Contributions when NESCOM informs us of PAR approval by Standards Board.</a:t>
            </a:r>
          </a:p>
          <a:p>
            <a:pPr lvl="2"/>
            <a:r>
              <a:rPr lang="en-US" dirty="0"/>
              <a:t>Completed 2020-02-14</a:t>
            </a:r>
          </a:p>
          <a:p>
            <a:pPr lvl="1"/>
            <a:r>
              <a:rPr lang="en-US" dirty="0"/>
              <a:t>Motion: The Task Group authorizes the chair to make editorial changes to the call for contributions. </a:t>
            </a:r>
          </a:p>
          <a:p>
            <a:pPr lvl="2"/>
            <a:r>
              <a:rPr lang="en-US" dirty="0"/>
              <a:t>Moved </a:t>
            </a:r>
            <a:r>
              <a:rPr lang="en-US" dirty="0" err="1"/>
              <a:t>Allesandra</a:t>
            </a:r>
            <a:r>
              <a:rPr lang="en-US" dirty="0"/>
              <a:t>, Second Guy.   Approved with unanimous consent. </a:t>
            </a:r>
          </a:p>
          <a:p>
            <a:pPr lvl="1"/>
            <a:r>
              <a:rPr lang="en-US" dirty="0"/>
              <a:t>Tim: Create an 802.16t web page and provide to Rick Alfvin for posting.</a:t>
            </a:r>
          </a:p>
          <a:p>
            <a:pPr lvl="2"/>
            <a:r>
              <a:rPr lang="en-US" dirty="0"/>
              <a:t>Completed 2020-02-14</a:t>
            </a:r>
          </a:p>
          <a:p>
            <a:pPr lvl="1"/>
            <a:r>
              <a:rPr lang="en-US" dirty="0"/>
              <a:t>Roger will send a message to 802.16 reflector when Call for Contributions has gone out. </a:t>
            </a:r>
          </a:p>
          <a:p>
            <a:r>
              <a:rPr lang="en-US" dirty="0"/>
              <a:t>Teleconference</a:t>
            </a:r>
          </a:p>
          <a:p>
            <a:pPr lvl="1"/>
            <a:r>
              <a:rPr lang="en-US" dirty="0"/>
              <a:t>Thursday, January 30, 8am pacific, 11am eastern, for 1 hour</a:t>
            </a:r>
          </a:p>
          <a:p>
            <a:pPr lvl="1"/>
            <a:r>
              <a:rPr lang="en-US" dirty="0"/>
              <a:t>Minutes: </a:t>
            </a:r>
            <a:r>
              <a:rPr lang="en-US" dirty="0">
                <a:hlinkClick r:id="rId2"/>
              </a:rPr>
              <a:t>IEEE 802.15-20-0070r0</a:t>
            </a:r>
            <a:endParaRPr lang="en-US" dirty="0"/>
          </a:p>
          <a:p>
            <a:endParaRPr lang="en-US" dirty="0"/>
          </a:p>
        </p:txBody>
      </p:sp>
      <p:sp>
        <p:nvSpPr>
          <p:cNvPr id="4" name="Date Placeholder 3">
            <a:extLst>
              <a:ext uri="{FF2B5EF4-FFF2-40B4-BE49-F238E27FC236}">
                <a16:creationId xmlns:a16="http://schemas.microsoft.com/office/drawing/2014/main" id="{DA5A7758-0E90-4444-BEEC-7EF984CBFE66}"/>
              </a:ext>
            </a:extLst>
          </p:cNvPr>
          <p:cNvSpPr>
            <a:spLocks noGrp="1"/>
          </p:cNvSpPr>
          <p:nvPr>
            <p:ph type="dt" sz="half" idx="10"/>
          </p:nvPr>
        </p:nvSpPr>
        <p:spPr/>
        <p:txBody>
          <a:bodyPr/>
          <a:lstStyle/>
          <a:p>
            <a:r>
              <a:rPr lang="en-US"/>
              <a:t>March 2020</a:t>
            </a:r>
          </a:p>
        </p:txBody>
      </p:sp>
      <p:sp>
        <p:nvSpPr>
          <p:cNvPr id="5" name="Footer Placeholder 4">
            <a:extLst>
              <a:ext uri="{FF2B5EF4-FFF2-40B4-BE49-F238E27FC236}">
                <a16:creationId xmlns:a16="http://schemas.microsoft.com/office/drawing/2014/main" id="{D75A62AC-E729-460B-A43F-9C5538CB346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E5716A96-FEA0-471A-A4FB-64627AFA4E93}"/>
              </a:ext>
            </a:extLst>
          </p:cNvPr>
          <p:cNvSpPr>
            <a:spLocks noGrp="1"/>
          </p:cNvSpPr>
          <p:nvPr>
            <p:ph type="sldNum" sz="quarter" idx="12"/>
          </p:nvPr>
        </p:nvSpPr>
        <p:spPr/>
        <p:txBody>
          <a:bodyPr/>
          <a:lstStyle/>
          <a:p>
            <a:fld id="{07EF11DD-EAC9-418C-AFCF-9D5EFABD0DDC}" type="slidenum">
              <a:rPr lang="en-US" smtClean="0"/>
              <a:t>16</a:t>
            </a:fld>
            <a:endParaRPr lang="en-US"/>
          </a:p>
        </p:txBody>
      </p:sp>
    </p:spTree>
    <p:extLst>
      <p:ext uri="{BB962C8B-B14F-4D97-AF65-F5344CB8AC3E}">
        <p14:creationId xmlns:p14="http://schemas.microsoft.com/office/powerpoint/2010/main" val="31163218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lstStyle/>
          <a:p>
            <a:r>
              <a:rPr lang="en-US" dirty="0"/>
              <a:t>Call for Contributions – issued Feb 14, 2020</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a:xfrm>
            <a:off x="381000" y="1143000"/>
            <a:ext cx="11277600" cy="5410200"/>
          </a:xfrm>
        </p:spPr>
        <p:txBody>
          <a:bodyPr>
            <a:normAutofit fontScale="62500" lnSpcReduction="20000"/>
          </a:bodyPr>
          <a:lstStyle/>
          <a:p>
            <a:r>
              <a:rPr lang="en-US" dirty="0"/>
              <a:t>The IEEE 802.15.16t Task Group is developing an amendment to 802.16-2017. Project 802.16t “Amendment - Fixed and Mobile Wireless Access in Narrowband Channels” </a:t>
            </a:r>
          </a:p>
          <a:p>
            <a:r>
              <a:rPr lang="en-US" dirty="0"/>
              <a:t>This project specifies operation in licensed spectrum with channel bandwidths greater than or equal to 5 kHz and less than 100 kHz. A new PHY will be specified, with changes to the MAC as necessary. The amendment is frequency independent but focuses on spectrum less than 2 GHz. Aggregated operation in adjacent and non-adjacent channels will be supported.</a:t>
            </a:r>
          </a:p>
          <a:p>
            <a:endParaRPr lang="en-US" dirty="0"/>
          </a:p>
          <a:p>
            <a:r>
              <a:rPr lang="en-US" dirty="0"/>
              <a:t>This Call for Contributions solicits input documentation toward the development the amendment. </a:t>
            </a:r>
          </a:p>
          <a:p>
            <a:r>
              <a:rPr lang="en-US" dirty="0"/>
              <a:t>Contributions are sought on the following topics;</a:t>
            </a:r>
          </a:p>
          <a:p>
            <a:pPr lvl="1"/>
            <a:r>
              <a:rPr lang="en-US" dirty="0"/>
              <a:t>Presentations on use cases, scenarios, and applications   </a:t>
            </a:r>
          </a:p>
          <a:p>
            <a:pPr lvl="1"/>
            <a:r>
              <a:rPr lang="en-US" dirty="0"/>
              <a:t>Contributions toward the System Requirements Document</a:t>
            </a:r>
          </a:p>
          <a:p>
            <a:r>
              <a:rPr lang="en-US" dirty="0"/>
              <a:t>Please use document </a:t>
            </a:r>
            <a:r>
              <a:rPr lang="en-US" dirty="0">
                <a:hlinkClick r:id="rId2"/>
              </a:rPr>
              <a:t>IEEE 802.15-20-0070r0 </a:t>
            </a:r>
            <a:r>
              <a:rPr lang="en-US" dirty="0"/>
              <a:t>as a template to describe your use cases.</a:t>
            </a:r>
          </a:p>
          <a:p>
            <a:r>
              <a:rPr lang="en-US" dirty="0"/>
              <a:t>The next meeting of P802.16t is March 15-20, 2020, Hilton Atlanta, Atlanta Georgia, USA, </a:t>
            </a:r>
            <a:r>
              <a:rPr lang="en-US" i="1" dirty="0"/>
              <a:t>802 Plenary Session. </a:t>
            </a:r>
            <a:r>
              <a:rPr lang="en-US" dirty="0"/>
              <a:t>The 802.16t task group will meet on Tuesday through Thursday.</a:t>
            </a:r>
          </a:p>
          <a:p>
            <a:r>
              <a:rPr lang="en-US" dirty="0"/>
              <a:t>The deadline for contributions to be considered the March 2020 plenary meeting is Friday, 13 March 2020, AOE (</a:t>
            </a:r>
            <a:r>
              <a:rPr lang="en-US" u="sng" dirty="0">
                <a:hlinkClick r:id="rId3"/>
              </a:rPr>
              <a:t>Anywhere On Earth</a:t>
            </a:r>
            <a:r>
              <a:rPr lang="en-US" dirty="0"/>
              <a:t>)</a:t>
            </a:r>
          </a:p>
          <a:p>
            <a:r>
              <a:rPr lang="en-US" dirty="0"/>
              <a:t>Documents should be uploaded to </a:t>
            </a:r>
            <a:r>
              <a:rPr lang="en-US" dirty="0">
                <a:hlinkClick r:id="rId4"/>
              </a:rPr>
              <a:t>https://mentor.ieee.org/802.15</a:t>
            </a:r>
            <a:r>
              <a:rPr lang="en-US" dirty="0"/>
              <a:t>, to the </a:t>
            </a:r>
            <a:r>
              <a:rPr lang="en-US" b="1" dirty="0"/>
              <a:t>TG16t</a:t>
            </a:r>
            <a:r>
              <a:rPr lang="en-US" dirty="0"/>
              <a:t> task group.</a:t>
            </a:r>
          </a:p>
          <a:p>
            <a:r>
              <a:rPr lang="en-US" dirty="0"/>
              <a:t>For more information contact the TG16t chair Tim Godfrey </a:t>
            </a:r>
            <a:r>
              <a:rPr lang="en-US" dirty="0">
                <a:hlinkClick r:id="rId5"/>
              </a:rPr>
              <a:t>tim.godfrey@ieee.org</a:t>
            </a:r>
            <a:endParaRPr lang="en-US" dirty="0"/>
          </a:p>
          <a:p>
            <a:r>
              <a:rPr lang="en-US" dirty="0"/>
              <a:t>The minutes of the January 2020 session are available in document </a:t>
            </a:r>
            <a:r>
              <a:rPr lang="en-US" dirty="0">
                <a:hlinkClick r:id="rId6"/>
              </a:rPr>
              <a:t>IEEE 802.15-20-0067r0</a:t>
            </a:r>
            <a:endParaRPr lang="en-US" dirty="0"/>
          </a:p>
          <a:p>
            <a:r>
              <a:rPr lang="en-US" dirty="0"/>
              <a:t>This Call for Contributions is available as document </a:t>
            </a:r>
            <a:r>
              <a:rPr lang="en-US" dirty="0">
                <a:hlinkClick r:id="rId7"/>
              </a:rPr>
              <a:t>IEEE 802.15-20-0079r0</a:t>
            </a:r>
            <a:endParaRPr lang="en-US" dirty="0"/>
          </a:p>
          <a:p>
            <a:endParaRPr lang="en-US" dirty="0"/>
          </a:p>
        </p:txBody>
      </p:sp>
      <p:sp>
        <p:nvSpPr>
          <p:cNvPr id="4" name="Date Placeholder 3">
            <a:extLst>
              <a:ext uri="{FF2B5EF4-FFF2-40B4-BE49-F238E27FC236}">
                <a16:creationId xmlns:a16="http://schemas.microsoft.com/office/drawing/2014/main" id="{D2F6F39F-1CE2-47E6-94C3-C4DB16D0946E}"/>
              </a:ext>
            </a:extLst>
          </p:cNvPr>
          <p:cNvSpPr>
            <a:spLocks noGrp="1"/>
          </p:cNvSpPr>
          <p:nvPr>
            <p:ph type="dt" sz="half" idx="10"/>
          </p:nvPr>
        </p:nvSpPr>
        <p:spPr/>
        <p:txBody>
          <a:bodyPr/>
          <a:lstStyle/>
          <a:p>
            <a:r>
              <a:rPr lang="en-US"/>
              <a:t>March 2020</a:t>
            </a:r>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76D66EC-4AB5-4560-A355-BF061CB78939}"/>
              </a:ext>
            </a:extLst>
          </p:cNvPr>
          <p:cNvSpPr>
            <a:spLocks noGrp="1"/>
          </p:cNvSpPr>
          <p:nvPr>
            <p:ph type="sldNum" sz="quarter" idx="12"/>
          </p:nvPr>
        </p:nvSpPr>
        <p:spPr/>
        <p:txBody>
          <a:bodyPr/>
          <a:lstStyle/>
          <a:p>
            <a:fld id="{07EF11DD-EAC9-418C-AFCF-9D5EFABD0DDC}" type="slidenum">
              <a:rPr lang="en-US" smtClean="0"/>
              <a:t>17</a:t>
            </a:fld>
            <a:endParaRPr lang="en-US"/>
          </a:p>
        </p:txBody>
      </p:sp>
    </p:spTree>
    <p:extLst>
      <p:ext uri="{BB962C8B-B14F-4D97-AF65-F5344CB8AC3E}">
        <p14:creationId xmlns:p14="http://schemas.microsoft.com/office/powerpoint/2010/main" val="41424474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DC13E-5060-4B5A-A6DA-5DF6D638ED98}"/>
              </a:ext>
            </a:extLst>
          </p:cNvPr>
          <p:cNvSpPr>
            <a:spLocks noGrp="1"/>
          </p:cNvSpPr>
          <p:nvPr>
            <p:ph type="title"/>
          </p:nvPr>
        </p:nvSpPr>
        <p:spPr/>
        <p:txBody>
          <a:bodyPr/>
          <a:lstStyle/>
          <a:p>
            <a:r>
              <a:rPr lang="en-US" dirty="0"/>
              <a:t>Objectives for this meeting</a:t>
            </a:r>
          </a:p>
        </p:txBody>
      </p:sp>
      <p:sp>
        <p:nvSpPr>
          <p:cNvPr id="3" name="Content Placeholder 2">
            <a:extLst>
              <a:ext uri="{FF2B5EF4-FFF2-40B4-BE49-F238E27FC236}">
                <a16:creationId xmlns:a16="http://schemas.microsoft.com/office/drawing/2014/main" id="{A0FADA40-89B2-423C-92E6-436148B5FF7F}"/>
              </a:ext>
            </a:extLst>
          </p:cNvPr>
          <p:cNvSpPr>
            <a:spLocks noGrp="1"/>
          </p:cNvSpPr>
          <p:nvPr>
            <p:ph idx="1"/>
          </p:nvPr>
        </p:nvSpPr>
        <p:spPr/>
        <p:txBody>
          <a:bodyPr/>
          <a:lstStyle/>
          <a:p>
            <a:r>
              <a:rPr lang="en-US" dirty="0"/>
              <a:t>Continue SRD development</a:t>
            </a:r>
          </a:p>
          <a:p>
            <a:pPr lvl="1"/>
            <a:r>
              <a:rPr lang="en-US" dirty="0"/>
              <a:t>Presentations of contributions towards SRD</a:t>
            </a:r>
          </a:p>
          <a:p>
            <a:pPr lvl="1"/>
            <a:endParaRPr lang="en-US" dirty="0"/>
          </a:p>
          <a:p>
            <a:r>
              <a:rPr lang="en-US" dirty="0"/>
              <a:t>Consider PAR amendment to add FDD operation</a:t>
            </a:r>
          </a:p>
          <a:p>
            <a:pPr lvl="1"/>
            <a:endParaRPr lang="en-US" dirty="0"/>
          </a:p>
        </p:txBody>
      </p:sp>
      <p:sp>
        <p:nvSpPr>
          <p:cNvPr id="4" name="Date Placeholder 3">
            <a:extLst>
              <a:ext uri="{FF2B5EF4-FFF2-40B4-BE49-F238E27FC236}">
                <a16:creationId xmlns:a16="http://schemas.microsoft.com/office/drawing/2014/main" id="{ABE08381-FC39-45D0-977C-7E0CA366B5F0}"/>
              </a:ext>
            </a:extLst>
          </p:cNvPr>
          <p:cNvSpPr>
            <a:spLocks noGrp="1"/>
          </p:cNvSpPr>
          <p:nvPr>
            <p:ph type="dt" sz="half" idx="10"/>
          </p:nvPr>
        </p:nvSpPr>
        <p:spPr/>
        <p:txBody>
          <a:bodyPr/>
          <a:lstStyle/>
          <a:p>
            <a:r>
              <a:rPr lang="en-US"/>
              <a:t>March 2020</a:t>
            </a:r>
          </a:p>
        </p:txBody>
      </p:sp>
      <p:sp>
        <p:nvSpPr>
          <p:cNvPr id="5" name="Footer Placeholder 4">
            <a:extLst>
              <a:ext uri="{FF2B5EF4-FFF2-40B4-BE49-F238E27FC236}">
                <a16:creationId xmlns:a16="http://schemas.microsoft.com/office/drawing/2014/main" id="{C3B06507-8A60-426D-922F-30553B1CC36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3ABA1025-BAE5-4372-9E98-0AA52108759B}"/>
              </a:ext>
            </a:extLst>
          </p:cNvPr>
          <p:cNvSpPr>
            <a:spLocks noGrp="1"/>
          </p:cNvSpPr>
          <p:nvPr>
            <p:ph type="sldNum" sz="quarter" idx="12"/>
          </p:nvPr>
        </p:nvSpPr>
        <p:spPr/>
        <p:txBody>
          <a:bodyPr/>
          <a:lstStyle/>
          <a:p>
            <a:fld id="{07EF11DD-EAC9-418C-AFCF-9D5EFABD0DDC}" type="slidenum">
              <a:rPr lang="en-US" smtClean="0"/>
              <a:t>18</a:t>
            </a:fld>
            <a:endParaRPr lang="en-US"/>
          </a:p>
        </p:txBody>
      </p:sp>
    </p:spTree>
    <p:extLst>
      <p:ext uri="{BB962C8B-B14F-4D97-AF65-F5344CB8AC3E}">
        <p14:creationId xmlns:p14="http://schemas.microsoft.com/office/powerpoint/2010/main" val="12543264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B5ED9-F8E8-40CB-9CFC-3FAE50E3F476}"/>
              </a:ext>
            </a:extLst>
          </p:cNvPr>
          <p:cNvSpPr>
            <a:spLocks noGrp="1"/>
          </p:cNvSpPr>
          <p:nvPr>
            <p:ph type="title"/>
          </p:nvPr>
        </p:nvSpPr>
        <p:spPr/>
        <p:txBody>
          <a:bodyPr/>
          <a:lstStyle/>
          <a:p>
            <a:r>
              <a:rPr lang="en-US" dirty="0"/>
              <a:t>Scheduling of Presentations</a:t>
            </a:r>
          </a:p>
        </p:txBody>
      </p:sp>
      <p:sp>
        <p:nvSpPr>
          <p:cNvPr id="3" name="Content Placeholder 2">
            <a:extLst>
              <a:ext uri="{FF2B5EF4-FFF2-40B4-BE49-F238E27FC236}">
                <a16:creationId xmlns:a16="http://schemas.microsoft.com/office/drawing/2014/main" id="{24E667BE-B2EF-4A38-8217-712F666ABFA7}"/>
              </a:ext>
            </a:extLst>
          </p:cNvPr>
          <p:cNvSpPr>
            <a:spLocks noGrp="1"/>
          </p:cNvSpPr>
          <p:nvPr>
            <p:ph idx="1"/>
          </p:nvPr>
        </p:nvSpPr>
        <p:spPr/>
        <p:txBody>
          <a:bodyPr/>
          <a:lstStyle/>
          <a:p>
            <a:r>
              <a:rPr lang="en-US" dirty="0"/>
              <a:t>Contributions to SRD</a:t>
            </a:r>
          </a:p>
          <a:p>
            <a:endParaRPr lang="en-US" dirty="0"/>
          </a:p>
          <a:p>
            <a:pPr lvl="1"/>
            <a:endParaRPr lang="en-US" dirty="0"/>
          </a:p>
          <a:p>
            <a:r>
              <a:rPr lang="en-US" dirty="0"/>
              <a:t>Other presentations not related to SRD</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9488F5DD-E615-434A-BBC2-F8E8D8573D44}"/>
              </a:ext>
            </a:extLst>
          </p:cNvPr>
          <p:cNvSpPr>
            <a:spLocks noGrp="1"/>
          </p:cNvSpPr>
          <p:nvPr>
            <p:ph type="dt" sz="half" idx="10"/>
          </p:nvPr>
        </p:nvSpPr>
        <p:spPr/>
        <p:txBody>
          <a:bodyPr/>
          <a:lstStyle/>
          <a:p>
            <a:r>
              <a:rPr lang="en-US"/>
              <a:t>March 2020</a:t>
            </a:r>
          </a:p>
        </p:txBody>
      </p:sp>
      <p:sp>
        <p:nvSpPr>
          <p:cNvPr id="5" name="Footer Placeholder 4">
            <a:extLst>
              <a:ext uri="{FF2B5EF4-FFF2-40B4-BE49-F238E27FC236}">
                <a16:creationId xmlns:a16="http://schemas.microsoft.com/office/drawing/2014/main" id="{58160F2B-9610-4257-97D1-C91CE0EC7C7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0CE97FBF-E095-473A-B299-A54BEE727804}"/>
              </a:ext>
            </a:extLst>
          </p:cNvPr>
          <p:cNvSpPr>
            <a:spLocks noGrp="1"/>
          </p:cNvSpPr>
          <p:nvPr>
            <p:ph type="sldNum" sz="quarter" idx="12"/>
          </p:nvPr>
        </p:nvSpPr>
        <p:spPr/>
        <p:txBody>
          <a:bodyPr/>
          <a:lstStyle/>
          <a:p>
            <a:fld id="{07EF11DD-EAC9-418C-AFCF-9D5EFABD0DDC}" type="slidenum">
              <a:rPr lang="en-US" smtClean="0"/>
              <a:t>19</a:t>
            </a:fld>
            <a:endParaRPr lang="en-US"/>
          </a:p>
        </p:txBody>
      </p:sp>
    </p:spTree>
    <p:extLst>
      <p:ext uri="{BB962C8B-B14F-4D97-AF65-F5344CB8AC3E}">
        <p14:creationId xmlns:p14="http://schemas.microsoft.com/office/powerpoint/2010/main" val="1161405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Agenda for week – March 2020</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Attendance, Patent Policy</a:t>
            </a:r>
          </a:p>
          <a:p>
            <a:r>
              <a:rPr lang="en-US" dirty="0"/>
              <a:t>Review and Approve Agenda for week</a:t>
            </a:r>
          </a:p>
          <a:p>
            <a:r>
              <a:rPr lang="en-US" dirty="0"/>
              <a:t>Scheduling of Presentations</a:t>
            </a:r>
          </a:p>
          <a:p>
            <a:pPr lvl="1"/>
            <a:r>
              <a:rPr lang="en-US" dirty="0"/>
              <a:t>Priority for contributions to SRD</a:t>
            </a:r>
          </a:p>
          <a:p>
            <a:pPr lvl="1"/>
            <a:r>
              <a:rPr lang="en-US" dirty="0"/>
              <a:t>Other presentations not related to SRD</a:t>
            </a:r>
          </a:p>
          <a:p>
            <a:r>
              <a:rPr lang="en-US" dirty="0"/>
              <a:t>Task Group Officers (permanent or interim secretary)</a:t>
            </a:r>
          </a:p>
          <a:p>
            <a:r>
              <a:rPr lang="en-US" dirty="0"/>
              <a:t>Any presentations or contributions for this week</a:t>
            </a:r>
          </a:p>
          <a:p>
            <a:r>
              <a:rPr lang="en-US" dirty="0"/>
              <a:t>Review Task Group Development Process, Key Documents</a:t>
            </a:r>
          </a:p>
          <a:p>
            <a:r>
              <a:rPr lang="en-US" dirty="0"/>
              <a:t>Review Task Group Timeline</a:t>
            </a:r>
          </a:p>
        </p:txBody>
      </p:sp>
      <p:sp>
        <p:nvSpPr>
          <p:cNvPr id="2" name="Date Placeholder 1">
            <a:extLst>
              <a:ext uri="{FF2B5EF4-FFF2-40B4-BE49-F238E27FC236}">
                <a16:creationId xmlns:a16="http://schemas.microsoft.com/office/drawing/2014/main" id="{18E60F81-A535-4535-B380-36349C6C0953}"/>
              </a:ext>
            </a:extLst>
          </p:cNvPr>
          <p:cNvSpPr>
            <a:spLocks noGrp="1"/>
          </p:cNvSpPr>
          <p:nvPr>
            <p:ph type="dt" sz="half" idx="10"/>
          </p:nvPr>
        </p:nvSpPr>
        <p:spPr/>
        <p:txBody>
          <a:bodyPr/>
          <a:lstStyle/>
          <a:p>
            <a:r>
              <a:rPr lang="en-US"/>
              <a:t>March 2020</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7A912C23-63F8-450A-AA58-80D7A7B4FCA4}"/>
              </a:ext>
            </a:extLst>
          </p:cNvPr>
          <p:cNvSpPr>
            <a:spLocks noGrp="1"/>
          </p:cNvSpPr>
          <p:nvPr>
            <p:ph type="sldNum" sz="quarter" idx="12"/>
          </p:nvPr>
        </p:nvSpPr>
        <p:spPr/>
        <p:txBody>
          <a:bodyPr/>
          <a:lstStyle/>
          <a:p>
            <a:fld id="{07EF11DD-EAC9-418C-AFCF-9D5EFABD0DDC}" type="slidenum">
              <a:rPr lang="en-US" smtClean="0"/>
              <a:t>2</a:t>
            </a:fld>
            <a:endParaRPr lang="en-US"/>
          </a:p>
        </p:txBody>
      </p:sp>
    </p:spTree>
    <p:extLst>
      <p:ext uri="{BB962C8B-B14F-4D97-AF65-F5344CB8AC3E}">
        <p14:creationId xmlns:p14="http://schemas.microsoft.com/office/powerpoint/2010/main" val="20064856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5A3D7E2-3938-4461-BDE0-C954F926E746}"/>
              </a:ext>
            </a:extLst>
          </p:cNvPr>
          <p:cNvSpPr>
            <a:spLocks noGrp="1"/>
          </p:cNvSpPr>
          <p:nvPr>
            <p:ph type="ctrTitle"/>
          </p:nvPr>
        </p:nvSpPr>
        <p:spPr/>
        <p:txBody>
          <a:bodyPr/>
          <a:lstStyle/>
          <a:p>
            <a:r>
              <a:rPr lang="en-US" dirty="0"/>
              <a:t>Presentations</a:t>
            </a:r>
          </a:p>
        </p:txBody>
      </p:sp>
      <p:sp>
        <p:nvSpPr>
          <p:cNvPr id="9" name="Subtitle 8">
            <a:extLst>
              <a:ext uri="{FF2B5EF4-FFF2-40B4-BE49-F238E27FC236}">
                <a16:creationId xmlns:a16="http://schemas.microsoft.com/office/drawing/2014/main" id="{E22259C0-7E59-43BB-9991-E60455DEA1E5}"/>
              </a:ext>
            </a:extLst>
          </p:cNvPr>
          <p:cNvSpPr>
            <a:spLocks noGrp="1"/>
          </p:cNvSpPr>
          <p:nvPr>
            <p:ph type="subTitle" idx="1"/>
          </p:nvPr>
        </p:nvSpPr>
        <p:spPr/>
        <p:txBody>
          <a:bodyPr/>
          <a:lstStyle/>
          <a:p>
            <a:endParaRPr lang="en-US"/>
          </a:p>
        </p:txBody>
      </p:sp>
      <p:sp>
        <p:nvSpPr>
          <p:cNvPr id="4" name="Date Placeholder 3">
            <a:extLst>
              <a:ext uri="{FF2B5EF4-FFF2-40B4-BE49-F238E27FC236}">
                <a16:creationId xmlns:a16="http://schemas.microsoft.com/office/drawing/2014/main" id="{7D042F5B-408A-45AF-BEA9-6538FEB3A23C}"/>
              </a:ext>
            </a:extLst>
          </p:cNvPr>
          <p:cNvSpPr>
            <a:spLocks noGrp="1"/>
          </p:cNvSpPr>
          <p:nvPr>
            <p:ph type="dt" sz="half" idx="10"/>
          </p:nvPr>
        </p:nvSpPr>
        <p:spPr/>
        <p:txBody>
          <a:bodyPr/>
          <a:lstStyle/>
          <a:p>
            <a:r>
              <a:rPr lang="en-US" altLang="en-US"/>
              <a:t>March 2020</a:t>
            </a:r>
          </a:p>
        </p:txBody>
      </p:sp>
      <p:sp>
        <p:nvSpPr>
          <p:cNvPr id="5" name="Footer Placeholder 4">
            <a:extLst>
              <a:ext uri="{FF2B5EF4-FFF2-40B4-BE49-F238E27FC236}">
                <a16:creationId xmlns:a16="http://schemas.microsoft.com/office/drawing/2014/main" id="{0AAC1185-E7CB-45B0-B4B7-91638A395E15}"/>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389EDD39-1172-45E9-BA22-0093BE4978EF}"/>
              </a:ext>
            </a:extLst>
          </p:cNvPr>
          <p:cNvSpPr>
            <a:spLocks noGrp="1"/>
          </p:cNvSpPr>
          <p:nvPr>
            <p:ph type="sldNum" sz="quarter" idx="12"/>
          </p:nvPr>
        </p:nvSpPr>
        <p:spPr/>
        <p:txBody>
          <a:bodyPr/>
          <a:lstStyle/>
          <a:p>
            <a:r>
              <a:rPr lang="en-US" altLang="en-US"/>
              <a:t>Slide </a:t>
            </a:r>
            <a:fld id="{2B687277-1108-434F-8D99-8D4FEAC8F2EF}" type="slidenum">
              <a:rPr lang="en-US" altLang="en-US"/>
              <a:pPr/>
              <a:t>20</a:t>
            </a:fld>
            <a:endParaRPr lang="en-US"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5A3D7E2-3938-4461-BDE0-C954F926E746}"/>
              </a:ext>
            </a:extLst>
          </p:cNvPr>
          <p:cNvSpPr>
            <a:spLocks noGrp="1"/>
          </p:cNvSpPr>
          <p:nvPr>
            <p:ph type="ctrTitle"/>
          </p:nvPr>
        </p:nvSpPr>
        <p:spPr/>
        <p:txBody>
          <a:bodyPr/>
          <a:lstStyle/>
          <a:p>
            <a:r>
              <a:rPr lang="en-US" dirty="0"/>
              <a:t>Task Group Process</a:t>
            </a:r>
          </a:p>
        </p:txBody>
      </p:sp>
      <p:sp>
        <p:nvSpPr>
          <p:cNvPr id="9" name="Subtitle 8">
            <a:extLst>
              <a:ext uri="{FF2B5EF4-FFF2-40B4-BE49-F238E27FC236}">
                <a16:creationId xmlns:a16="http://schemas.microsoft.com/office/drawing/2014/main" id="{E22259C0-7E59-43BB-9991-E60455DEA1E5}"/>
              </a:ext>
            </a:extLst>
          </p:cNvPr>
          <p:cNvSpPr>
            <a:spLocks noGrp="1"/>
          </p:cNvSpPr>
          <p:nvPr>
            <p:ph type="subTitle" idx="1"/>
          </p:nvPr>
        </p:nvSpPr>
        <p:spPr/>
        <p:txBody>
          <a:bodyPr/>
          <a:lstStyle/>
          <a:p>
            <a:endParaRPr lang="en-US"/>
          </a:p>
        </p:txBody>
      </p:sp>
      <p:sp>
        <p:nvSpPr>
          <p:cNvPr id="4" name="Date Placeholder 3">
            <a:extLst>
              <a:ext uri="{FF2B5EF4-FFF2-40B4-BE49-F238E27FC236}">
                <a16:creationId xmlns:a16="http://schemas.microsoft.com/office/drawing/2014/main" id="{7D042F5B-408A-45AF-BEA9-6538FEB3A23C}"/>
              </a:ext>
            </a:extLst>
          </p:cNvPr>
          <p:cNvSpPr>
            <a:spLocks noGrp="1"/>
          </p:cNvSpPr>
          <p:nvPr>
            <p:ph type="dt" sz="half" idx="10"/>
          </p:nvPr>
        </p:nvSpPr>
        <p:spPr/>
        <p:txBody>
          <a:bodyPr/>
          <a:lstStyle/>
          <a:p>
            <a:r>
              <a:rPr lang="en-US" altLang="en-US"/>
              <a:t>March 2020</a:t>
            </a:r>
          </a:p>
        </p:txBody>
      </p:sp>
      <p:sp>
        <p:nvSpPr>
          <p:cNvPr id="5" name="Footer Placeholder 4">
            <a:extLst>
              <a:ext uri="{FF2B5EF4-FFF2-40B4-BE49-F238E27FC236}">
                <a16:creationId xmlns:a16="http://schemas.microsoft.com/office/drawing/2014/main" id="{0AAC1185-E7CB-45B0-B4B7-91638A395E15}"/>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389EDD39-1172-45E9-BA22-0093BE4978EF}"/>
              </a:ext>
            </a:extLst>
          </p:cNvPr>
          <p:cNvSpPr>
            <a:spLocks noGrp="1"/>
          </p:cNvSpPr>
          <p:nvPr>
            <p:ph type="sldNum" sz="quarter" idx="12"/>
          </p:nvPr>
        </p:nvSpPr>
        <p:spPr/>
        <p:txBody>
          <a:bodyPr/>
          <a:lstStyle/>
          <a:p>
            <a:r>
              <a:rPr lang="en-US" altLang="en-US"/>
              <a:t>Slide </a:t>
            </a:r>
            <a:fld id="{2B687277-1108-434F-8D99-8D4FEAC8F2EF}" type="slidenum">
              <a:rPr lang="en-US" altLang="en-US"/>
              <a:pPr/>
              <a:t>21</a:t>
            </a:fld>
            <a:endParaRPr lang="en-US" altLang="en-US"/>
          </a:p>
        </p:txBody>
      </p:sp>
    </p:spTree>
    <p:extLst>
      <p:ext uri="{BB962C8B-B14F-4D97-AF65-F5344CB8AC3E}">
        <p14:creationId xmlns:p14="http://schemas.microsoft.com/office/powerpoint/2010/main" val="15126004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09249-579C-4C71-AF72-D143847AF34D}"/>
              </a:ext>
            </a:extLst>
          </p:cNvPr>
          <p:cNvSpPr>
            <a:spLocks noGrp="1"/>
          </p:cNvSpPr>
          <p:nvPr>
            <p:ph type="title"/>
          </p:nvPr>
        </p:nvSpPr>
        <p:spPr/>
        <p:txBody>
          <a:bodyPr/>
          <a:lstStyle/>
          <a:p>
            <a:r>
              <a:rPr lang="en-US" dirty="0"/>
              <a:t>16t Task Group Leadership </a:t>
            </a:r>
          </a:p>
        </p:txBody>
      </p:sp>
      <p:sp>
        <p:nvSpPr>
          <p:cNvPr id="3" name="Content Placeholder 2">
            <a:extLst>
              <a:ext uri="{FF2B5EF4-FFF2-40B4-BE49-F238E27FC236}">
                <a16:creationId xmlns:a16="http://schemas.microsoft.com/office/drawing/2014/main" id="{DBB3FD02-E6EB-423F-9917-B33A73AE2FBD}"/>
              </a:ext>
            </a:extLst>
          </p:cNvPr>
          <p:cNvSpPr>
            <a:spLocks noGrp="1"/>
          </p:cNvSpPr>
          <p:nvPr>
            <p:ph idx="1"/>
          </p:nvPr>
        </p:nvSpPr>
        <p:spPr/>
        <p:txBody>
          <a:bodyPr>
            <a:normAutofit/>
          </a:bodyPr>
          <a:lstStyle/>
          <a:p>
            <a:r>
              <a:rPr lang="en-US" dirty="0"/>
              <a:t>16t Task Group Officers</a:t>
            </a:r>
          </a:p>
          <a:p>
            <a:pPr lvl="1"/>
            <a:r>
              <a:rPr lang="en-US" dirty="0"/>
              <a:t>Chair			Tim Godfrey</a:t>
            </a:r>
          </a:p>
          <a:p>
            <a:pPr lvl="1"/>
            <a:r>
              <a:rPr lang="en-US" dirty="0"/>
              <a:t>Vice Chair		</a:t>
            </a:r>
          </a:p>
          <a:p>
            <a:pPr lvl="1"/>
            <a:r>
              <a:rPr lang="en-US" dirty="0"/>
              <a:t>Secretary		</a:t>
            </a:r>
          </a:p>
          <a:p>
            <a:pPr lvl="1"/>
            <a:r>
              <a:rPr lang="en-US" dirty="0"/>
              <a:t>Technical Editor		</a:t>
            </a:r>
          </a:p>
          <a:p>
            <a:endParaRPr lang="en-US" dirty="0"/>
          </a:p>
          <a:p>
            <a:endParaRPr lang="en-US" dirty="0"/>
          </a:p>
          <a:p>
            <a:endParaRPr lang="en-US" dirty="0"/>
          </a:p>
          <a:p>
            <a:pPr lvl="1"/>
            <a:endParaRPr lang="en-US" dirty="0"/>
          </a:p>
        </p:txBody>
      </p:sp>
      <p:sp>
        <p:nvSpPr>
          <p:cNvPr id="10" name="Date Placeholder 9">
            <a:extLst>
              <a:ext uri="{FF2B5EF4-FFF2-40B4-BE49-F238E27FC236}">
                <a16:creationId xmlns:a16="http://schemas.microsoft.com/office/drawing/2014/main" id="{4BCC266E-6772-4C52-A4E7-5ED3B0FFD1B4}"/>
              </a:ext>
            </a:extLst>
          </p:cNvPr>
          <p:cNvSpPr>
            <a:spLocks noGrp="1"/>
          </p:cNvSpPr>
          <p:nvPr>
            <p:ph type="dt" sz="half" idx="10"/>
          </p:nvPr>
        </p:nvSpPr>
        <p:spPr/>
        <p:txBody>
          <a:bodyPr/>
          <a:lstStyle/>
          <a:p>
            <a:r>
              <a:rPr lang="en-US" altLang="en-US"/>
              <a:t>March 2020</a:t>
            </a:r>
          </a:p>
        </p:txBody>
      </p:sp>
      <p:sp>
        <p:nvSpPr>
          <p:cNvPr id="4" name="Footer Placeholder 3">
            <a:extLst>
              <a:ext uri="{FF2B5EF4-FFF2-40B4-BE49-F238E27FC236}">
                <a16:creationId xmlns:a16="http://schemas.microsoft.com/office/drawing/2014/main" id="{5D09CEF7-0494-44E4-B817-ABAAF69F624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00A2EF4-1E73-4954-B21B-36C9CB750FF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35869561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7D973-5905-49CE-B1FD-77B88FBF3F0D}"/>
              </a:ext>
            </a:extLst>
          </p:cNvPr>
          <p:cNvSpPr>
            <a:spLocks noGrp="1"/>
          </p:cNvSpPr>
          <p:nvPr>
            <p:ph type="title"/>
          </p:nvPr>
        </p:nvSpPr>
        <p:spPr/>
        <p:txBody>
          <a:bodyPr/>
          <a:lstStyle/>
          <a:p>
            <a:r>
              <a:rPr lang="en-US" dirty="0"/>
              <a:t>Task Group Development Process</a:t>
            </a:r>
          </a:p>
        </p:txBody>
      </p:sp>
      <p:sp>
        <p:nvSpPr>
          <p:cNvPr id="3" name="Content Placeholder 2">
            <a:extLst>
              <a:ext uri="{FF2B5EF4-FFF2-40B4-BE49-F238E27FC236}">
                <a16:creationId xmlns:a16="http://schemas.microsoft.com/office/drawing/2014/main" id="{8CBD049C-0FE8-43FF-9D5C-0B002743B0ED}"/>
              </a:ext>
            </a:extLst>
          </p:cNvPr>
          <p:cNvSpPr>
            <a:spLocks noGrp="1"/>
          </p:cNvSpPr>
          <p:nvPr>
            <p:ph idx="1"/>
          </p:nvPr>
        </p:nvSpPr>
        <p:spPr/>
        <p:txBody>
          <a:bodyPr>
            <a:normAutofit fontScale="92500" lnSpcReduction="10000"/>
          </a:bodyPr>
          <a:lstStyle/>
          <a:p>
            <a:r>
              <a:rPr lang="en-US" dirty="0"/>
              <a:t>Develop System Requirements Document (SRD)</a:t>
            </a:r>
          </a:p>
          <a:p>
            <a:pPr lvl="1"/>
            <a:r>
              <a:rPr lang="en-US" dirty="0"/>
              <a:t>Requirements for functionality to be added by the amendment</a:t>
            </a:r>
          </a:p>
          <a:p>
            <a:pPr lvl="1"/>
            <a:endParaRPr lang="en-US" dirty="0"/>
          </a:p>
          <a:p>
            <a:r>
              <a:rPr lang="en-US" dirty="0"/>
              <a:t>Develop System Description Document (SDD)</a:t>
            </a:r>
          </a:p>
          <a:p>
            <a:pPr lvl="1"/>
            <a:r>
              <a:rPr lang="en-US" dirty="0"/>
              <a:t>Technical description of how the functionality in the SRD is accomplished</a:t>
            </a:r>
          </a:p>
          <a:p>
            <a:pPr lvl="1"/>
            <a:endParaRPr lang="en-US" dirty="0"/>
          </a:p>
          <a:p>
            <a:r>
              <a:rPr lang="en-US" dirty="0"/>
              <a:t>Outline Draft</a:t>
            </a:r>
          </a:p>
          <a:p>
            <a:pPr lvl="1"/>
            <a:r>
              <a:rPr lang="en-US" dirty="0"/>
              <a:t>Using the base document (IEEE Std 802.16-2017), identify the affected clauses, mapping content from SDD into amendment structure</a:t>
            </a:r>
          </a:p>
          <a:p>
            <a:pPr lvl="1"/>
            <a:endParaRPr lang="en-US" dirty="0"/>
          </a:p>
          <a:p>
            <a:r>
              <a:rPr lang="en-US" dirty="0"/>
              <a:t>Draft Standard</a:t>
            </a:r>
          </a:p>
          <a:p>
            <a:pPr lvl="1"/>
            <a:r>
              <a:rPr lang="en-US" dirty="0"/>
              <a:t>Developed through contributions until ready for balloting </a:t>
            </a:r>
          </a:p>
        </p:txBody>
      </p:sp>
      <p:sp>
        <p:nvSpPr>
          <p:cNvPr id="4" name="Date Placeholder 3">
            <a:extLst>
              <a:ext uri="{FF2B5EF4-FFF2-40B4-BE49-F238E27FC236}">
                <a16:creationId xmlns:a16="http://schemas.microsoft.com/office/drawing/2014/main" id="{EE48C863-51DC-4D45-883B-ADFA9128FA2B}"/>
              </a:ext>
            </a:extLst>
          </p:cNvPr>
          <p:cNvSpPr>
            <a:spLocks noGrp="1"/>
          </p:cNvSpPr>
          <p:nvPr>
            <p:ph type="dt" sz="half" idx="10"/>
          </p:nvPr>
        </p:nvSpPr>
        <p:spPr/>
        <p:txBody>
          <a:bodyPr/>
          <a:lstStyle/>
          <a:p>
            <a:r>
              <a:rPr lang="en-US"/>
              <a:t>March 2020</a:t>
            </a:r>
          </a:p>
        </p:txBody>
      </p:sp>
      <p:sp>
        <p:nvSpPr>
          <p:cNvPr id="5" name="Footer Placeholder 4">
            <a:extLst>
              <a:ext uri="{FF2B5EF4-FFF2-40B4-BE49-F238E27FC236}">
                <a16:creationId xmlns:a16="http://schemas.microsoft.com/office/drawing/2014/main" id="{F98C5FFD-C5C2-4CF3-AC7E-BC18F43024B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110062B-E484-4325-9831-A506A1FDEEA7}"/>
              </a:ext>
            </a:extLst>
          </p:cNvPr>
          <p:cNvSpPr>
            <a:spLocks noGrp="1"/>
          </p:cNvSpPr>
          <p:nvPr>
            <p:ph type="sldNum" sz="quarter" idx="12"/>
          </p:nvPr>
        </p:nvSpPr>
        <p:spPr/>
        <p:txBody>
          <a:bodyPr/>
          <a:lstStyle/>
          <a:p>
            <a:fld id="{07EF11DD-EAC9-418C-AFCF-9D5EFABD0DDC}" type="slidenum">
              <a:rPr lang="en-US" smtClean="0"/>
              <a:t>23</a:t>
            </a:fld>
            <a:endParaRPr lang="en-US"/>
          </a:p>
        </p:txBody>
      </p:sp>
    </p:spTree>
    <p:extLst>
      <p:ext uri="{BB962C8B-B14F-4D97-AF65-F5344CB8AC3E}">
        <p14:creationId xmlns:p14="http://schemas.microsoft.com/office/powerpoint/2010/main" val="38521008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DBF9B-BF4F-481D-A025-D568C108D271}"/>
              </a:ext>
            </a:extLst>
          </p:cNvPr>
          <p:cNvSpPr>
            <a:spLocks noGrp="1"/>
          </p:cNvSpPr>
          <p:nvPr>
            <p:ph type="title"/>
          </p:nvPr>
        </p:nvSpPr>
        <p:spPr/>
        <p:txBody>
          <a:bodyPr/>
          <a:lstStyle/>
          <a:p>
            <a:r>
              <a:rPr lang="en-US" dirty="0"/>
              <a:t>Discussion on process</a:t>
            </a:r>
          </a:p>
        </p:txBody>
      </p:sp>
      <p:sp>
        <p:nvSpPr>
          <p:cNvPr id="3" name="Content Placeholder 2">
            <a:extLst>
              <a:ext uri="{FF2B5EF4-FFF2-40B4-BE49-F238E27FC236}">
                <a16:creationId xmlns:a16="http://schemas.microsoft.com/office/drawing/2014/main" id="{203D7833-82CD-453D-AAF9-5B1BBB58EFDD}"/>
              </a:ext>
            </a:extLst>
          </p:cNvPr>
          <p:cNvSpPr>
            <a:spLocks noGrp="1"/>
          </p:cNvSpPr>
          <p:nvPr>
            <p:ph idx="1"/>
          </p:nvPr>
        </p:nvSpPr>
        <p:spPr/>
        <p:txBody>
          <a:bodyPr/>
          <a:lstStyle/>
          <a:p>
            <a:r>
              <a:rPr lang="en-US" dirty="0"/>
              <a:t>Contribution Driven Process</a:t>
            </a:r>
          </a:p>
          <a:p>
            <a:endParaRPr lang="en-US" dirty="0"/>
          </a:p>
          <a:p>
            <a:r>
              <a:rPr lang="en-US" dirty="0"/>
              <a:t>Contributions of text proposals may be voted to be included in documents (SRD, SDD, Draft)</a:t>
            </a:r>
          </a:p>
          <a:p>
            <a:endParaRPr lang="en-US" dirty="0"/>
          </a:p>
          <a:p>
            <a:r>
              <a:rPr lang="en-US" dirty="0"/>
              <a:t>Adopting text proposals into SRD, SDD, or Draft is a technical motion requiring 75% approval.</a:t>
            </a:r>
          </a:p>
          <a:p>
            <a:endParaRPr lang="en-US" dirty="0"/>
          </a:p>
          <a:p>
            <a:endParaRPr lang="en-US" dirty="0"/>
          </a:p>
        </p:txBody>
      </p:sp>
      <p:sp>
        <p:nvSpPr>
          <p:cNvPr id="4" name="Date Placeholder 3">
            <a:extLst>
              <a:ext uri="{FF2B5EF4-FFF2-40B4-BE49-F238E27FC236}">
                <a16:creationId xmlns:a16="http://schemas.microsoft.com/office/drawing/2014/main" id="{1AC8142C-34DC-40E1-966F-2CF060A7BA84}"/>
              </a:ext>
            </a:extLst>
          </p:cNvPr>
          <p:cNvSpPr>
            <a:spLocks noGrp="1"/>
          </p:cNvSpPr>
          <p:nvPr>
            <p:ph type="dt" sz="half" idx="10"/>
          </p:nvPr>
        </p:nvSpPr>
        <p:spPr/>
        <p:txBody>
          <a:bodyPr/>
          <a:lstStyle/>
          <a:p>
            <a:r>
              <a:rPr lang="en-US"/>
              <a:t>March 2020</a:t>
            </a:r>
          </a:p>
        </p:txBody>
      </p:sp>
      <p:sp>
        <p:nvSpPr>
          <p:cNvPr id="5" name="Footer Placeholder 4">
            <a:extLst>
              <a:ext uri="{FF2B5EF4-FFF2-40B4-BE49-F238E27FC236}">
                <a16:creationId xmlns:a16="http://schemas.microsoft.com/office/drawing/2014/main" id="{CA208790-6925-4730-9E1A-369930BEF4A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8AD384F4-0CCE-463F-BDDE-38E25B4763B2}"/>
              </a:ext>
            </a:extLst>
          </p:cNvPr>
          <p:cNvSpPr>
            <a:spLocks noGrp="1"/>
          </p:cNvSpPr>
          <p:nvPr>
            <p:ph type="sldNum" sz="quarter" idx="12"/>
          </p:nvPr>
        </p:nvSpPr>
        <p:spPr/>
        <p:txBody>
          <a:bodyPr/>
          <a:lstStyle/>
          <a:p>
            <a:fld id="{07EF11DD-EAC9-418C-AFCF-9D5EFABD0DDC}" type="slidenum">
              <a:rPr lang="en-US" smtClean="0"/>
              <a:t>24</a:t>
            </a:fld>
            <a:endParaRPr lang="en-US"/>
          </a:p>
        </p:txBody>
      </p:sp>
    </p:spTree>
    <p:extLst>
      <p:ext uri="{BB962C8B-B14F-4D97-AF65-F5344CB8AC3E}">
        <p14:creationId xmlns:p14="http://schemas.microsoft.com/office/powerpoint/2010/main" val="31069446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 - Milestones</a:t>
            </a:r>
          </a:p>
        </p:txBody>
      </p:sp>
      <p:sp>
        <p:nvSpPr>
          <p:cNvPr id="4" name="Date Placeholder 3">
            <a:extLst>
              <a:ext uri="{FF2B5EF4-FFF2-40B4-BE49-F238E27FC236}">
                <a16:creationId xmlns:a16="http://schemas.microsoft.com/office/drawing/2014/main" id="{128589EE-0C28-447A-8821-EF1D883293F2}"/>
              </a:ext>
            </a:extLst>
          </p:cNvPr>
          <p:cNvSpPr>
            <a:spLocks noGrp="1"/>
          </p:cNvSpPr>
          <p:nvPr>
            <p:ph type="dt" sz="half" idx="10"/>
          </p:nvPr>
        </p:nvSpPr>
        <p:spPr/>
        <p:txBody>
          <a:bodyPr/>
          <a:lstStyle/>
          <a:p>
            <a:r>
              <a:rPr lang="en-US" altLang="en-US"/>
              <a:t>March 2020</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72CDEFBC-B0A4-47FF-8255-F7239665A0A7}"/>
              </a:ext>
            </a:extLst>
          </p:cNvPr>
          <p:cNvSpPr>
            <a:spLocks noGrp="1"/>
          </p:cNvSpPr>
          <p:nvPr>
            <p:ph type="sldNum" sz="quarter" idx="12"/>
          </p:nvPr>
        </p:nvSpPr>
        <p:spPr/>
        <p:txBody>
          <a:bodyPr/>
          <a:lstStyle/>
          <a:p>
            <a:r>
              <a:rPr lang="en-US" altLang="en-US"/>
              <a:t>Slide </a:t>
            </a:r>
            <a:fld id="{F9EEA8B6-4152-421A-8DF9-457DEB0C2B56}" type="slidenum">
              <a:rPr lang="en-US" altLang="en-US"/>
              <a:pPr/>
              <a:t>25</a:t>
            </a:fld>
            <a:endParaRPr lang="en-US" altLang="en-US"/>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616710133"/>
              </p:ext>
            </p:extLst>
          </p:nvPr>
        </p:nvGraphicFramePr>
        <p:xfrm>
          <a:off x="1295400" y="1371600"/>
          <a:ext cx="9220200" cy="4724397"/>
        </p:xfrm>
        <a:graphic>
          <a:graphicData uri="http://schemas.openxmlformats.org/drawingml/2006/table">
            <a:tbl>
              <a:tblPr firstRow="1" bandRow="1">
                <a:tableStyleId>{5C22544A-7EE6-4342-B048-85BDC9FD1C3A}</a:tableStyleId>
              </a:tblPr>
              <a:tblGrid>
                <a:gridCol w="6934200">
                  <a:extLst>
                    <a:ext uri="{9D8B030D-6E8A-4147-A177-3AD203B41FA5}">
                      <a16:colId xmlns:a16="http://schemas.microsoft.com/office/drawing/2014/main" val="3384751907"/>
                    </a:ext>
                  </a:extLst>
                </a:gridCol>
                <a:gridCol w="2286000">
                  <a:extLst>
                    <a:ext uri="{9D8B030D-6E8A-4147-A177-3AD203B41FA5}">
                      <a16:colId xmlns:a16="http://schemas.microsoft.com/office/drawing/2014/main" val="2633383389"/>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January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SRD Approval</a:t>
                      </a:r>
                    </a:p>
                  </a:txBody>
                  <a:tcPr/>
                </a:tc>
                <a:tc>
                  <a:txBody>
                    <a:bodyPr/>
                    <a:lstStyle/>
                    <a:p>
                      <a:r>
                        <a:rPr lang="en-US" sz="2400" dirty="0"/>
                        <a:t>July 2020</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t>January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May 2021</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July 2021</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November 2021</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March 2022</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October 2022</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864596" y="5123469"/>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From PAR</a:t>
            </a:r>
          </a:p>
        </p:txBody>
      </p:sp>
      <p:sp>
        <p:nvSpPr>
          <p:cNvPr id="9" name="Arrow: Left 8">
            <a:extLst>
              <a:ext uri="{FF2B5EF4-FFF2-40B4-BE49-F238E27FC236}">
                <a16:creationId xmlns:a16="http://schemas.microsoft.com/office/drawing/2014/main" id="{7E0A3760-9E25-4C04-8CFA-A4BBA3EB66FC}"/>
              </a:ext>
            </a:extLst>
          </p:cNvPr>
          <p:cNvSpPr/>
          <p:nvPr/>
        </p:nvSpPr>
        <p:spPr>
          <a:xfrm>
            <a:off x="10744200" y="2475007"/>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Editor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2E529-2090-41BA-B293-7C0C800B668A}"/>
              </a:ext>
            </a:extLst>
          </p:cNvPr>
          <p:cNvSpPr>
            <a:spLocks noGrp="1"/>
          </p:cNvSpPr>
          <p:nvPr>
            <p:ph type="title"/>
          </p:nvPr>
        </p:nvSpPr>
        <p:spPr/>
        <p:txBody>
          <a:bodyPr/>
          <a:lstStyle/>
          <a:p>
            <a:r>
              <a:rPr lang="en-US" dirty="0"/>
              <a:t>Closing</a:t>
            </a:r>
          </a:p>
        </p:txBody>
      </p:sp>
      <p:sp>
        <p:nvSpPr>
          <p:cNvPr id="3" name="Content Placeholder 2">
            <a:extLst>
              <a:ext uri="{FF2B5EF4-FFF2-40B4-BE49-F238E27FC236}">
                <a16:creationId xmlns:a16="http://schemas.microsoft.com/office/drawing/2014/main" id="{33CD9305-B4FB-4C6E-B551-0B77DCAEA880}"/>
              </a:ext>
            </a:extLst>
          </p:cNvPr>
          <p:cNvSpPr>
            <a:spLocks noGrp="1"/>
          </p:cNvSpPr>
          <p:nvPr>
            <p:ph idx="1"/>
          </p:nvPr>
        </p:nvSpPr>
        <p:spPr>
          <a:xfrm>
            <a:off x="838200" y="1066800"/>
            <a:ext cx="10896600" cy="4960937"/>
          </a:xfrm>
        </p:spPr>
        <p:txBody>
          <a:bodyPr>
            <a:normAutofit/>
          </a:bodyPr>
          <a:lstStyle/>
          <a:p>
            <a:r>
              <a:rPr lang="en-US" dirty="0"/>
              <a:t>Action Items</a:t>
            </a:r>
          </a:p>
          <a:p>
            <a:r>
              <a:rPr lang="en-US" dirty="0"/>
              <a:t>Teleconferences?</a:t>
            </a:r>
          </a:p>
          <a:p>
            <a:r>
              <a:rPr lang="en-US" dirty="0"/>
              <a:t>Objectives for next meeting</a:t>
            </a:r>
          </a:p>
          <a:p>
            <a:r>
              <a:rPr lang="en-US" dirty="0"/>
              <a:t>Any Other Business</a:t>
            </a:r>
          </a:p>
          <a:p>
            <a:r>
              <a:rPr lang="en-US" dirty="0"/>
              <a:t>Adjourn</a:t>
            </a:r>
          </a:p>
          <a:p>
            <a:endParaRPr lang="en-US" dirty="0"/>
          </a:p>
        </p:txBody>
      </p:sp>
      <p:sp>
        <p:nvSpPr>
          <p:cNvPr id="4" name="Date Placeholder 3">
            <a:extLst>
              <a:ext uri="{FF2B5EF4-FFF2-40B4-BE49-F238E27FC236}">
                <a16:creationId xmlns:a16="http://schemas.microsoft.com/office/drawing/2014/main" id="{FD714AF1-E700-420F-994D-BD8F9E910FF8}"/>
              </a:ext>
            </a:extLst>
          </p:cNvPr>
          <p:cNvSpPr>
            <a:spLocks noGrp="1"/>
          </p:cNvSpPr>
          <p:nvPr>
            <p:ph type="dt" sz="half" idx="10"/>
          </p:nvPr>
        </p:nvSpPr>
        <p:spPr/>
        <p:txBody>
          <a:bodyPr/>
          <a:lstStyle/>
          <a:p>
            <a:r>
              <a:rPr lang="en-US"/>
              <a:t>March 2020</a:t>
            </a:r>
          </a:p>
        </p:txBody>
      </p:sp>
      <p:sp>
        <p:nvSpPr>
          <p:cNvPr id="5" name="Footer Placeholder 4">
            <a:extLst>
              <a:ext uri="{FF2B5EF4-FFF2-40B4-BE49-F238E27FC236}">
                <a16:creationId xmlns:a16="http://schemas.microsoft.com/office/drawing/2014/main" id="{6F0A5212-B596-436F-BD40-7BBFB14F0C30}"/>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B2A6712-B3B2-47CE-B4B7-962CFFF07D31}"/>
              </a:ext>
            </a:extLst>
          </p:cNvPr>
          <p:cNvSpPr>
            <a:spLocks noGrp="1"/>
          </p:cNvSpPr>
          <p:nvPr>
            <p:ph type="sldNum" sz="quarter" idx="12"/>
          </p:nvPr>
        </p:nvSpPr>
        <p:spPr/>
        <p:txBody>
          <a:bodyPr/>
          <a:lstStyle/>
          <a:p>
            <a:fld id="{07EF11DD-EAC9-418C-AFCF-9D5EFABD0DDC}" type="slidenum">
              <a:rPr lang="en-US" smtClean="0"/>
              <a:t>26</a:t>
            </a:fld>
            <a:endParaRPr lang="en-US"/>
          </a:p>
        </p:txBody>
      </p:sp>
    </p:spTree>
    <p:extLst>
      <p:ext uri="{BB962C8B-B14F-4D97-AF65-F5344CB8AC3E}">
        <p14:creationId xmlns:p14="http://schemas.microsoft.com/office/powerpoint/2010/main" val="143659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March 2020</a:t>
            </a:r>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024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219C1867-47CF-411F-B0EE-95650A4BE4CC}" type="slidenum">
              <a:rPr lang="en-US" sz="1200"/>
              <a:pPr>
                <a:defRPr/>
              </a:pPr>
              <a:t>27</a:t>
            </a:fld>
            <a:endParaRPr lang="en-US" sz="1200"/>
          </a:p>
        </p:txBody>
      </p:sp>
      <p:sp>
        <p:nvSpPr>
          <p:cNvPr id="10245" name="Rectangle 2"/>
          <p:cNvSpPr>
            <a:spLocks noGrp="1" noChangeArrowheads="1"/>
          </p:cNvSpPr>
          <p:nvPr>
            <p:ph type="title"/>
          </p:nvPr>
        </p:nvSpPr>
        <p:spPr>
          <a:xfrm>
            <a:off x="2209800" y="381000"/>
            <a:ext cx="7772400" cy="1066800"/>
          </a:xfrm>
        </p:spPr>
        <p:txBody>
          <a:bodyPr/>
          <a:lstStyle/>
          <a:p>
            <a:pPr>
              <a:defRPr/>
            </a:pPr>
            <a:r>
              <a:rPr lang="en-US" dirty="0"/>
              <a:t>Upcoming Sessions</a:t>
            </a:r>
          </a:p>
        </p:txBody>
      </p:sp>
      <p:sp>
        <p:nvSpPr>
          <p:cNvPr id="10246" name="Rectangle 3"/>
          <p:cNvSpPr>
            <a:spLocks noGrp="1" noChangeArrowheads="1"/>
          </p:cNvSpPr>
          <p:nvPr>
            <p:ph type="body" sz="half" idx="1"/>
          </p:nvPr>
        </p:nvSpPr>
        <p:spPr>
          <a:xfrm>
            <a:off x="1447800" y="1676400"/>
            <a:ext cx="9296400" cy="4495800"/>
          </a:xfrm>
        </p:spPr>
        <p:txBody>
          <a:bodyPr>
            <a:normAutofit/>
          </a:bodyPr>
          <a:lstStyle/>
          <a:p>
            <a:r>
              <a:rPr lang="en-US" sz="2000" dirty="0"/>
              <a:t>March 15-20, 2020, Hilton Atlanta, Atlanta Georgia, USA, </a:t>
            </a:r>
            <a:r>
              <a:rPr lang="en-US" sz="2000" i="1" dirty="0"/>
              <a:t>802 Plenary Session.</a:t>
            </a:r>
            <a:endParaRPr lang="en-US" sz="2000" dirty="0"/>
          </a:p>
          <a:p>
            <a:r>
              <a:rPr lang="en-US" sz="2000" dirty="0"/>
              <a:t>May 10-15, 2020, Marriott Hotel, Warsaw, Poland, </a:t>
            </a:r>
            <a:r>
              <a:rPr lang="en-US" sz="2000" i="1" dirty="0"/>
              <a:t>802 Wireless Interim Session.</a:t>
            </a:r>
            <a:endParaRPr lang="en-US" sz="2000" dirty="0"/>
          </a:p>
          <a:p>
            <a:r>
              <a:rPr lang="en-US" sz="2000" dirty="0"/>
              <a:t>July 12-17, 2020, Sheraton Centre Montreal, Montreal Canada, </a:t>
            </a:r>
            <a:r>
              <a:rPr lang="en-US" sz="2000" i="1" dirty="0"/>
              <a:t>802 Plenary Session.</a:t>
            </a:r>
            <a:endParaRPr lang="en-US" sz="2000" dirty="0"/>
          </a:p>
          <a:p>
            <a:r>
              <a:rPr lang="en-US" sz="2000" dirty="0"/>
              <a:t>September 13-18, 2020, Grand Hyatt Atlanta in Buckhead, Atlanta, Georgia, </a:t>
            </a:r>
            <a:r>
              <a:rPr lang="en-US" sz="2000" i="1" dirty="0"/>
              <a:t>802 Wireless Interim Session.</a:t>
            </a:r>
            <a:endParaRPr lang="en-US" sz="2000" dirty="0"/>
          </a:p>
          <a:p>
            <a:r>
              <a:rPr lang="en-US" sz="2000" dirty="0"/>
              <a:t>November 18-13, 2020, Marriott Marquis Queen's Park,  Bangkok, Thailand, </a:t>
            </a:r>
            <a:r>
              <a:rPr lang="en-US" sz="2000" i="1" dirty="0"/>
              <a:t>802 Plenary Session.</a:t>
            </a:r>
            <a:endParaRPr lang="en-US" sz="2000" dirty="0"/>
          </a:p>
          <a:p>
            <a:endParaRPr lang="en-US" sz="2000" dirty="0"/>
          </a:p>
          <a:p>
            <a:pPr>
              <a:defRPr/>
            </a:pPr>
            <a:endParaRPr lang="en-US" sz="2000" dirty="0"/>
          </a:p>
          <a:p>
            <a:pPr>
              <a:defRPr/>
            </a:pPr>
            <a:r>
              <a:rPr lang="en-US" sz="2000" dirty="0"/>
              <a:t>802.16t meets on Tuesday-Thursday during the meeting session.</a:t>
            </a:r>
          </a:p>
          <a:p>
            <a:pPr>
              <a:defRPr/>
            </a:pPr>
            <a:endParaRPr lang="en-US" sz="2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BA4F191-937A-4E08-92AE-0FBAE573684A}"/>
              </a:ext>
            </a:extLst>
          </p:cNvPr>
          <p:cNvSpPr>
            <a:spLocks noGrp="1"/>
          </p:cNvSpPr>
          <p:nvPr>
            <p:ph type="title"/>
          </p:nvPr>
        </p:nvSpPr>
        <p:spPr/>
        <p:txBody>
          <a:bodyPr/>
          <a:lstStyle/>
          <a:p>
            <a:r>
              <a:rPr lang="en-US" dirty="0"/>
              <a:t>Backup</a:t>
            </a:r>
          </a:p>
        </p:txBody>
      </p:sp>
      <p:sp>
        <p:nvSpPr>
          <p:cNvPr id="9" name="Text Placeholder 8">
            <a:extLst>
              <a:ext uri="{FF2B5EF4-FFF2-40B4-BE49-F238E27FC236}">
                <a16:creationId xmlns:a16="http://schemas.microsoft.com/office/drawing/2014/main" id="{9A97A359-F92D-43C7-86CB-9BC4D8A8B9B1}"/>
              </a:ext>
            </a:extLst>
          </p:cNvPr>
          <p:cNvSpPr>
            <a:spLocks noGrp="1"/>
          </p:cNvSpPr>
          <p:nvPr>
            <p:ph type="body" idx="1"/>
          </p:nvPr>
        </p:nvSpPr>
        <p:spPr/>
        <p:txBody>
          <a:bodyPr/>
          <a:lstStyle/>
          <a:p>
            <a:r>
              <a:rPr lang="en-US" dirty="0"/>
              <a:t>Discussion Notes from Prior Meetings</a:t>
            </a:r>
          </a:p>
        </p:txBody>
      </p:sp>
      <p:sp>
        <p:nvSpPr>
          <p:cNvPr id="5" name="Date Placeholder 4">
            <a:extLst>
              <a:ext uri="{FF2B5EF4-FFF2-40B4-BE49-F238E27FC236}">
                <a16:creationId xmlns:a16="http://schemas.microsoft.com/office/drawing/2014/main" id="{A393B259-ED09-48EA-921B-7A76C7B822A4}"/>
              </a:ext>
            </a:extLst>
          </p:cNvPr>
          <p:cNvSpPr>
            <a:spLocks noGrp="1"/>
          </p:cNvSpPr>
          <p:nvPr>
            <p:ph type="dt" sz="half" idx="10"/>
          </p:nvPr>
        </p:nvSpPr>
        <p:spPr/>
        <p:txBody>
          <a:bodyPr/>
          <a:lstStyle/>
          <a:p>
            <a:pPr>
              <a:defRPr/>
            </a:pPr>
            <a:r>
              <a:rPr lang="en-US"/>
              <a:t>March 2020</a:t>
            </a:r>
          </a:p>
        </p:txBody>
      </p:sp>
      <p:sp>
        <p:nvSpPr>
          <p:cNvPr id="6" name="Footer Placeholder 5">
            <a:extLst>
              <a:ext uri="{FF2B5EF4-FFF2-40B4-BE49-F238E27FC236}">
                <a16:creationId xmlns:a16="http://schemas.microsoft.com/office/drawing/2014/main" id="{386E07A6-449E-406A-AA91-074D1F47E580}"/>
              </a:ext>
            </a:extLst>
          </p:cNvPr>
          <p:cNvSpPr>
            <a:spLocks noGrp="1"/>
          </p:cNvSpPr>
          <p:nvPr>
            <p:ph type="ftr" sz="quarter" idx="11"/>
          </p:nvPr>
        </p:nvSpPr>
        <p:spPr/>
        <p:txBody>
          <a:bodyPr/>
          <a:lstStyle/>
          <a:p>
            <a:pPr>
              <a:defRPr/>
            </a:pPr>
            <a:r>
              <a:rPr lang="en-US"/>
              <a:t>Tim Godfrey, EPRI</a:t>
            </a:r>
          </a:p>
        </p:txBody>
      </p:sp>
      <p:sp>
        <p:nvSpPr>
          <p:cNvPr id="7" name="Slide Number Placeholder 6">
            <a:extLst>
              <a:ext uri="{FF2B5EF4-FFF2-40B4-BE49-F238E27FC236}">
                <a16:creationId xmlns:a16="http://schemas.microsoft.com/office/drawing/2014/main" id="{5E43A9E7-C2A2-471C-898A-75CE458B5F02}"/>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28</a:t>
            </a:fld>
            <a:endParaRPr lang="en-US"/>
          </a:p>
        </p:txBody>
      </p:sp>
    </p:spTree>
    <p:extLst>
      <p:ext uri="{BB962C8B-B14F-4D97-AF65-F5344CB8AC3E}">
        <p14:creationId xmlns:p14="http://schemas.microsoft.com/office/powerpoint/2010/main" val="20059641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0993F-1157-4480-A7C8-7F1B6E2D25E5}"/>
              </a:ext>
            </a:extLst>
          </p:cNvPr>
          <p:cNvSpPr>
            <a:spLocks noGrp="1"/>
          </p:cNvSpPr>
          <p:nvPr>
            <p:ph type="title"/>
          </p:nvPr>
        </p:nvSpPr>
        <p:spPr/>
        <p:txBody>
          <a:bodyPr/>
          <a:lstStyle/>
          <a:p>
            <a:r>
              <a:rPr lang="en-US" dirty="0"/>
              <a:t>Discussion on TDD vs FDD</a:t>
            </a:r>
          </a:p>
        </p:txBody>
      </p:sp>
      <p:sp>
        <p:nvSpPr>
          <p:cNvPr id="3" name="Content Placeholder 2">
            <a:extLst>
              <a:ext uri="{FF2B5EF4-FFF2-40B4-BE49-F238E27FC236}">
                <a16:creationId xmlns:a16="http://schemas.microsoft.com/office/drawing/2014/main" id="{5850070E-C039-4B70-8724-B797CC304FEC}"/>
              </a:ext>
            </a:extLst>
          </p:cNvPr>
          <p:cNvSpPr>
            <a:spLocks noGrp="1"/>
          </p:cNvSpPr>
          <p:nvPr>
            <p:ph idx="1"/>
          </p:nvPr>
        </p:nvSpPr>
        <p:spPr/>
        <p:txBody>
          <a:bodyPr>
            <a:normAutofit/>
          </a:bodyPr>
          <a:lstStyle/>
          <a:p>
            <a:r>
              <a:rPr lang="en-US" dirty="0"/>
              <a:t>PAR now specifies TDD operation</a:t>
            </a:r>
          </a:p>
          <a:p>
            <a:r>
              <a:rPr lang="en-US" dirty="0"/>
              <a:t>Are there issues using TDD in existing channel pairs.</a:t>
            </a:r>
          </a:p>
          <a:p>
            <a:r>
              <a:rPr lang="en-US" dirty="0"/>
              <a:t>Half-duplex FDD would reduce efficient use of spectrum</a:t>
            </a:r>
          </a:p>
          <a:p>
            <a:r>
              <a:rPr lang="en-US" dirty="0"/>
              <a:t>Certain sites may require FDD due to adjacent channel users</a:t>
            </a:r>
          </a:p>
          <a:p>
            <a:r>
              <a:rPr lang="en-US" dirty="0"/>
              <a:t>Duplexing option requirements </a:t>
            </a:r>
          </a:p>
          <a:p>
            <a:pPr lvl="1"/>
            <a:r>
              <a:rPr lang="en-US" dirty="0"/>
              <a:t>TDD</a:t>
            </a:r>
          </a:p>
          <a:p>
            <a:pPr lvl="1"/>
            <a:r>
              <a:rPr lang="en-US" dirty="0"/>
              <a:t>FDD (base and remote)</a:t>
            </a:r>
          </a:p>
          <a:p>
            <a:pPr lvl="1"/>
            <a:r>
              <a:rPr lang="en-US" dirty="0"/>
              <a:t>FDD at base, half duplex FDD at remote</a:t>
            </a:r>
          </a:p>
          <a:p>
            <a:pPr lvl="1"/>
            <a:r>
              <a:rPr lang="en-US" dirty="0"/>
              <a:t>FDD half duplex at base and remote</a:t>
            </a:r>
          </a:p>
          <a:p>
            <a:endParaRPr lang="en-US" dirty="0"/>
          </a:p>
          <a:p>
            <a:endParaRPr lang="en-US" dirty="0"/>
          </a:p>
        </p:txBody>
      </p:sp>
      <p:sp>
        <p:nvSpPr>
          <p:cNvPr id="4" name="Date Placeholder 3">
            <a:extLst>
              <a:ext uri="{FF2B5EF4-FFF2-40B4-BE49-F238E27FC236}">
                <a16:creationId xmlns:a16="http://schemas.microsoft.com/office/drawing/2014/main" id="{900AB638-9449-471A-AD26-C7FF1A19D03D}"/>
              </a:ext>
            </a:extLst>
          </p:cNvPr>
          <p:cNvSpPr>
            <a:spLocks noGrp="1"/>
          </p:cNvSpPr>
          <p:nvPr>
            <p:ph type="dt" sz="half" idx="10"/>
          </p:nvPr>
        </p:nvSpPr>
        <p:spPr/>
        <p:txBody>
          <a:bodyPr/>
          <a:lstStyle/>
          <a:p>
            <a:r>
              <a:rPr lang="en-US"/>
              <a:t>March 2020</a:t>
            </a:r>
          </a:p>
        </p:txBody>
      </p:sp>
      <p:sp>
        <p:nvSpPr>
          <p:cNvPr id="5" name="Footer Placeholder 4">
            <a:extLst>
              <a:ext uri="{FF2B5EF4-FFF2-40B4-BE49-F238E27FC236}">
                <a16:creationId xmlns:a16="http://schemas.microsoft.com/office/drawing/2014/main" id="{A147AABC-8534-41B1-859F-8D2647B00890}"/>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3245ED5-2AD9-41C5-B778-C2B485143F7A}"/>
              </a:ext>
            </a:extLst>
          </p:cNvPr>
          <p:cNvSpPr>
            <a:spLocks noGrp="1"/>
          </p:cNvSpPr>
          <p:nvPr>
            <p:ph type="sldNum" sz="quarter" idx="12"/>
          </p:nvPr>
        </p:nvSpPr>
        <p:spPr/>
        <p:txBody>
          <a:bodyPr/>
          <a:lstStyle/>
          <a:p>
            <a:fld id="{07EF11DD-EAC9-418C-AFCF-9D5EFABD0DDC}" type="slidenum">
              <a:rPr lang="en-US" smtClean="0"/>
              <a:t>29</a:t>
            </a:fld>
            <a:endParaRPr lang="en-US"/>
          </a:p>
        </p:txBody>
      </p:sp>
    </p:spTree>
    <p:extLst>
      <p:ext uri="{BB962C8B-B14F-4D97-AF65-F5344CB8AC3E}">
        <p14:creationId xmlns:p14="http://schemas.microsoft.com/office/powerpoint/2010/main" val="3383962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3C8B9FA-DA08-435C-B285-5398D25CD4B9}"/>
              </a:ext>
            </a:extLst>
          </p:cNvPr>
          <p:cNvSpPr>
            <a:spLocks noGrp="1"/>
          </p:cNvSpPr>
          <p:nvPr>
            <p:ph type="dt" sz="half" idx="10"/>
          </p:nvPr>
        </p:nvSpPr>
        <p:spPr/>
        <p:txBody>
          <a:bodyPr/>
          <a:lstStyle/>
          <a:p>
            <a:r>
              <a:rPr lang="en-US"/>
              <a:t>March 2020</a:t>
            </a:r>
          </a:p>
        </p:txBody>
      </p:sp>
      <p:sp>
        <p:nvSpPr>
          <p:cNvPr id="5" name="Footer Placeholder 4">
            <a:extLst>
              <a:ext uri="{FF2B5EF4-FFF2-40B4-BE49-F238E27FC236}">
                <a16:creationId xmlns:a16="http://schemas.microsoft.com/office/drawing/2014/main" id="{2960E640-5F42-43A4-80BC-BA798308751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5C5CF45-76FA-4410-837F-E4953161B1C8}"/>
              </a:ext>
            </a:extLst>
          </p:cNvPr>
          <p:cNvSpPr>
            <a:spLocks noGrp="1"/>
          </p:cNvSpPr>
          <p:nvPr>
            <p:ph type="sldNum" sz="quarter" idx="12"/>
          </p:nvPr>
        </p:nvSpPr>
        <p:spPr/>
        <p:txBody>
          <a:bodyPr/>
          <a:lstStyle/>
          <a:p>
            <a:fld id="{07EF11DD-EAC9-418C-AFCF-9D5EFABD0DDC}" type="slidenum">
              <a:rPr lang="en-US" smtClean="0"/>
              <a:t>3</a:t>
            </a:fld>
            <a:endParaRPr lang="en-US"/>
          </a:p>
        </p:txBody>
      </p:sp>
      <p:pic>
        <p:nvPicPr>
          <p:cNvPr id="3" name="Picture 2">
            <a:extLst>
              <a:ext uri="{FF2B5EF4-FFF2-40B4-BE49-F238E27FC236}">
                <a16:creationId xmlns:a16="http://schemas.microsoft.com/office/drawing/2014/main" id="{56E74435-5FB4-4803-8CF0-DB8282F964C0}"/>
              </a:ext>
            </a:extLst>
          </p:cNvPr>
          <p:cNvPicPr>
            <a:picLocks noChangeAspect="1"/>
          </p:cNvPicPr>
          <p:nvPr/>
        </p:nvPicPr>
        <p:blipFill>
          <a:blip r:embed="rId2"/>
          <a:stretch>
            <a:fillRect/>
          </a:stretch>
        </p:blipFill>
        <p:spPr>
          <a:xfrm>
            <a:off x="1447800" y="485034"/>
            <a:ext cx="10062218" cy="6372965"/>
          </a:xfrm>
          <a:prstGeom prst="rect">
            <a:avLst/>
          </a:prstGeom>
        </p:spPr>
      </p:pic>
      <p:sp>
        <p:nvSpPr>
          <p:cNvPr id="7" name="TextBox 6">
            <a:extLst>
              <a:ext uri="{FF2B5EF4-FFF2-40B4-BE49-F238E27FC236}">
                <a16:creationId xmlns:a16="http://schemas.microsoft.com/office/drawing/2014/main" id="{B4D33E90-AC6A-48C5-9A51-924DB5B70F11}"/>
              </a:ext>
            </a:extLst>
          </p:cNvPr>
          <p:cNvSpPr txBox="1"/>
          <p:nvPr/>
        </p:nvSpPr>
        <p:spPr>
          <a:xfrm>
            <a:off x="381000" y="124906"/>
            <a:ext cx="6585201" cy="369332"/>
          </a:xfrm>
          <a:prstGeom prst="rect">
            <a:avLst/>
          </a:prstGeom>
          <a:noFill/>
        </p:spPr>
        <p:txBody>
          <a:bodyPr wrap="none" rtlCol="0">
            <a:spAutoFit/>
          </a:bodyPr>
          <a:lstStyle/>
          <a:p>
            <a:r>
              <a:rPr lang="en-US" dirty="0"/>
              <a:t>802.15 WG March 2020 Agenda Graphic from IEEE 802.15-20-0068r2</a:t>
            </a:r>
          </a:p>
        </p:txBody>
      </p:sp>
    </p:spTree>
    <p:extLst>
      <p:ext uri="{BB962C8B-B14F-4D97-AF65-F5344CB8AC3E}">
        <p14:creationId xmlns:p14="http://schemas.microsoft.com/office/powerpoint/2010/main" val="32357404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F0602-C3E7-4945-8D9E-8B40FCEF880A}"/>
              </a:ext>
            </a:extLst>
          </p:cNvPr>
          <p:cNvSpPr>
            <a:spLocks noGrp="1"/>
          </p:cNvSpPr>
          <p:nvPr>
            <p:ph type="title"/>
          </p:nvPr>
        </p:nvSpPr>
        <p:spPr/>
        <p:txBody>
          <a:bodyPr/>
          <a:lstStyle/>
          <a:p>
            <a:r>
              <a:rPr lang="en-US" dirty="0"/>
              <a:t>Notes on Terminology</a:t>
            </a:r>
          </a:p>
        </p:txBody>
      </p:sp>
      <p:sp>
        <p:nvSpPr>
          <p:cNvPr id="3" name="Content Placeholder 2">
            <a:extLst>
              <a:ext uri="{FF2B5EF4-FFF2-40B4-BE49-F238E27FC236}">
                <a16:creationId xmlns:a16="http://schemas.microsoft.com/office/drawing/2014/main" id="{200D4359-33E3-46B1-B3FF-38C2C5775D42}"/>
              </a:ext>
            </a:extLst>
          </p:cNvPr>
          <p:cNvSpPr>
            <a:spLocks noGrp="1"/>
          </p:cNvSpPr>
          <p:nvPr>
            <p:ph idx="1"/>
          </p:nvPr>
        </p:nvSpPr>
        <p:spPr/>
        <p:txBody>
          <a:bodyPr/>
          <a:lstStyle/>
          <a:p>
            <a:r>
              <a:rPr lang="en-US" dirty="0"/>
              <a:t>The ITU meaning of PMR  - Professional Mobile Radio. It may also be referred to as “Public Mobile Radio” </a:t>
            </a:r>
          </a:p>
          <a:p>
            <a:endParaRPr lang="en-US" dirty="0"/>
          </a:p>
          <a:p>
            <a:r>
              <a:rPr lang="en-US" dirty="0"/>
              <a:t>We can use that to refer to that type of channelized spectrum. </a:t>
            </a:r>
          </a:p>
          <a:p>
            <a:r>
              <a:rPr lang="en-US" dirty="0"/>
              <a:t>We will have a section of the SRD to clarify the multiple meanings and terms used in various regulatory domains, and specify the terms to be used in the standard. </a:t>
            </a:r>
          </a:p>
        </p:txBody>
      </p:sp>
      <p:sp>
        <p:nvSpPr>
          <p:cNvPr id="4" name="Date Placeholder 3">
            <a:extLst>
              <a:ext uri="{FF2B5EF4-FFF2-40B4-BE49-F238E27FC236}">
                <a16:creationId xmlns:a16="http://schemas.microsoft.com/office/drawing/2014/main" id="{0631B1B0-A720-4C79-9D50-44202E8E8EAC}"/>
              </a:ext>
            </a:extLst>
          </p:cNvPr>
          <p:cNvSpPr>
            <a:spLocks noGrp="1"/>
          </p:cNvSpPr>
          <p:nvPr>
            <p:ph type="dt" sz="half" idx="10"/>
          </p:nvPr>
        </p:nvSpPr>
        <p:spPr/>
        <p:txBody>
          <a:bodyPr/>
          <a:lstStyle/>
          <a:p>
            <a:r>
              <a:rPr lang="en-US"/>
              <a:t>March 2020</a:t>
            </a:r>
          </a:p>
        </p:txBody>
      </p:sp>
      <p:sp>
        <p:nvSpPr>
          <p:cNvPr id="5" name="Footer Placeholder 4">
            <a:extLst>
              <a:ext uri="{FF2B5EF4-FFF2-40B4-BE49-F238E27FC236}">
                <a16:creationId xmlns:a16="http://schemas.microsoft.com/office/drawing/2014/main" id="{BF0DB56C-7957-41FE-8868-AF97480D54D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B3408F10-DDAA-4D8F-84BD-6A99102C3FD5}"/>
              </a:ext>
            </a:extLst>
          </p:cNvPr>
          <p:cNvSpPr>
            <a:spLocks noGrp="1"/>
          </p:cNvSpPr>
          <p:nvPr>
            <p:ph type="sldNum" sz="quarter" idx="12"/>
          </p:nvPr>
        </p:nvSpPr>
        <p:spPr/>
        <p:txBody>
          <a:bodyPr/>
          <a:lstStyle/>
          <a:p>
            <a:fld id="{07EF11DD-EAC9-418C-AFCF-9D5EFABD0DDC}" type="slidenum">
              <a:rPr lang="en-US" smtClean="0"/>
              <a:t>30</a:t>
            </a:fld>
            <a:endParaRPr lang="en-US"/>
          </a:p>
        </p:txBody>
      </p:sp>
    </p:spTree>
    <p:extLst>
      <p:ext uri="{BB962C8B-B14F-4D97-AF65-F5344CB8AC3E}">
        <p14:creationId xmlns:p14="http://schemas.microsoft.com/office/powerpoint/2010/main" val="17222922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90203-A62C-4382-8C58-85EC8FCDD79A}"/>
              </a:ext>
            </a:extLst>
          </p:cNvPr>
          <p:cNvSpPr>
            <a:spLocks noGrp="1"/>
          </p:cNvSpPr>
          <p:nvPr>
            <p:ph type="title"/>
          </p:nvPr>
        </p:nvSpPr>
        <p:spPr/>
        <p:txBody>
          <a:bodyPr/>
          <a:lstStyle/>
          <a:p>
            <a:r>
              <a:rPr lang="en-US" dirty="0"/>
              <a:t>Notes</a:t>
            </a:r>
          </a:p>
        </p:txBody>
      </p:sp>
      <p:sp>
        <p:nvSpPr>
          <p:cNvPr id="3" name="Content Placeholder 2">
            <a:extLst>
              <a:ext uri="{FF2B5EF4-FFF2-40B4-BE49-F238E27FC236}">
                <a16:creationId xmlns:a16="http://schemas.microsoft.com/office/drawing/2014/main" id="{353080BB-3B1B-4C7E-B57E-37C4D2CEA6B7}"/>
              </a:ext>
            </a:extLst>
          </p:cNvPr>
          <p:cNvSpPr>
            <a:spLocks noGrp="1"/>
          </p:cNvSpPr>
          <p:nvPr>
            <p:ph idx="1"/>
          </p:nvPr>
        </p:nvSpPr>
        <p:spPr/>
        <p:txBody>
          <a:bodyPr>
            <a:normAutofit fontScale="92500"/>
          </a:bodyPr>
          <a:lstStyle/>
          <a:p>
            <a:r>
              <a:rPr lang="en-US" dirty="0"/>
              <a:t>Follow up on PLMR as the proper terminology. Is it aligned with ITU-R?</a:t>
            </a:r>
          </a:p>
          <a:p>
            <a:endParaRPr lang="en-US" dirty="0"/>
          </a:p>
          <a:p>
            <a:r>
              <a:rPr lang="en-US" dirty="0"/>
              <a:t>The 16t PHY will specify the band (maximum and minimum frequencies)</a:t>
            </a:r>
          </a:p>
          <a:p>
            <a:r>
              <a:rPr lang="en-US" dirty="0"/>
              <a:t>The next level is the regulatory allocation (allocated to a spectrum owner – blocks or PLMR channels)</a:t>
            </a:r>
          </a:p>
          <a:p>
            <a:r>
              <a:rPr lang="en-US" dirty="0"/>
              <a:t>The 16t PHY will specify a maximum and minimum width (5KHz to 100KHz)</a:t>
            </a:r>
          </a:p>
          <a:p>
            <a:pPr lvl="1"/>
            <a:r>
              <a:rPr lang="en-US" dirty="0"/>
              <a:t>The smallest unit of bandwidth used by the PHY needs an unambiguous name -   Basic Unit of Bandwidth (BUB)</a:t>
            </a:r>
          </a:p>
          <a:p>
            <a:pPr lvl="1"/>
            <a:r>
              <a:rPr lang="en-US" dirty="0"/>
              <a:t>The granularity of the frequency of the BUB (step size) may be smaller than the min width of the BUB</a:t>
            </a:r>
          </a:p>
          <a:p>
            <a:endParaRPr lang="en-US" dirty="0"/>
          </a:p>
          <a:p>
            <a:endParaRPr lang="en-US" dirty="0"/>
          </a:p>
        </p:txBody>
      </p:sp>
      <p:sp>
        <p:nvSpPr>
          <p:cNvPr id="4" name="Date Placeholder 3">
            <a:extLst>
              <a:ext uri="{FF2B5EF4-FFF2-40B4-BE49-F238E27FC236}">
                <a16:creationId xmlns:a16="http://schemas.microsoft.com/office/drawing/2014/main" id="{9DB449D6-8841-475B-8992-18EC3416AAE6}"/>
              </a:ext>
            </a:extLst>
          </p:cNvPr>
          <p:cNvSpPr>
            <a:spLocks noGrp="1"/>
          </p:cNvSpPr>
          <p:nvPr>
            <p:ph type="dt" sz="half" idx="10"/>
          </p:nvPr>
        </p:nvSpPr>
        <p:spPr/>
        <p:txBody>
          <a:bodyPr/>
          <a:lstStyle/>
          <a:p>
            <a:r>
              <a:rPr lang="en-US"/>
              <a:t>March 2020</a:t>
            </a:r>
          </a:p>
        </p:txBody>
      </p:sp>
      <p:sp>
        <p:nvSpPr>
          <p:cNvPr id="5" name="Footer Placeholder 4">
            <a:extLst>
              <a:ext uri="{FF2B5EF4-FFF2-40B4-BE49-F238E27FC236}">
                <a16:creationId xmlns:a16="http://schemas.microsoft.com/office/drawing/2014/main" id="{62745F00-AC9B-4946-85AC-C8E0D053B15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600176F-0723-4D08-AB0C-24ACCFB2E82D}"/>
              </a:ext>
            </a:extLst>
          </p:cNvPr>
          <p:cNvSpPr>
            <a:spLocks noGrp="1"/>
          </p:cNvSpPr>
          <p:nvPr>
            <p:ph type="sldNum" sz="quarter" idx="12"/>
          </p:nvPr>
        </p:nvSpPr>
        <p:spPr/>
        <p:txBody>
          <a:bodyPr/>
          <a:lstStyle/>
          <a:p>
            <a:fld id="{07EF11DD-EAC9-418C-AFCF-9D5EFABD0DDC}" type="slidenum">
              <a:rPr lang="en-US" smtClean="0"/>
              <a:t>31</a:t>
            </a:fld>
            <a:endParaRPr lang="en-US"/>
          </a:p>
        </p:txBody>
      </p:sp>
    </p:spTree>
    <p:extLst>
      <p:ext uri="{BB962C8B-B14F-4D97-AF65-F5344CB8AC3E}">
        <p14:creationId xmlns:p14="http://schemas.microsoft.com/office/powerpoint/2010/main" val="3326260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a:extLst>
              <a:ext uri="{FF2B5EF4-FFF2-40B4-BE49-F238E27FC236}">
                <a16:creationId xmlns:a16="http://schemas.microsoft.com/office/drawing/2014/main" id="{83F491E2-1021-40AF-AEC3-8774D9486A3A}"/>
              </a:ext>
            </a:extLst>
          </p:cNvPr>
          <p:cNvSpPr>
            <a:spLocks noGrp="1" noChangeArrowheads="1"/>
          </p:cNvSpPr>
          <p:nvPr>
            <p:ph type="title"/>
          </p:nvPr>
        </p:nvSpPr>
        <p:spPr/>
        <p:txBody>
          <a:bodyPr/>
          <a:lstStyle/>
          <a:p>
            <a:r>
              <a:rPr lang="en-US" altLang="en-US" dirty="0"/>
              <a:t>TG16t Schedule for the Week</a:t>
            </a:r>
          </a:p>
        </p:txBody>
      </p:sp>
      <p:graphicFrame>
        <p:nvGraphicFramePr>
          <p:cNvPr id="7" name="Inhaltsplatzhalter 6">
            <a:extLst>
              <a:ext uri="{FF2B5EF4-FFF2-40B4-BE49-F238E27FC236}">
                <a16:creationId xmlns:a16="http://schemas.microsoft.com/office/drawing/2014/main" id="{512FCB49-E6DA-4039-B5A4-C488B9A1926B}"/>
              </a:ext>
            </a:extLst>
          </p:cNvPr>
          <p:cNvGraphicFramePr>
            <a:graphicFrameLocks noGrp="1"/>
          </p:cNvGraphicFramePr>
          <p:nvPr>
            <p:ph idx="1"/>
            <p:extLst>
              <p:ext uri="{D42A27DB-BD31-4B8C-83A1-F6EECF244321}">
                <p14:modId xmlns:p14="http://schemas.microsoft.com/office/powerpoint/2010/main" val="3941612820"/>
              </p:ext>
            </p:extLst>
          </p:nvPr>
        </p:nvGraphicFramePr>
        <p:xfrm>
          <a:off x="1524000" y="2057401"/>
          <a:ext cx="8991599" cy="2770107"/>
        </p:xfrm>
        <a:graphic>
          <a:graphicData uri="http://schemas.openxmlformats.org/drawingml/2006/table">
            <a:tbl>
              <a:tblPr/>
              <a:tblGrid>
                <a:gridCol w="1066800">
                  <a:extLst>
                    <a:ext uri="{9D8B030D-6E8A-4147-A177-3AD203B41FA5}">
                      <a16:colId xmlns:a16="http://schemas.microsoft.com/office/drawing/2014/main" val="3549254852"/>
                    </a:ext>
                  </a:extLst>
                </a:gridCol>
                <a:gridCol w="2286000">
                  <a:extLst>
                    <a:ext uri="{9D8B030D-6E8A-4147-A177-3AD203B41FA5}">
                      <a16:colId xmlns:a16="http://schemas.microsoft.com/office/drawing/2014/main" val="3324392173"/>
                    </a:ext>
                  </a:extLst>
                </a:gridCol>
                <a:gridCol w="1676400">
                  <a:extLst>
                    <a:ext uri="{9D8B030D-6E8A-4147-A177-3AD203B41FA5}">
                      <a16:colId xmlns:a16="http://schemas.microsoft.com/office/drawing/2014/main" val="2032698531"/>
                    </a:ext>
                  </a:extLst>
                </a:gridCol>
                <a:gridCol w="1905000">
                  <a:extLst>
                    <a:ext uri="{9D8B030D-6E8A-4147-A177-3AD203B41FA5}">
                      <a16:colId xmlns:a16="http://schemas.microsoft.com/office/drawing/2014/main" val="389132739"/>
                    </a:ext>
                  </a:extLst>
                </a:gridCol>
                <a:gridCol w="2057399">
                  <a:extLst>
                    <a:ext uri="{9D8B030D-6E8A-4147-A177-3AD203B41FA5}">
                      <a16:colId xmlns:a16="http://schemas.microsoft.com/office/drawing/2014/main" val="1788295650"/>
                    </a:ext>
                  </a:extLst>
                </a:gridCol>
              </a:tblGrid>
              <a:tr h="376941">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Monday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Tuesday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Wednesday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Thursday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extLst>
                  <a:ext uri="{0D108BD9-81ED-4DB2-BD59-A6C34878D82A}">
                    <a16:rowId xmlns:a16="http://schemas.microsoft.com/office/drawing/2014/main" val="1999465308"/>
                  </a:ext>
                </a:extLst>
              </a:tr>
              <a:tr h="537458">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AM 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WG Plenary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TG16t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802.18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4248944652"/>
                  </a:ext>
                </a:extLst>
              </a:tr>
              <a:tr h="463927">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AM 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802.18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WG Plenary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TG16t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4010774900"/>
                  </a:ext>
                </a:extLst>
              </a:tr>
              <a:tr h="463927">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PM 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TG16t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TG16t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TG16t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3271060602"/>
                  </a:ext>
                </a:extLst>
              </a:tr>
              <a:tr h="463927">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Arial" panose="020B0604020202020204" pitchFamily="34" charset="0"/>
                          <a:ea typeface="MS PGothic" panose="020B0600070205080204" pitchFamily="34" charset="-128"/>
                        </a:rPr>
                        <a:t>PM 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802.24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802.24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802.24</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2447380910"/>
                  </a:ext>
                </a:extLst>
              </a:tr>
              <a:tr h="463927">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Arial" panose="020B0604020202020204" pitchFamily="34" charset="0"/>
                          <a:ea typeface="MS PGothic" panose="020B0600070205080204" pitchFamily="34" charset="-128"/>
                        </a:rPr>
                        <a:t>PM 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WG Closing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3144740557"/>
                  </a:ext>
                </a:extLst>
              </a:tr>
            </a:tbl>
          </a:graphicData>
        </a:graphic>
      </p:graphicFrame>
      <p:sp>
        <p:nvSpPr>
          <p:cNvPr id="12330" name="Foliennummernplatzhalter 5">
            <a:extLst>
              <a:ext uri="{FF2B5EF4-FFF2-40B4-BE49-F238E27FC236}">
                <a16:creationId xmlns:a16="http://schemas.microsoft.com/office/drawing/2014/main" id="{D72B6B8A-ACCA-4FAD-8348-6CADBE0A5381}"/>
              </a:ext>
            </a:extLst>
          </p:cNvPr>
          <p:cNvSpPr>
            <a:spLocks noGrp="1" noChangeArrowheads="1"/>
          </p:cNvSpPr>
          <p:nvPr>
            <p:ph type="sldNum" sz="quarter" idx="10"/>
          </p:nvPr>
        </p:nvSpPr>
        <p:spPr>
          <a:xfrm>
            <a:off x="9144000" y="6390054"/>
            <a:ext cx="2743200" cy="365125"/>
          </a:xfrm>
        </p:spPr>
        <p:txBody>
          <a:bodyPr/>
          <a:lstStyle/>
          <a:p>
            <a:r>
              <a:rPr lang="en-US" altLang="en-US"/>
              <a:t>Slide </a:t>
            </a:r>
            <a:fld id="{FB6C495E-B919-439A-8AAA-BBB26C828632}" type="slidenum">
              <a:rPr lang="en-US" altLang="en-US" smtClean="0"/>
              <a:pPr/>
              <a:t>4</a:t>
            </a:fld>
            <a:endParaRPr lang="en-US" altLang="en-US"/>
          </a:p>
        </p:txBody>
      </p:sp>
      <p:sp>
        <p:nvSpPr>
          <p:cNvPr id="12329" name="Fußzeilenplatzhalter 4">
            <a:extLst>
              <a:ext uri="{FF2B5EF4-FFF2-40B4-BE49-F238E27FC236}">
                <a16:creationId xmlns:a16="http://schemas.microsoft.com/office/drawing/2014/main" id="{A0E2AA7D-F9A2-4544-BCB2-66048C188D29}"/>
              </a:ext>
            </a:extLst>
          </p:cNvPr>
          <p:cNvSpPr>
            <a:spLocks noGrp="1" noChangeArrowheads="1"/>
          </p:cNvSpPr>
          <p:nvPr>
            <p:ph type="ftr" sz="quarter" idx="11"/>
          </p:nvPr>
        </p:nvSpPr>
        <p:spPr/>
        <p:txBody>
          <a:bodyPr/>
          <a:lstStyle/>
          <a:p>
            <a:r>
              <a:rPr lang="en-US" altLang="en-US"/>
              <a:t>Tim Godfrey, EPRI</a:t>
            </a:r>
            <a:endParaRPr lang="en-US" altLang="en-US" dirty="0"/>
          </a:p>
        </p:txBody>
      </p:sp>
      <p:sp>
        <p:nvSpPr>
          <p:cNvPr id="6" name="Date Placeholder 5">
            <a:extLst>
              <a:ext uri="{FF2B5EF4-FFF2-40B4-BE49-F238E27FC236}">
                <a16:creationId xmlns:a16="http://schemas.microsoft.com/office/drawing/2014/main" id="{3C35621E-1CD7-4DF5-A30E-408C4562810B}"/>
              </a:ext>
            </a:extLst>
          </p:cNvPr>
          <p:cNvSpPr>
            <a:spLocks noGrp="1"/>
          </p:cNvSpPr>
          <p:nvPr>
            <p:ph type="dt" sz="half" idx="10"/>
          </p:nvPr>
        </p:nvSpPr>
        <p:spPr>
          <a:xfrm>
            <a:off x="609600" y="6374423"/>
            <a:ext cx="2743200" cy="365125"/>
          </a:xfrm>
        </p:spPr>
        <p:txBody>
          <a:bodyPr/>
          <a:lstStyle/>
          <a:p>
            <a:r>
              <a:rPr lang="en-US"/>
              <a:t>March 2020</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52373D51-5096-48DA-8C87-464531B4D326}"/>
              </a:ext>
            </a:extLst>
          </p:cNvPr>
          <p:cNvSpPr>
            <a:spLocks noGrp="1" noChangeArrowheads="1"/>
          </p:cNvSpPr>
          <p:nvPr>
            <p:ph type="title"/>
          </p:nvPr>
        </p:nvSpPr>
        <p:spPr/>
        <p:txBody>
          <a:bodyPr/>
          <a:lstStyle/>
          <a:p>
            <a:r>
              <a:rPr lang="en-US" dirty="0"/>
              <a:t>16t Task Group </a:t>
            </a:r>
            <a:r>
              <a:rPr lang="en-US" altLang="en-US" dirty="0"/>
              <a:t>Opening</a:t>
            </a:r>
          </a:p>
        </p:txBody>
      </p:sp>
      <p:sp>
        <p:nvSpPr>
          <p:cNvPr id="2" name="Content Placeholder 1">
            <a:extLst>
              <a:ext uri="{FF2B5EF4-FFF2-40B4-BE49-F238E27FC236}">
                <a16:creationId xmlns:a16="http://schemas.microsoft.com/office/drawing/2014/main" id="{88940B5D-8F70-4181-848A-C39CACE87488}"/>
              </a:ext>
            </a:extLst>
          </p:cNvPr>
          <p:cNvSpPr>
            <a:spLocks noGrp="1"/>
          </p:cNvSpPr>
          <p:nvPr>
            <p:ph idx="1"/>
          </p:nvPr>
        </p:nvSpPr>
        <p:spPr/>
        <p:txBody>
          <a:bodyPr/>
          <a:lstStyle/>
          <a:p>
            <a:r>
              <a:rPr lang="en-US" dirty="0"/>
              <a:t>Welcome, Introductions</a:t>
            </a:r>
          </a:p>
          <a:p>
            <a:endParaRPr lang="en-US" dirty="0">
              <a:hlinkClick r:id="rId2"/>
            </a:endParaRPr>
          </a:p>
          <a:p>
            <a:r>
              <a:rPr lang="en-US" altLang="en-US" dirty="0"/>
              <a:t>Sign In for attendance </a:t>
            </a:r>
            <a:endParaRPr lang="en-US" dirty="0">
              <a:hlinkClick r:id="rId2"/>
            </a:endParaRPr>
          </a:p>
          <a:p>
            <a:pPr lvl="1"/>
            <a:r>
              <a:rPr lang="en-US" dirty="0">
                <a:hlinkClick r:id="rId2"/>
              </a:rPr>
              <a:t>https://imat.ieee.org/my-site/home</a:t>
            </a:r>
            <a:endParaRPr lang="en-US" dirty="0"/>
          </a:p>
          <a:p>
            <a:endParaRPr lang="en-US" dirty="0"/>
          </a:p>
        </p:txBody>
      </p:sp>
      <p:sp>
        <p:nvSpPr>
          <p:cNvPr id="5" name="Text Box 2">
            <a:extLst>
              <a:ext uri="{FF2B5EF4-FFF2-40B4-BE49-F238E27FC236}">
                <a16:creationId xmlns:a16="http://schemas.microsoft.com/office/drawing/2014/main" id="{85172691-38FC-4974-822E-7478B31777E7}"/>
              </a:ext>
            </a:extLst>
          </p:cNvPr>
          <p:cNvSpPr txBox="1">
            <a:spLocks noChangeArrowheads="1"/>
          </p:cNvSpPr>
          <p:nvPr/>
        </p:nvSpPr>
        <p:spPr bwMode="auto">
          <a:xfrm>
            <a:off x="10924897" y="6446579"/>
            <a:ext cx="43281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5</a:t>
            </a:fld>
            <a:endParaRPr lang="en-US" altLang="en-US" sz="1200" dirty="0">
              <a:latin typeface="Times New Roman" panose="02020603050405020304" pitchFamily="18" charset="0"/>
            </a:endParaRPr>
          </a:p>
        </p:txBody>
      </p:sp>
      <p:sp>
        <p:nvSpPr>
          <p:cNvPr id="6" name="Date Placeholder 5">
            <a:extLst>
              <a:ext uri="{FF2B5EF4-FFF2-40B4-BE49-F238E27FC236}">
                <a16:creationId xmlns:a16="http://schemas.microsoft.com/office/drawing/2014/main" id="{D9285DCE-0F16-4755-A988-EF4ED5347A1E}"/>
              </a:ext>
            </a:extLst>
          </p:cNvPr>
          <p:cNvSpPr>
            <a:spLocks noGrp="1"/>
          </p:cNvSpPr>
          <p:nvPr>
            <p:ph type="dt" sz="half" idx="10"/>
          </p:nvPr>
        </p:nvSpPr>
        <p:spPr/>
        <p:txBody>
          <a:bodyPr/>
          <a:lstStyle/>
          <a:p>
            <a:r>
              <a:rPr lang="en-US"/>
              <a:t>March 2020</a:t>
            </a:r>
          </a:p>
        </p:txBody>
      </p:sp>
      <p:sp>
        <p:nvSpPr>
          <p:cNvPr id="7" name="Footer Placeholder 6">
            <a:extLst>
              <a:ext uri="{FF2B5EF4-FFF2-40B4-BE49-F238E27FC236}">
                <a16:creationId xmlns:a16="http://schemas.microsoft.com/office/drawing/2014/main" id="{31E87BBB-0539-4092-9B66-5111935E4935}"/>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8" name="Slide Number Placeholder 7">
            <a:extLst>
              <a:ext uri="{FF2B5EF4-FFF2-40B4-BE49-F238E27FC236}">
                <a16:creationId xmlns:a16="http://schemas.microsoft.com/office/drawing/2014/main" id="{37D03716-E931-4B55-93B7-492275F7BD90}"/>
              </a:ext>
            </a:extLst>
          </p:cNvPr>
          <p:cNvSpPr>
            <a:spLocks noGrp="1"/>
          </p:cNvSpPr>
          <p:nvPr>
            <p:ph type="sldNum" sz="quarter" idx="12"/>
          </p:nvPr>
        </p:nvSpPr>
        <p:spPr/>
        <p:txBody>
          <a:bodyPr/>
          <a:lstStyle/>
          <a:p>
            <a:fld id="{07EF11DD-EAC9-418C-AFCF-9D5EFABD0DDC}" type="slidenum">
              <a:rPr lang="en-US" smtClean="0"/>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2" name="Date Placeholder 1"/>
          <p:cNvSpPr>
            <a:spLocks noGrp="1"/>
          </p:cNvSpPr>
          <p:nvPr>
            <p:ph type="dt" sz="half" idx="10"/>
          </p:nvPr>
        </p:nvSpPr>
        <p:spPr/>
        <p:txBody>
          <a:bodyPr/>
          <a:lstStyle/>
          <a:p>
            <a:r>
              <a:rPr lang="en-US"/>
              <a:t>March 2020</a:t>
            </a:r>
            <a:endParaRPr lang="en-US" dirty="0"/>
          </a:p>
        </p:txBody>
      </p:sp>
      <p:sp>
        <p:nvSpPr>
          <p:cNvPr id="3" name="Footer Placeholder 2"/>
          <p:cNvSpPr>
            <a:spLocks noGrp="1"/>
          </p:cNvSpPr>
          <p:nvPr>
            <p:ph type="ftr" sz="quarter" idx="11"/>
          </p:nvPr>
        </p:nvSpPr>
        <p:spPr/>
        <p:txBody>
          <a:bodyPr/>
          <a:lstStyle/>
          <a:p>
            <a:r>
              <a:rPr lang="en-US"/>
              <a:t>Tim Godfrey, EPRI</a:t>
            </a:r>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3" name="Footer Placeholder 2"/>
          <p:cNvSpPr>
            <a:spLocks noGrp="1"/>
          </p:cNvSpPr>
          <p:nvPr>
            <p:ph type="ftr" idx="4294967295"/>
          </p:nvPr>
        </p:nvSpPr>
        <p:spPr>
          <a:xfrm>
            <a:off x="7945438" y="6475413"/>
            <a:ext cx="4246562" cy="180975"/>
          </a:xfrm>
          <a:prstGeom prst="rect">
            <a:avLst/>
          </a:prstGeom>
        </p:spPr>
        <p:txBody>
          <a:bodyPr/>
          <a:lstStyle/>
          <a:p>
            <a:pPr>
              <a:defRPr/>
            </a:pPr>
            <a:r>
              <a:rPr lang="en-US"/>
              <a:t>Tim Godfrey, EPRI</a:t>
            </a:r>
          </a:p>
        </p:txBody>
      </p:sp>
      <p:sp>
        <p:nvSpPr>
          <p:cNvPr id="2" name="Date Placeholder 1"/>
          <p:cNvSpPr>
            <a:spLocks noGrp="1"/>
          </p:cNvSpPr>
          <p:nvPr>
            <p:ph type="dt" idx="4294967295"/>
          </p:nvPr>
        </p:nvSpPr>
        <p:spPr>
          <a:xfrm>
            <a:off x="228600" y="6429375"/>
            <a:ext cx="2500313" cy="273050"/>
          </a:xfrm>
          <a:prstGeom prst="rect">
            <a:avLst/>
          </a:prstGeom>
        </p:spPr>
        <p:txBody>
          <a:bodyPr/>
          <a:lstStyle/>
          <a:p>
            <a:pPr>
              <a:defRPr/>
            </a:pPr>
            <a:r>
              <a:rPr lang="en-US"/>
              <a:t>March 2020</a:t>
            </a:r>
            <a:endParaRPr lang="en-US"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2" name="Date Placeholder 1"/>
          <p:cNvSpPr>
            <a:spLocks noGrp="1"/>
          </p:cNvSpPr>
          <p:nvPr>
            <p:ph type="dt" idx="10"/>
          </p:nvPr>
        </p:nvSpPr>
        <p:spPr/>
        <p:txBody>
          <a:bodyPr/>
          <a:lstStyle/>
          <a:p>
            <a:r>
              <a:rPr lang="en-US"/>
              <a:t>March 2020</a:t>
            </a:r>
            <a:endParaRPr lang="en-US" dirty="0"/>
          </a:p>
        </p:txBody>
      </p:sp>
      <p:sp>
        <p:nvSpPr>
          <p:cNvPr id="3" name="Footer Placeholder 2"/>
          <p:cNvSpPr>
            <a:spLocks noGrp="1"/>
          </p:cNvSpPr>
          <p:nvPr>
            <p:ph type="ftr" idx="11"/>
          </p:nvPr>
        </p:nvSpPr>
        <p:spPr/>
        <p:txBody>
          <a:bodyPr/>
          <a:lstStyle/>
          <a:p>
            <a:r>
              <a:rPr lang="en-US"/>
              <a:t>Tim Godfrey, EPRI</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2" name="Date Placeholder 1"/>
          <p:cNvSpPr>
            <a:spLocks noGrp="1"/>
          </p:cNvSpPr>
          <p:nvPr>
            <p:ph type="dt" idx="10"/>
          </p:nvPr>
        </p:nvSpPr>
        <p:spPr/>
        <p:txBody>
          <a:bodyPr/>
          <a:lstStyle/>
          <a:p>
            <a:r>
              <a:rPr lang="en-US"/>
              <a:t>March 2020</a:t>
            </a:r>
            <a:endParaRPr lang="en-US" dirty="0"/>
          </a:p>
        </p:txBody>
      </p:sp>
      <p:sp>
        <p:nvSpPr>
          <p:cNvPr id="3" name="Footer Placeholder 2"/>
          <p:cNvSpPr>
            <a:spLocks noGrp="1"/>
          </p:cNvSpPr>
          <p:nvPr>
            <p:ph type="ftr" idx="11"/>
          </p:nvPr>
        </p:nvSpPr>
        <p:spPr/>
        <p:txBody>
          <a:bodyPr/>
          <a:lstStyle/>
          <a:p>
            <a:r>
              <a:rPr lang="en-US"/>
              <a:t>Tim Godfrey, EPRI</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5369</TotalTime>
  <Words>2158</Words>
  <Application>Microsoft Office PowerPoint</Application>
  <PresentationFormat>Widescreen</PresentationFormat>
  <Paragraphs>362</Paragraphs>
  <Slides>31</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Calibri Light</vt:lpstr>
      <vt:lpstr>Helvetica</vt:lpstr>
      <vt:lpstr>Times New Roman</vt:lpstr>
      <vt:lpstr>Custom Design</vt:lpstr>
      <vt:lpstr>PowerPoint Presentation</vt:lpstr>
      <vt:lpstr>Agenda for week – March 2020</vt:lpstr>
      <vt:lpstr>PowerPoint Presentation</vt:lpstr>
      <vt:lpstr>TG16t Schedule for the Week</vt:lpstr>
      <vt:lpstr>16t Task Group Opening</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16t Task Group </vt:lpstr>
      <vt:lpstr>Status Recap</vt:lpstr>
      <vt:lpstr>Call for Contributions – issued Feb 14, 2020</vt:lpstr>
      <vt:lpstr>Objectives for this meeting</vt:lpstr>
      <vt:lpstr>Scheduling of Presentations</vt:lpstr>
      <vt:lpstr>Presentations</vt:lpstr>
      <vt:lpstr>Task Group Process</vt:lpstr>
      <vt:lpstr>16t Task Group Leadership </vt:lpstr>
      <vt:lpstr>Task Group Development Process</vt:lpstr>
      <vt:lpstr>Discussion on process</vt:lpstr>
      <vt:lpstr>Project Timeline - Milestones</vt:lpstr>
      <vt:lpstr>Closing</vt:lpstr>
      <vt:lpstr>Upcoming Sessions</vt:lpstr>
      <vt:lpstr>Backup</vt:lpstr>
      <vt:lpstr>Discussion on TDD vs FDD</vt:lpstr>
      <vt:lpstr>Notes on Terminology</vt:lpstr>
      <vt:lpstr>Notes</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89</cp:revision>
  <cp:lastPrinted>1998-02-10T13:28:06Z</cp:lastPrinted>
  <dcterms:created xsi:type="dcterms:W3CDTF">2020-01-06T16:34:14Z</dcterms:created>
  <dcterms:modified xsi:type="dcterms:W3CDTF">2020-02-14T15:38:40Z</dcterms:modified>
</cp:coreProperties>
</file>