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3"/>
  </p:notesMasterIdLst>
  <p:handoutMasterIdLst>
    <p:handoutMasterId r:id="rId34"/>
  </p:handoutMasterIdLst>
  <p:sldIdLst>
    <p:sldId id="259" r:id="rId2"/>
    <p:sldId id="938" r:id="rId3"/>
    <p:sldId id="947" r:id="rId4"/>
    <p:sldId id="948" r:id="rId5"/>
    <p:sldId id="288" r:id="rId6"/>
    <p:sldId id="260" r:id="rId7"/>
    <p:sldId id="261" r:id="rId8"/>
    <p:sldId id="262" r:id="rId9"/>
    <p:sldId id="263" r:id="rId10"/>
    <p:sldId id="283" r:id="rId11"/>
    <p:sldId id="284" r:id="rId12"/>
    <p:sldId id="287" r:id="rId13"/>
    <p:sldId id="944" r:id="rId14"/>
    <p:sldId id="289" r:id="rId15"/>
    <p:sldId id="945" r:id="rId16"/>
    <p:sldId id="960" r:id="rId17"/>
    <p:sldId id="950" r:id="rId18"/>
    <p:sldId id="961" r:id="rId19"/>
    <p:sldId id="958" r:id="rId20"/>
    <p:sldId id="258" r:id="rId21"/>
    <p:sldId id="962" r:id="rId22"/>
    <p:sldId id="946" r:id="rId23"/>
    <p:sldId id="942" r:id="rId24"/>
    <p:sldId id="943" r:id="rId25"/>
    <p:sldId id="256" r:id="rId26"/>
    <p:sldId id="952" r:id="rId27"/>
    <p:sldId id="314" r:id="rId28"/>
    <p:sldId id="959" r:id="rId29"/>
    <p:sldId id="954" r:id="rId30"/>
    <p:sldId id="957" r:id="rId31"/>
    <p:sldId id="956" r:id="rId3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53" d="100"/>
          <a:sy n="153" d="100"/>
        </p:scale>
        <p:origin x="130" y="2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March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March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March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March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March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March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doc.:IEEE802.15-20-0069r0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070-00-016t-minutes-of-tg16t-teleconference-2020-01-3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eee802.org/16/aoe.html" TargetMode="External"/><Relationship Id="rId7" Type="http://schemas.openxmlformats.org/officeDocument/2006/relationships/hyperlink" Target="https://mentor.ieee.org/802.15/dcn/20/15-20-0079-00-016t-task-group-16t-call-for-contributions.docx"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dcn/20/15-20-0067-00-016t-minutes-802-16t-task-group-january-2020.docx" TargetMode="External"/><Relationship Id="rId5" Type="http://schemas.openxmlformats.org/officeDocument/2006/relationships/hyperlink" Target="mailto:tim.godfrey@ieee.org" TargetMode="External"/><Relationship Id="rId4" Type="http://schemas.openxmlformats.org/officeDocument/2006/relationships/hyperlink" Target="https://mentor.ieee.org/802.1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March 2020</a:t>
            </a:r>
            <a:endParaRPr lang="en-US" altLang="en-US" dirty="0"/>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2020-02-14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March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Attendance Reminder: </a:t>
            </a:r>
            <a:r>
              <a:rPr lang="en-US" dirty="0">
                <a:hlinkClick r:id="rId2"/>
              </a:rPr>
              <a:t>https://imat.ieee.org/my-site/home</a:t>
            </a:r>
            <a:endParaRPr lang="en-US" dirty="0"/>
          </a:p>
          <a:p>
            <a:endParaRPr lang="en-US" dirty="0"/>
          </a:p>
          <a:p>
            <a:r>
              <a:rPr lang="en-US" dirty="0"/>
              <a:t>Approve Agenda For Week</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March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455012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E354-4D07-4D6F-95ED-9D225CEF9913}"/>
              </a:ext>
            </a:extLst>
          </p:cNvPr>
          <p:cNvSpPr>
            <a:spLocks noGrp="1"/>
          </p:cNvSpPr>
          <p:nvPr>
            <p:ph type="title"/>
          </p:nvPr>
        </p:nvSpPr>
        <p:spPr/>
        <p:txBody>
          <a:bodyPr/>
          <a:lstStyle/>
          <a:p>
            <a:r>
              <a:rPr lang="en-US" dirty="0"/>
              <a:t>Status Recap</a:t>
            </a:r>
          </a:p>
        </p:txBody>
      </p:sp>
      <p:sp>
        <p:nvSpPr>
          <p:cNvPr id="3" name="Content Placeholder 2">
            <a:extLst>
              <a:ext uri="{FF2B5EF4-FFF2-40B4-BE49-F238E27FC236}">
                <a16:creationId xmlns:a16="http://schemas.microsoft.com/office/drawing/2014/main" id="{490ABB74-812D-4EC0-B26C-1F92F66B241A}"/>
              </a:ext>
            </a:extLst>
          </p:cNvPr>
          <p:cNvSpPr>
            <a:spLocks noGrp="1"/>
          </p:cNvSpPr>
          <p:nvPr>
            <p:ph idx="1"/>
          </p:nvPr>
        </p:nvSpPr>
        <p:spPr/>
        <p:txBody>
          <a:bodyPr>
            <a:normAutofit fontScale="92500" lnSpcReduction="20000"/>
          </a:bodyPr>
          <a:lstStyle/>
          <a:p>
            <a:r>
              <a:rPr lang="en-US" dirty="0"/>
              <a:t>Action Items</a:t>
            </a:r>
          </a:p>
          <a:p>
            <a:pPr lvl="1"/>
            <a:r>
              <a:rPr lang="en-US" dirty="0"/>
              <a:t>Release Call for Contributions when NESCOM informs us of PAR approval by Standards Board.</a:t>
            </a:r>
          </a:p>
          <a:p>
            <a:pPr lvl="2"/>
            <a:r>
              <a:rPr lang="en-US" dirty="0"/>
              <a:t>Completed 2020-02-14</a:t>
            </a:r>
          </a:p>
          <a:p>
            <a:pPr lvl="1"/>
            <a:r>
              <a:rPr lang="en-US" dirty="0"/>
              <a:t>Motion: The Task Group authorizes the chair to make editorial changes to the call for contributions. </a:t>
            </a:r>
          </a:p>
          <a:p>
            <a:pPr lvl="2"/>
            <a:r>
              <a:rPr lang="en-US" dirty="0"/>
              <a:t>Moved </a:t>
            </a:r>
            <a:r>
              <a:rPr lang="en-US" dirty="0" err="1"/>
              <a:t>Allesandra</a:t>
            </a:r>
            <a:r>
              <a:rPr lang="en-US" dirty="0"/>
              <a:t>, Second Guy.   Approved with unanimous consent. </a:t>
            </a:r>
          </a:p>
          <a:p>
            <a:pPr lvl="1"/>
            <a:r>
              <a:rPr lang="en-US" dirty="0"/>
              <a:t>Tim: Create an 802.16t web page and provide to Rick Alfvin for posting.</a:t>
            </a:r>
          </a:p>
          <a:p>
            <a:pPr lvl="2"/>
            <a:r>
              <a:rPr lang="en-US" dirty="0"/>
              <a:t>Completed 2020-02-14</a:t>
            </a:r>
          </a:p>
          <a:p>
            <a:pPr lvl="1"/>
            <a:r>
              <a:rPr lang="en-US" dirty="0"/>
              <a:t>Roger will send a message to 802.16 reflector when Call for Contributions has gone out. </a:t>
            </a:r>
          </a:p>
          <a:p>
            <a:r>
              <a:rPr lang="en-US" dirty="0"/>
              <a:t>Teleconference</a:t>
            </a:r>
          </a:p>
          <a:p>
            <a:pPr lvl="1"/>
            <a:r>
              <a:rPr lang="en-US" dirty="0"/>
              <a:t>Thursday, January 30, 8am pacific, 11am eastern, for 1 hour</a:t>
            </a:r>
          </a:p>
          <a:p>
            <a:pPr lvl="1"/>
            <a:r>
              <a:rPr lang="en-US" dirty="0"/>
              <a:t>Minutes: </a:t>
            </a:r>
            <a:r>
              <a:rPr lang="en-US" dirty="0">
                <a:hlinkClick r:id="rId2"/>
              </a:rPr>
              <a:t>IEEE 802.15-20-0070r0</a:t>
            </a:r>
            <a:endParaRPr lang="en-US" dirty="0"/>
          </a:p>
          <a:p>
            <a:endParaRPr lang="en-US" dirty="0"/>
          </a:p>
        </p:txBody>
      </p:sp>
      <p:sp>
        <p:nvSpPr>
          <p:cNvPr id="4" name="Date Placeholder 3">
            <a:extLst>
              <a:ext uri="{FF2B5EF4-FFF2-40B4-BE49-F238E27FC236}">
                <a16:creationId xmlns:a16="http://schemas.microsoft.com/office/drawing/2014/main" id="{DA5A7758-0E90-4444-BEEC-7EF984CBFE6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D75A62AC-E729-460B-A43F-9C5538CB346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5716A96-FEA0-471A-A4FB-64627AFA4E93}"/>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116321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issued Feb 14,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143000"/>
            <a:ext cx="11277600" cy="54102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document </a:t>
            </a:r>
            <a:r>
              <a:rPr lang="en-US" dirty="0">
                <a:hlinkClick r:id="rId2"/>
              </a:rPr>
              <a:t>IEEE 802.15-20-0070r0 </a:t>
            </a:r>
            <a:r>
              <a:rPr lang="en-US" dirty="0"/>
              <a:t>as a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March 2020 plenary meeting is Friday, 13 March 2020, AOE (</a:t>
            </a:r>
            <a:r>
              <a:rPr lang="en-US" u="sng" dirty="0">
                <a:hlinkClick r:id="rId3"/>
              </a:rPr>
              <a:t>Anywhere On Earth</a:t>
            </a:r>
            <a:r>
              <a:rPr lang="en-US" dirty="0"/>
              <a:t>)</a:t>
            </a:r>
          </a:p>
          <a:p>
            <a:r>
              <a:rPr lang="en-US" dirty="0"/>
              <a:t>Documents should be uploaded to </a:t>
            </a:r>
            <a:r>
              <a:rPr lang="en-US" dirty="0">
                <a:hlinkClick r:id="rId4"/>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5"/>
              </a:rPr>
              <a:t>tim.godfrey@ieee.org</a:t>
            </a:r>
            <a:endParaRPr lang="en-US" dirty="0"/>
          </a:p>
          <a:p>
            <a:r>
              <a:rPr lang="en-US" dirty="0"/>
              <a:t>The minutes of the January 2020 session are available in document </a:t>
            </a:r>
            <a:r>
              <a:rPr lang="en-US" dirty="0">
                <a:hlinkClick r:id="rId6"/>
              </a:rPr>
              <a:t>IEEE 802.15-20-0067r0</a:t>
            </a:r>
            <a:endParaRPr lang="en-US" dirty="0"/>
          </a:p>
          <a:p>
            <a:r>
              <a:rPr lang="en-US" dirty="0"/>
              <a:t>This Call for Contributions is available as document </a:t>
            </a:r>
            <a:r>
              <a:rPr lang="en-US" dirty="0">
                <a:hlinkClick r:id="rId7"/>
              </a:rPr>
              <a:t>IEEE 802.15-20-0079r0</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414244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DC13E-5060-4B5A-A6DA-5DF6D638ED98}"/>
              </a:ext>
            </a:extLst>
          </p:cNvPr>
          <p:cNvSpPr>
            <a:spLocks noGrp="1"/>
          </p:cNvSpPr>
          <p:nvPr>
            <p:ph type="title"/>
          </p:nvPr>
        </p:nvSpPr>
        <p:spPr/>
        <p:txBody>
          <a:bodyPr/>
          <a:lstStyle/>
          <a:p>
            <a:r>
              <a:rPr lang="en-US" dirty="0"/>
              <a:t>Objectives for this meeting</a:t>
            </a:r>
          </a:p>
        </p:txBody>
      </p:sp>
      <p:sp>
        <p:nvSpPr>
          <p:cNvPr id="3" name="Content Placeholder 2">
            <a:extLst>
              <a:ext uri="{FF2B5EF4-FFF2-40B4-BE49-F238E27FC236}">
                <a16:creationId xmlns:a16="http://schemas.microsoft.com/office/drawing/2014/main" id="{A0FADA40-89B2-423C-92E6-436148B5FF7F}"/>
              </a:ext>
            </a:extLst>
          </p:cNvPr>
          <p:cNvSpPr>
            <a:spLocks noGrp="1"/>
          </p:cNvSpPr>
          <p:nvPr>
            <p:ph idx="1"/>
          </p:nvPr>
        </p:nvSpPr>
        <p:spPr/>
        <p:txBody>
          <a:bodyPr/>
          <a:lstStyle/>
          <a:p>
            <a:r>
              <a:rPr lang="en-US" dirty="0"/>
              <a:t>Continue SRD development</a:t>
            </a:r>
          </a:p>
          <a:p>
            <a:pPr lvl="1"/>
            <a:r>
              <a:rPr lang="en-US" dirty="0"/>
              <a:t>Presentations of contributions towards SRD</a:t>
            </a:r>
          </a:p>
          <a:p>
            <a:pPr lvl="1"/>
            <a:endParaRPr lang="en-US" dirty="0"/>
          </a:p>
          <a:p>
            <a:r>
              <a:rPr lang="en-US" dirty="0"/>
              <a:t>Consider PAR amendment to add FDD operation</a:t>
            </a:r>
          </a:p>
          <a:p>
            <a:pPr lvl="1"/>
            <a:endParaRPr lang="en-US" dirty="0"/>
          </a:p>
        </p:txBody>
      </p:sp>
      <p:sp>
        <p:nvSpPr>
          <p:cNvPr id="4" name="Date Placeholder 3">
            <a:extLst>
              <a:ext uri="{FF2B5EF4-FFF2-40B4-BE49-F238E27FC236}">
                <a16:creationId xmlns:a16="http://schemas.microsoft.com/office/drawing/2014/main" id="{ABE08381-FC39-45D0-977C-7E0CA366B5F0}"/>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C3B06507-8A60-426D-922F-30553B1CC36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ABA1025-BAE5-4372-9E98-0AA52108759B}"/>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125432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lstStyle/>
          <a:p>
            <a:r>
              <a:rPr lang="en-US" dirty="0"/>
              <a:t>Contributions to SRD</a:t>
            </a:r>
          </a:p>
          <a:p>
            <a:endParaRPr lang="en-US" dirty="0"/>
          </a:p>
          <a:p>
            <a:pPr lvl="1"/>
            <a:endParaRPr lang="en-US" dirty="0"/>
          </a:p>
          <a:p>
            <a:r>
              <a:rPr lang="en-US" dirty="0"/>
              <a:t>Other presentations not related to SRD</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16140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March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Attendance, Patent Policy</a:t>
            </a:r>
          </a:p>
          <a:p>
            <a:r>
              <a:rPr lang="en-US" dirty="0"/>
              <a:t>Review and Approve Agenda for week</a:t>
            </a:r>
          </a:p>
          <a:p>
            <a:r>
              <a:rPr lang="en-US" dirty="0"/>
              <a:t>Scheduling of Presentations</a:t>
            </a:r>
          </a:p>
          <a:p>
            <a:pPr lvl="1"/>
            <a:r>
              <a:rPr lang="en-US" dirty="0"/>
              <a:t>Priority for contributions to SRD</a:t>
            </a:r>
          </a:p>
          <a:p>
            <a:pPr lvl="1"/>
            <a:r>
              <a:rPr lang="en-US" dirty="0"/>
              <a:t>Other presentations not related to SRD</a:t>
            </a:r>
          </a:p>
          <a:p>
            <a:r>
              <a:rPr lang="en-US" dirty="0"/>
              <a:t>Task Group Officers (permanent or interim secretary)</a:t>
            </a:r>
          </a:p>
          <a:p>
            <a:r>
              <a:rPr lang="en-US" dirty="0"/>
              <a:t>Any presentations or contributions for this week</a:t>
            </a:r>
          </a:p>
          <a:p>
            <a:r>
              <a:rPr lang="en-US" dirty="0"/>
              <a:t>Review Task Group Development Process, Key Documents</a:t>
            </a:r>
          </a:p>
          <a:p>
            <a:r>
              <a:rPr lang="en-US" dirty="0"/>
              <a:t>Review Task Group Timeline</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March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March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March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21</a:t>
            </a:fld>
            <a:endParaRPr lang="en-US" altLang="en-US"/>
          </a:p>
        </p:txBody>
      </p:sp>
    </p:spTree>
    <p:extLst>
      <p:ext uri="{BB962C8B-B14F-4D97-AF65-F5344CB8AC3E}">
        <p14:creationId xmlns:p14="http://schemas.microsoft.com/office/powerpoint/2010/main" val="1512600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			Tim Godfrey</a:t>
            </a:r>
          </a:p>
          <a:p>
            <a:pPr lvl="1"/>
            <a:r>
              <a:rPr lang="en-US" dirty="0"/>
              <a:t>Vice Chair		</a:t>
            </a:r>
          </a:p>
          <a:p>
            <a:pPr lvl="1"/>
            <a:r>
              <a:rPr lang="en-US" dirty="0"/>
              <a:t>Secretary		</a:t>
            </a:r>
          </a:p>
          <a:p>
            <a:pPr lvl="1"/>
            <a:r>
              <a:rPr lang="en-US" dirty="0"/>
              <a:t>Technical Editor		</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March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Task Group Development Process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3852100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24</a:t>
            </a:fld>
            <a:endParaRPr lang="en-US"/>
          </a:p>
        </p:txBody>
      </p:sp>
    </p:spTree>
    <p:extLst>
      <p:ext uri="{BB962C8B-B14F-4D97-AF65-F5344CB8AC3E}">
        <p14:creationId xmlns:p14="http://schemas.microsoft.com/office/powerpoint/2010/main" val="3106944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March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25</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16710133"/>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July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January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May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November 2021</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475007"/>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Editor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a:xfrm>
            <a:off x="838200" y="1066800"/>
            <a:ext cx="10896600" cy="4960937"/>
          </a:xfrm>
        </p:spPr>
        <p:txBody>
          <a:bodyPr>
            <a:normAutofit/>
          </a:bodyPr>
          <a:lstStyle/>
          <a:p>
            <a:r>
              <a:rPr lang="en-US" dirty="0"/>
              <a:t>Action Items</a:t>
            </a:r>
          </a:p>
          <a:p>
            <a:r>
              <a:rPr lang="en-US" dirty="0"/>
              <a:t>Teleconferences?</a:t>
            </a:r>
          </a:p>
          <a:p>
            <a:r>
              <a:rPr lang="en-US" dirty="0"/>
              <a:t>Objectives for next meeting</a:t>
            </a:r>
          </a:p>
          <a:p>
            <a:r>
              <a:rPr lang="en-US" dirty="0"/>
              <a:t>Any Other Business</a:t>
            </a:r>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14365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March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27</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r>
              <a:rPr lang="en-US" sz="2000" dirty="0"/>
              <a:t>802.16t meets on Tuesday-Thursday during the meeting session.</a:t>
            </a:r>
          </a:p>
          <a:p>
            <a:pPr>
              <a:defRPr/>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BA4F191-937A-4E08-92AE-0FBAE573684A}"/>
              </a:ext>
            </a:extLst>
          </p:cNvPr>
          <p:cNvSpPr>
            <a:spLocks noGrp="1"/>
          </p:cNvSpPr>
          <p:nvPr>
            <p:ph type="title"/>
          </p:nvPr>
        </p:nvSpPr>
        <p:spPr/>
        <p:txBody>
          <a:bodyPr/>
          <a:lstStyle/>
          <a:p>
            <a:r>
              <a:rPr lang="en-US" dirty="0"/>
              <a:t>Backup</a:t>
            </a:r>
          </a:p>
        </p:txBody>
      </p:sp>
      <p:sp>
        <p:nvSpPr>
          <p:cNvPr id="9" name="Text Placeholder 8">
            <a:extLst>
              <a:ext uri="{FF2B5EF4-FFF2-40B4-BE49-F238E27FC236}">
                <a16:creationId xmlns:a16="http://schemas.microsoft.com/office/drawing/2014/main" id="{9A97A359-F92D-43C7-86CB-9BC4D8A8B9B1}"/>
              </a:ext>
            </a:extLst>
          </p:cNvPr>
          <p:cNvSpPr>
            <a:spLocks noGrp="1"/>
          </p:cNvSpPr>
          <p:nvPr>
            <p:ph type="body" idx="1"/>
          </p:nvPr>
        </p:nvSpPr>
        <p:spPr/>
        <p:txBody>
          <a:bodyPr/>
          <a:lstStyle/>
          <a:p>
            <a:r>
              <a:rPr lang="en-US" dirty="0"/>
              <a:t>Discussion Notes from Prior Meetings</a:t>
            </a:r>
          </a:p>
        </p:txBody>
      </p:sp>
      <p:sp>
        <p:nvSpPr>
          <p:cNvPr id="5" name="Date Placeholder 4">
            <a:extLst>
              <a:ext uri="{FF2B5EF4-FFF2-40B4-BE49-F238E27FC236}">
                <a16:creationId xmlns:a16="http://schemas.microsoft.com/office/drawing/2014/main" id="{A393B259-ED09-48EA-921B-7A76C7B822A4}"/>
              </a:ext>
            </a:extLst>
          </p:cNvPr>
          <p:cNvSpPr>
            <a:spLocks noGrp="1"/>
          </p:cNvSpPr>
          <p:nvPr>
            <p:ph type="dt" sz="half" idx="10"/>
          </p:nvPr>
        </p:nvSpPr>
        <p:spPr/>
        <p:txBody>
          <a:bodyPr/>
          <a:lstStyle/>
          <a:p>
            <a:pPr>
              <a:defRPr/>
            </a:pPr>
            <a:r>
              <a:rPr lang="en-US"/>
              <a:t>March 2020</a:t>
            </a:r>
          </a:p>
        </p:txBody>
      </p:sp>
      <p:sp>
        <p:nvSpPr>
          <p:cNvPr id="6" name="Footer Placeholder 5">
            <a:extLst>
              <a:ext uri="{FF2B5EF4-FFF2-40B4-BE49-F238E27FC236}">
                <a16:creationId xmlns:a16="http://schemas.microsoft.com/office/drawing/2014/main" id="{386E07A6-449E-406A-AA91-074D1F47E580}"/>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5E43A9E7-C2A2-471C-898A-75CE458B5F0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28</a:t>
            </a:fld>
            <a:endParaRPr lang="en-US"/>
          </a:p>
        </p:txBody>
      </p:sp>
    </p:spTree>
    <p:extLst>
      <p:ext uri="{BB962C8B-B14F-4D97-AF65-F5344CB8AC3E}">
        <p14:creationId xmlns:p14="http://schemas.microsoft.com/office/powerpoint/2010/main" val="2005964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993F-1157-4480-A7C8-7F1B6E2D25E5}"/>
              </a:ext>
            </a:extLst>
          </p:cNvPr>
          <p:cNvSpPr>
            <a:spLocks noGrp="1"/>
          </p:cNvSpPr>
          <p:nvPr>
            <p:ph type="title"/>
          </p:nvPr>
        </p:nvSpPr>
        <p:spPr/>
        <p:txBody>
          <a:bodyPr/>
          <a:lstStyle/>
          <a:p>
            <a:r>
              <a:rPr lang="en-US" dirty="0"/>
              <a:t>Discussion on TDD vs FDD</a:t>
            </a:r>
          </a:p>
        </p:txBody>
      </p:sp>
      <p:sp>
        <p:nvSpPr>
          <p:cNvPr id="3" name="Content Placeholder 2">
            <a:extLst>
              <a:ext uri="{FF2B5EF4-FFF2-40B4-BE49-F238E27FC236}">
                <a16:creationId xmlns:a16="http://schemas.microsoft.com/office/drawing/2014/main" id="{5850070E-C039-4B70-8724-B797CC304FEC}"/>
              </a:ext>
            </a:extLst>
          </p:cNvPr>
          <p:cNvSpPr>
            <a:spLocks noGrp="1"/>
          </p:cNvSpPr>
          <p:nvPr>
            <p:ph idx="1"/>
          </p:nvPr>
        </p:nvSpPr>
        <p:spPr/>
        <p:txBody>
          <a:bodyPr>
            <a:normAutofit/>
          </a:bodyPr>
          <a:lstStyle/>
          <a:p>
            <a:r>
              <a:rPr lang="en-US" dirty="0"/>
              <a:t>PAR now specifies TDD operation</a:t>
            </a:r>
          </a:p>
          <a:p>
            <a:r>
              <a:rPr lang="en-US" dirty="0"/>
              <a:t>Are there issues using TDD in existing channel pairs.</a:t>
            </a:r>
          </a:p>
          <a:p>
            <a:r>
              <a:rPr lang="en-US" dirty="0"/>
              <a:t>Half-duplex FDD would reduce efficient use of spectrum</a:t>
            </a:r>
          </a:p>
          <a:p>
            <a:r>
              <a:rPr lang="en-US" dirty="0"/>
              <a:t>Certain sites may require FDD due to adjacent channel users</a:t>
            </a:r>
          </a:p>
          <a:p>
            <a:r>
              <a:rPr lang="en-US" dirty="0"/>
              <a:t>Duplexing option requirements </a:t>
            </a:r>
          </a:p>
          <a:p>
            <a:pPr lvl="1"/>
            <a:r>
              <a:rPr lang="en-US" dirty="0"/>
              <a:t>TDD</a:t>
            </a:r>
          </a:p>
          <a:p>
            <a:pPr lvl="1"/>
            <a:r>
              <a:rPr lang="en-US" dirty="0"/>
              <a:t>FDD (base and remote)</a:t>
            </a:r>
          </a:p>
          <a:p>
            <a:pPr lvl="1"/>
            <a:r>
              <a:rPr lang="en-US" dirty="0"/>
              <a:t>FDD at base, half duplex FDD at remote</a:t>
            </a:r>
          </a:p>
          <a:p>
            <a:pPr lvl="1"/>
            <a:r>
              <a:rPr lang="en-US" dirty="0"/>
              <a:t>FDD half duplex at base and remote</a:t>
            </a:r>
          </a:p>
          <a:p>
            <a:endParaRPr lang="en-US" dirty="0"/>
          </a:p>
          <a:p>
            <a:endParaRPr lang="en-US" dirty="0"/>
          </a:p>
        </p:txBody>
      </p:sp>
      <p:sp>
        <p:nvSpPr>
          <p:cNvPr id="4" name="Date Placeholder 3">
            <a:extLst>
              <a:ext uri="{FF2B5EF4-FFF2-40B4-BE49-F238E27FC236}">
                <a16:creationId xmlns:a16="http://schemas.microsoft.com/office/drawing/2014/main" id="{900AB638-9449-471A-AD26-C7FF1A19D03D}"/>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A147AABC-8534-41B1-859F-8D2647B0089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3245ED5-2AD9-41C5-B778-C2B485143F7A}"/>
              </a:ext>
            </a:extLst>
          </p:cNvPr>
          <p:cNvSpPr>
            <a:spLocks noGrp="1"/>
          </p:cNvSpPr>
          <p:nvPr>
            <p:ph type="sldNum" sz="quarter" idx="12"/>
          </p:nvPr>
        </p:nvSpPr>
        <p:spPr/>
        <p:txBody>
          <a:bodyPr/>
          <a:lstStyle/>
          <a:p>
            <a:fld id="{07EF11DD-EAC9-418C-AFCF-9D5EFABD0DDC}" type="slidenum">
              <a:rPr lang="en-US" smtClean="0"/>
              <a:t>29</a:t>
            </a:fld>
            <a:endParaRPr lang="en-US"/>
          </a:p>
        </p:txBody>
      </p:sp>
    </p:spTree>
    <p:extLst>
      <p:ext uri="{BB962C8B-B14F-4D97-AF65-F5344CB8AC3E}">
        <p14:creationId xmlns:p14="http://schemas.microsoft.com/office/powerpoint/2010/main" val="338396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3C8B9FA-DA08-435C-B285-5398D25CD4B9}"/>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2960E640-5F42-43A4-80BC-BA798308751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5C5CF45-76FA-4410-837F-E4953161B1C8}"/>
              </a:ext>
            </a:extLst>
          </p:cNvPr>
          <p:cNvSpPr>
            <a:spLocks noGrp="1"/>
          </p:cNvSpPr>
          <p:nvPr>
            <p:ph type="sldNum" sz="quarter" idx="12"/>
          </p:nvPr>
        </p:nvSpPr>
        <p:spPr/>
        <p:txBody>
          <a:bodyPr/>
          <a:lstStyle/>
          <a:p>
            <a:fld id="{07EF11DD-EAC9-418C-AFCF-9D5EFABD0DDC}" type="slidenum">
              <a:rPr lang="en-US" smtClean="0"/>
              <a:t>3</a:t>
            </a:fld>
            <a:endParaRPr lang="en-US"/>
          </a:p>
        </p:txBody>
      </p:sp>
      <p:pic>
        <p:nvPicPr>
          <p:cNvPr id="3" name="Picture 2">
            <a:extLst>
              <a:ext uri="{FF2B5EF4-FFF2-40B4-BE49-F238E27FC236}">
                <a16:creationId xmlns:a16="http://schemas.microsoft.com/office/drawing/2014/main" id="{56E74435-5FB4-4803-8CF0-DB8282F964C0}"/>
              </a:ext>
            </a:extLst>
          </p:cNvPr>
          <p:cNvPicPr>
            <a:picLocks noChangeAspect="1"/>
          </p:cNvPicPr>
          <p:nvPr/>
        </p:nvPicPr>
        <p:blipFill>
          <a:blip r:embed="rId2"/>
          <a:stretch>
            <a:fillRect/>
          </a:stretch>
        </p:blipFill>
        <p:spPr>
          <a:xfrm>
            <a:off x="1447800" y="485034"/>
            <a:ext cx="10062218" cy="6372965"/>
          </a:xfrm>
          <a:prstGeom prst="rect">
            <a:avLst/>
          </a:prstGeom>
        </p:spPr>
      </p:pic>
      <p:sp>
        <p:nvSpPr>
          <p:cNvPr id="7" name="TextBox 6">
            <a:extLst>
              <a:ext uri="{FF2B5EF4-FFF2-40B4-BE49-F238E27FC236}">
                <a16:creationId xmlns:a16="http://schemas.microsoft.com/office/drawing/2014/main" id="{B4D33E90-AC6A-48C5-9A51-924DB5B70F11}"/>
              </a:ext>
            </a:extLst>
          </p:cNvPr>
          <p:cNvSpPr txBox="1"/>
          <p:nvPr/>
        </p:nvSpPr>
        <p:spPr>
          <a:xfrm>
            <a:off x="381000" y="124906"/>
            <a:ext cx="6585201" cy="369332"/>
          </a:xfrm>
          <a:prstGeom prst="rect">
            <a:avLst/>
          </a:prstGeom>
          <a:noFill/>
        </p:spPr>
        <p:txBody>
          <a:bodyPr wrap="none" rtlCol="0">
            <a:spAutoFit/>
          </a:bodyPr>
          <a:lstStyle/>
          <a:p>
            <a:r>
              <a:rPr lang="en-US" dirty="0"/>
              <a:t>802.15 WG March 2020 Agenda Graphic from IEEE 802.15-20-0068r2</a:t>
            </a:r>
          </a:p>
        </p:txBody>
      </p:sp>
    </p:spTree>
    <p:extLst>
      <p:ext uri="{BB962C8B-B14F-4D97-AF65-F5344CB8AC3E}">
        <p14:creationId xmlns:p14="http://schemas.microsoft.com/office/powerpoint/2010/main" val="3235740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0602-C3E7-4945-8D9E-8B40FCEF880A}"/>
              </a:ext>
            </a:extLst>
          </p:cNvPr>
          <p:cNvSpPr>
            <a:spLocks noGrp="1"/>
          </p:cNvSpPr>
          <p:nvPr>
            <p:ph type="title"/>
          </p:nvPr>
        </p:nvSpPr>
        <p:spPr/>
        <p:txBody>
          <a:bodyPr/>
          <a:lstStyle/>
          <a:p>
            <a:r>
              <a:rPr lang="en-US" dirty="0"/>
              <a:t>Notes on Terminology</a:t>
            </a:r>
          </a:p>
        </p:txBody>
      </p:sp>
      <p:sp>
        <p:nvSpPr>
          <p:cNvPr id="3" name="Content Placeholder 2">
            <a:extLst>
              <a:ext uri="{FF2B5EF4-FFF2-40B4-BE49-F238E27FC236}">
                <a16:creationId xmlns:a16="http://schemas.microsoft.com/office/drawing/2014/main" id="{200D4359-33E3-46B1-B3FF-38C2C5775D42}"/>
              </a:ext>
            </a:extLst>
          </p:cNvPr>
          <p:cNvSpPr>
            <a:spLocks noGrp="1"/>
          </p:cNvSpPr>
          <p:nvPr>
            <p:ph idx="1"/>
          </p:nvPr>
        </p:nvSpPr>
        <p:spPr/>
        <p:txBody>
          <a:bodyPr/>
          <a:lstStyle/>
          <a:p>
            <a:r>
              <a:rPr lang="en-US" dirty="0"/>
              <a:t>The ITU meaning of PMR  - Professional Mobile Radio. It may also be referred to as “Public Mobile Radio” </a:t>
            </a:r>
          </a:p>
          <a:p>
            <a:endParaRPr lang="en-US" dirty="0"/>
          </a:p>
          <a:p>
            <a:r>
              <a:rPr lang="en-US" dirty="0"/>
              <a:t>We can use that to refer to that type of channelized spectrum. </a:t>
            </a:r>
          </a:p>
          <a:p>
            <a:r>
              <a:rPr lang="en-US" dirty="0"/>
              <a:t>We will have a section of the SRD to clarify the multiple meanings and terms used in various regulatory domains, and specify the terms to be used in the standard. </a:t>
            </a:r>
          </a:p>
        </p:txBody>
      </p:sp>
      <p:sp>
        <p:nvSpPr>
          <p:cNvPr id="4" name="Date Placeholder 3">
            <a:extLst>
              <a:ext uri="{FF2B5EF4-FFF2-40B4-BE49-F238E27FC236}">
                <a16:creationId xmlns:a16="http://schemas.microsoft.com/office/drawing/2014/main" id="{0631B1B0-A720-4C79-9D50-44202E8E8EAC}"/>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BF0DB56C-7957-41FE-8868-AF97480D54D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3408F10-DDAA-4D8F-84BD-6A99102C3FD5}"/>
              </a:ext>
            </a:extLst>
          </p:cNvPr>
          <p:cNvSpPr>
            <a:spLocks noGrp="1"/>
          </p:cNvSpPr>
          <p:nvPr>
            <p:ph type="sldNum" sz="quarter" idx="12"/>
          </p:nvPr>
        </p:nvSpPr>
        <p:spPr/>
        <p:txBody>
          <a:bodyPr/>
          <a:lstStyle/>
          <a:p>
            <a:fld id="{07EF11DD-EAC9-418C-AFCF-9D5EFABD0DDC}" type="slidenum">
              <a:rPr lang="en-US" smtClean="0"/>
              <a:t>30</a:t>
            </a:fld>
            <a:endParaRPr lang="en-US"/>
          </a:p>
        </p:txBody>
      </p:sp>
    </p:spTree>
    <p:extLst>
      <p:ext uri="{BB962C8B-B14F-4D97-AF65-F5344CB8AC3E}">
        <p14:creationId xmlns:p14="http://schemas.microsoft.com/office/powerpoint/2010/main" val="1722292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0203-A62C-4382-8C58-85EC8FCDD79A}"/>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353080BB-3B1B-4C7E-B57E-37C4D2CEA6B7}"/>
              </a:ext>
            </a:extLst>
          </p:cNvPr>
          <p:cNvSpPr>
            <a:spLocks noGrp="1"/>
          </p:cNvSpPr>
          <p:nvPr>
            <p:ph idx="1"/>
          </p:nvPr>
        </p:nvSpPr>
        <p:spPr/>
        <p:txBody>
          <a:bodyPr>
            <a:normAutofit fontScale="92500"/>
          </a:bodyPr>
          <a:lstStyle/>
          <a:p>
            <a:r>
              <a:rPr lang="en-US" dirty="0"/>
              <a:t>Follow up on PLMR as the proper terminology. Is it aligned with ITU-R?</a:t>
            </a:r>
          </a:p>
          <a:p>
            <a:endParaRPr lang="en-US" dirty="0"/>
          </a:p>
          <a:p>
            <a:r>
              <a:rPr lang="en-US" dirty="0"/>
              <a:t>The 16t PHY will specify the band (maximum and minimum frequencies)</a:t>
            </a:r>
          </a:p>
          <a:p>
            <a:r>
              <a:rPr lang="en-US" dirty="0"/>
              <a:t>The next level is the regulatory allocation (allocated to a spectrum owner – blocks or PLMR channels)</a:t>
            </a:r>
          </a:p>
          <a:p>
            <a:r>
              <a:rPr lang="en-US" dirty="0"/>
              <a:t>The 16t PHY will specify a maximum and minimum width (5KHz to 100KHz)</a:t>
            </a:r>
          </a:p>
          <a:p>
            <a:pPr lvl="1"/>
            <a:r>
              <a:rPr lang="en-US" dirty="0"/>
              <a:t>The smallest unit of bandwidth used by the PHY needs an unambiguous name -   Basic Unit of Bandwidth (BUB)</a:t>
            </a:r>
          </a:p>
          <a:p>
            <a:pPr lvl="1"/>
            <a:r>
              <a:rPr lang="en-US" dirty="0"/>
              <a:t>The granularity of the frequency of the BUB (step size) may be smaller than the min width of the BUB</a:t>
            </a:r>
          </a:p>
          <a:p>
            <a:endParaRPr lang="en-US" dirty="0"/>
          </a:p>
          <a:p>
            <a:endParaRPr lang="en-US" dirty="0"/>
          </a:p>
        </p:txBody>
      </p:sp>
      <p:sp>
        <p:nvSpPr>
          <p:cNvPr id="4" name="Date Placeholder 3">
            <a:extLst>
              <a:ext uri="{FF2B5EF4-FFF2-40B4-BE49-F238E27FC236}">
                <a16:creationId xmlns:a16="http://schemas.microsoft.com/office/drawing/2014/main" id="{9DB449D6-8841-475B-8992-18EC3416AAE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62745F00-AC9B-4946-85AC-C8E0D053B15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600176F-0723-4D08-AB0C-24ACCFB2E82D}"/>
              </a:ext>
            </a:extLst>
          </p:cNvPr>
          <p:cNvSpPr>
            <a:spLocks noGrp="1"/>
          </p:cNvSpPr>
          <p:nvPr>
            <p:ph type="sldNum" sz="quarter" idx="12"/>
          </p:nvPr>
        </p:nvSpPr>
        <p:spPr/>
        <p:txBody>
          <a:bodyPr/>
          <a:lstStyle/>
          <a:p>
            <a:fld id="{07EF11DD-EAC9-418C-AFCF-9D5EFABD0DDC}" type="slidenum">
              <a:rPr lang="en-US" smtClean="0"/>
              <a:t>31</a:t>
            </a:fld>
            <a:endParaRPr lang="en-US"/>
          </a:p>
        </p:txBody>
      </p:sp>
    </p:spTree>
    <p:extLst>
      <p:ext uri="{BB962C8B-B14F-4D97-AF65-F5344CB8AC3E}">
        <p14:creationId xmlns:p14="http://schemas.microsoft.com/office/powerpoint/2010/main" val="332626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3941612820"/>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4</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a:t>March 2020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title"/>
          </p:nvPr>
        </p:nvSpPr>
        <p:spPr/>
        <p:txBody>
          <a:bodyPr/>
          <a:lstStyle/>
          <a:p>
            <a:r>
              <a:rPr lang="en-US" dirty="0"/>
              <a:t>16t Task Group </a:t>
            </a:r>
            <a:r>
              <a:rPr lang="en-US" altLang="en-US" dirty="0"/>
              <a:t>Opening</a:t>
            </a:r>
          </a:p>
        </p:txBody>
      </p:sp>
      <p:sp>
        <p:nvSpPr>
          <p:cNvPr id="2" name="Content Placeholder 1">
            <a:extLst>
              <a:ext uri="{FF2B5EF4-FFF2-40B4-BE49-F238E27FC236}">
                <a16:creationId xmlns:a16="http://schemas.microsoft.com/office/drawing/2014/main" id="{88940B5D-8F70-4181-848A-C39CACE87488}"/>
              </a:ext>
            </a:extLst>
          </p:cNvPr>
          <p:cNvSpPr>
            <a:spLocks noGrp="1"/>
          </p:cNvSpPr>
          <p:nvPr>
            <p:ph idx="1"/>
          </p:nvPr>
        </p:nvSpPr>
        <p:spPr/>
        <p:txBody>
          <a:bodyPr/>
          <a:lstStyle/>
          <a:p>
            <a:r>
              <a:rPr lang="en-US" dirty="0"/>
              <a:t>Welcome, Introductions</a:t>
            </a:r>
          </a:p>
          <a:p>
            <a:endParaRPr lang="en-US" dirty="0">
              <a:hlinkClick r:id="rId2"/>
            </a:endParaRPr>
          </a:p>
          <a:p>
            <a:r>
              <a:rPr lang="en-US" altLang="en-US" dirty="0"/>
              <a:t>Sign In for attendance </a:t>
            </a:r>
            <a:endParaRPr lang="en-US" dirty="0">
              <a:hlinkClick r:id="rId2"/>
            </a:endParaRPr>
          </a:p>
          <a:p>
            <a:pPr lvl="1"/>
            <a:r>
              <a:rPr lang="en-US" dirty="0">
                <a:hlinkClick r:id="rId2"/>
              </a:rPr>
              <a:t>https://imat.ieee.org/my-site/home</a:t>
            </a:r>
            <a:endParaRPr lang="en-US" dirty="0"/>
          </a:p>
          <a:p>
            <a:endParaRPr lang="en-US" dirty="0"/>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10924897" y="6446579"/>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
        <p:nvSpPr>
          <p:cNvPr id="6" name="Date Placeholder 5">
            <a:extLst>
              <a:ext uri="{FF2B5EF4-FFF2-40B4-BE49-F238E27FC236}">
                <a16:creationId xmlns:a16="http://schemas.microsoft.com/office/drawing/2014/main" id="{D9285DCE-0F16-4755-A988-EF4ED5347A1E}"/>
              </a:ext>
            </a:extLst>
          </p:cNvPr>
          <p:cNvSpPr>
            <a:spLocks noGrp="1"/>
          </p:cNvSpPr>
          <p:nvPr>
            <p:ph type="dt" sz="half" idx="10"/>
          </p:nvPr>
        </p:nvSpPr>
        <p:spPr/>
        <p:txBody>
          <a:bodyPr/>
          <a:lstStyle/>
          <a:p>
            <a:r>
              <a:rPr lang="en-US"/>
              <a:t>March 2020</a:t>
            </a:r>
          </a:p>
        </p:txBody>
      </p:sp>
      <p:sp>
        <p:nvSpPr>
          <p:cNvPr id="7" name="Footer Placeholder 6">
            <a:extLst>
              <a:ext uri="{FF2B5EF4-FFF2-40B4-BE49-F238E27FC236}">
                <a16:creationId xmlns:a16="http://schemas.microsoft.com/office/drawing/2014/main" id="{31E87BBB-0539-4092-9B66-5111935E4935}"/>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Slide Number Placeholder 7">
            <a:extLst>
              <a:ext uri="{FF2B5EF4-FFF2-40B4-BE49-F238E27FC236}">
                <a16:creationId xmlns:a16="http://schemas.microsoft.com/office/drawing/2014/main" id="{37D03716-E931-4B55-93B7-492275F7BD90}"/>
              </a:ext>
            </a:extLst>
          </p:cNvPr>
          <p:cNvSpPr>
            <a:spLocks noGrp="1"/>
          </p:cNvSpPr>
          <p:nvPr>
            <p:ph type="sldNum" sz="quarter" idx="12"/>
          </p:nvPr>
        </p:nvSpPr>
        <p:spPr/>
        <p:txBody>
          <a:bodyPr/>
          <a:lstStyle/>
          <a:p>
            <a:fld id="{07EF11DD-EAC9-418C-AFCF-9D5EFABD0DDC}"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a:t>March 2020</a:t>
            </a:r>
            <a:endParaRPr lang="en-US" dirty="0"/>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a:t>March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a:t>March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a:t>March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5369</TotalTime>
  <Words>2158</Words>
  <Application>Microsoft Office PowerPoint</Application>
  <PresentationFormat>Widescreen</PresentationFormat>
  <Paragraphs>362</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Helvetica</vt:lpstr>
      <vt:lpstr>Times New Roman</vt:lpstr>
      <vt:lpstr>Custom Design</vt:lpstr>
      <vt:lpstr>PowerPoint Presentation</vt:lpstr>
      <vt:lpstr>Agenda for week – March 2020</vt:lpstr>
      <vt:lpstr>PowerPoint Presentation</vt:lpstr>
      <vt:lpstr>TG16t Schedule for the Week</vt:lpstr>
      <vt:lpstr>16t Task Group 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16t Task Group </vt:lpstr>
      <vt:lpstr>Status Recap</vt:lpstr>
      <vt:lpstr>Call for Contributions – issued Feb 14, 2020</vt:lpstr>
      <vt:lpstr>Objectives for this meeting</vt:lpstr>
      <vt:lpstr>Scheduling of Presentations</vt:lpstr>
      <vt:lpstr>Presentations</vt:lpstr>
      <vt:lpstr>Task Group Process</vt:lpstr>
      <vt:lpstr>16t Task Group Leadership </vt:lpstr>
      <vt:lpstr>Task Group Development Process</vt:lpstr>
      <vt:lpstr>Discussion on process</vt:lpstr>
      <vt:lpstr>Project Timeline - Milestones</vt:lpstr>
      <vt:lpstr>Closing</vt:lpstr>
      <vt:lpstr>Upcoming Sessions</vt:lpstr>
      <vt:lpstr>Backup</vt:lpstr>
      <vt:lpstr>Discussion on TDD vs FDD</vt:lpstr>
      <vt:lpstr>Notes on Terminology</vt:lpstr>
      <vt:lpstr>Notes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89</cp:revision>
  <cp:lastPrinted>1998-02-10T13:28:06Z</cp:lastPrinted>
  <dcterms:created xsi:type="dcterms:W3CDTF">2020-01-06T16:34:14Z</dcterms:created>
  <dcterms:modified xsi:type="dcterms:W3CDTF">2020-02-14T15:38:40Z</dcterms:modified>
</cp:coreProperties>
</file>