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8"/>
  </p:notesMasterIdLst>
  <p:handoutMasterIdLst>
    <p:handoutMasterId r:id="rId19"/>
  </p:handoutMasterIdLst>
  <p:sldIdLst>
    <p:sldId id="259" r:id="rId2"/>
    <p:sldId id="938" r:id="rId3"/>
    <p:sldId id="948" r:id="rId4"/>
    <p:sldId id="258" r:id="rId5"/>
    <p:sldId id="946" r:id="rId6"/>
    <p:sldId id="942" r:id="rId7"/>
    <p:sldId id="943" r:id="rId8"/>
    <p:sldId id="954" r:id="rId9"/>
    <p:sldId id="955" r:id="rId10"/>
    <p:sldId id="256" r:id="rId11"/>
    <p:sldId id="950" r:id="rId12"/>
    <p:sldId id="951" r:id="rId13"/>
    <p:sldId id="956" r:id="rId14"/>
    <p:sldId id="957" r:id="rId15"/>
    <p:sldId id="952" r:id="rId16"/>
    <p:sldId id="314" r:id="rId1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2" d="100"/>
          <a:sy n="122" d="100"/>
        </p:scale>
        <p:origin x="411"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a:t>January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a:t>January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2020</a:t>
            </a:r>
            <a:endParaRPr lang="en-US" dirty="0"/>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344036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doc.:IEEE802.15-20-0063-00-016t</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 TargetMode="External"/><Relationship Id="rId2" Type="http://schemas.openxmlformats.org/officeDocument/2006/relationships/hyperlink" Target="http://ieee802.org/16/aoe.html" TargetMode="External"/><Relationship Id="rId1" Type="http://schemas.openxmlformats.org/officeDocument/2006/relationships/slideLayout" Target="../slideLayouts/slideLayout2.xml"/><Relationship Id="rId4" Type="http://schemas.openxmlformats.org/officeDocument/2006/relationships/hyperlink" Target="mailto:tim.godfrey@ieee.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a:t>January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Agenda and Meeting Presentation – January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2020-01-16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closing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 - Milestones</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10</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073129674"/>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Task Group Start</a:t>
                      </a:r>
                    </a:p>
                  </a:txBody>
                  <a:tcPr/>
                </a:tc>
                <a:tc>
                  <a:txBody>
                    <a:bodyPr/>
                    <a:lstStyle/>
                    <a:p>
                      <a:r>
                        <a:rPr lang="en-US" sz="2400" dirty="0"/>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July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January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May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November 2021</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March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October 2022</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864596" y="512346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PAR</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475007"/>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Editor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(draft) Call for Contributions</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219200"/>
            <a:ext cx="11277600" cy="53340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&lt;here&gt;. </a:t>
            </a:r>
          </a:p>
          <a:p>
            <a:r>
              <a:rPr lang="en-US" dirty="0"/>
              <a:t>Contributions are sought on the following topics;</a:t>
            </a:r>
          </a:p>
          <a:p>
            <a:pPr lvl="1"/>
            <a:r>
              <a:rPr lang="en-US" dirty="0"/>
              <a:t>Presentations on use cases, scenarios, and applications   </a:t>
            </a:r>
          </a:p>
          <a:p>
            <a:pPr lvl="1"/>
            <a:r>
              <a:rPr lang="en-US" dirty="0"/>
              <a:t>Contributions toward the System Requirements Document</a:t>
            </a:r>
          </a:p>
          <a:p>
            <a:r>
              <a:rPr lang="en-US" dirty="0"/>
              <a:t>Please use the attached template to describe your use cases.</a:t>
            </a:r>
          </a:p>
          <a:p>
            <a:r>
              <a:rPr lang="en-US" dirty="0"/>
              <a:t>The next meeting of P802.16t is March 15-20, 2020, Hilton Atlanta, Atlanta Georgia, USA, </a:t>
            </a:r>
            <a:r>
              <a:rPr lang="en-US" i="1" dirty="0"/>
              <a:t>802 Plenary Session. </a:t>
            </a:r>
            <a:r>
              <a:rPr lang="en-US" dirty="0"/>
              <a:t>The 802.16t task group will meet on Tuesday through Thursday.</a:t>
            </a:r>
          </a:p>
          <a:p>
            <a:r>
              <a:rPr lang="en-US" dirty="0"/>
              <a:t>The deadline for contributions to be considered the March 2020 plenary meeting is Friday, 13 March 2020, AOE (</a:t>
            </a:r>
            <a:r>
              <a:rPr lang="en-US" u="sng" dirty="0">
                <a:hlinkClick r:id="rId2"/>
              </a:rPr>
              <a:t>Anywhere On Earth</a:t>
            </a:r>
            <a:r>
              <a:rPr lang="en-US" dirty="0"/>
              <a:t>)</a:t>
            </a:r>
          </a:p>
          <a:p>
            <a:r>
              <a:rPr lang="en-US" dirty="0"/>
              <a:t>Documents should be uploaded to </a:t>
            </a:r>
            <a:r>
              <a:rPr lang="en-US" dirty="0">
                <a:hlinkClick r:id="rId3"/>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4"/>
              </a:rPr>
              <a:t>tim.godfrey@ieee.org</a:t>
            </a:r>
            <a:endParaRPr lang="en-US" dirty="0"/>
          </a:p>
          <a:p>
            <a:r>
              <a:rPr lang="en-US" dirty="0"/>
              <a:t>The minutes of the January 2020 session are available &lt;here&gt;</a:t>
            </a:r>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11</a:t>
            </a:fld>
            <a:endParaRPr lang="en-US"/>
          </a:p>
        </p:txBody>
      </p:sp>
    </p:spTree>
    <p:extLst>
      <p:ext uri="{BB962C8B-B14F-4D97-AF65-F5344CB8AC3E}">
        <p14:creationId xmlns:p14="http://schemas.microsoft.com/office/powerpoint/2010/main" val="4142447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C9B-9634-4E2F-9B96-3CB84DAA8A92}"/>
              </a:ext>
            </a:extLst>
          </p:cNvPr>
          <p:cNvSpPr>
            <a:spLocks noGrp="1"/>
          </p:cNvSpPr>
          <p:nvPr>
            <p:ph type="title"/>
          </p:nvPr>
        </p:nvSpPr>
        <p:spPr/>
        <p:txBody>
          <a:bodyPr/>
          <a:lstStyle/>
          <a:p>
            <a:r>
              <a:rPr lang="en-US" dirty="0"/>
              <a:t>Presentations</a:t>
            </a:r>
          </a:p>
        </p:txBody>
      </p:sp>
      <p:sp>
        <p:nvSpPr>
          <p:cNvPr id="3" name="Content Placeholder 2">
            <a:extLst>
              <a:ext uri="{FF2B5EF4-FFF2-40B4-BE49-F238E27FC236}">
                <a16:creationId xmlns:a16="http://schemas.microsoft.com/office/drawing/2014/main" id="{9EC75C53-FE29-4EAA-BF12-256FD185A052}"/>
              </a:ext>
            </a:extLst>
          </p:cNvPr>
          <p:cNvSpPr>
            <a:spLocks noGrp="1"/>
          </p:cNvSpPr>
          <p:nvPr>
            <p:ph idx="1"/>
          </p:nvPr>
        </p:nvSpPr>
        <p:spPr/>
        <p:txBody>
          <a:bodyPr/>
          <a:lstStyle/>
          <a:p>
            <a:r>
              <a:rPr lang="en-US" dirty="0"/>
              <a:t>On the SRD</a:t>
            </a:r>
          </a:p>
          <a:p>
            <a:pPr lvl="1"/>
            <a:r>
              <a:rPr lang="en-US" dirty="0"/>
              <a:t>Wednesday AM1</a:t>
            </a:r>
          </a:p>
          <a:p>
            <a:pPr lvl="2"/>
            <a:r>
              <a:rPr lang="en-US" dirty="0"/>
              <a:t>802.15-20-0041r0	Menashe Shahar  -  Terminology</a:t>
            </a:r>
          </a:p>
          <a:p>
            <a:pPr lvl="1"/>
            <a:r>
              <a:rPr lang="en-US" dirty="0"/>
              <a:t>Thursday AM2</a:t>
            </a:r>
          </a:p>
          <a:p>
            <a:pPr lvl="2"/>
            <a:r>
              <a:rPr lang="en-US" dirty="0"/>
              <a:t>802.15-20-0050r0	Menashe Shahar “Propose High Level System Requirements”</a:t>
            </a:r>
          </a:p>
          <a:p>
            <a:pPr lvl="2"/>
            <a:r>
              <a:rPr lang="en-US" dirty="0"/>
              <a:t>802.15-20-0055r1	 Frederick Smith (Chevron)  	Frequency Band Layout </a:t>
            </a:r>
          </a:p>
          <a:p>
            <a:pPr lvl="1"/>
            <a:r>
              <a:rPr lang="en-US" dirty="0"/>
              <a:t>Thursday PM1</a:t>
            </a:r>
          </a:p>
          <a:p>
            <a:pPr lvl="2"/>
            <a:r>
              <a:rPr lang="en-US" dirty="0"/>
              <a:t>802.15-20-0059r0	 AURA Networks Use Case for 450MHz 	Michael Gagne </a:t>
            </a:r>
          </a:p>
          <a:p>
            <a:pPr lvl="2"/>
            <a:r>
              <a:rPr lang="en-US" dirty="0"/>
              <a:t>802.15-20-0060r2	 Zach Smith - BNSF Railway      AAR 160 MHz Channel Plan 		</a:t>
            </a:r>
          </a:p>
          <a:p>
            <a:pPr marL="914400" lvl="2" indent="0">
              <a:buNone/>
            </a:pPr>
            <a:r>
              <a:rPr lang="en-US" dirty="0"/>
              <a:t>	</a:t>
            </a:r>
          </a:p>
          <a:p>
            <a:pPr lvl="1"/>
            <a:endParaRPr lang="en-US" dirty="0"/>
          </a:p>
          <a:p>
            <a:pPr lvl="1"/>
            <a:endParaRPr lang="en-US" dirty="0"/>
          </a:p>
        </p:txBody>
      </p:sp>
      <p:sp>
        <p:nvSpPr>
          <p:cNvPr id="4" name="Date Placeholder 3">
            <a:extLst>
              <a:ext uri="{FF2B5EF4-FFF2-40B4-BE49-F238E27FC236}">
                <a16:creationId xmlns:a16="http://schemas.microsoft.com/office/drawing/2014/main" id="{EA6D2EFF-8CC9-42CD-9F8C-DF95F5927E0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935C304F-5418-45D0-9B50-053220C9FB3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1275AF6-5F31-407F-99E7-34C038262028}"/>
              </a:ext>
            </a:extLst>
          </p:cNvPr>
          <p:cNvSpPr>
            <a:spLocks noGrp="1"/>
          </p:cNvSpPr>
          <p:nvPr>
            <p:ph type="sldNum" sz="quarter" idx="12"/>
          </p:nvPr>
        </p:nvSpPr>
        <p:spPr/>
        <p:txBody>
          <a:bodyPr/>
          <a:lstStyle/>
          <a:p>
            <a:fld id="{07EF11DD-EAC9-418C-AFCF-9D5EFABD0DDC}" type="slidenum">
              <a:rPr lang="en-US" smtClean="0"/>
              <a:t>12</a:t>
            </a:fld>
            <a:endParaRPr lang="en-US"/>
          </a:p>
        </p:txBody>
      </p:sp>
    </p:spTree>
    <p:extLst>
      <p:ext uri="{BB962C8B-B14F-4D97-AF65-F5344CB8AC3E}">
        <p14:creationId xmlns:p14="http://schemas.microsoft.com/office/powerpoint/2010/main" val="3203175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90203-A62C-4382-8C58-85EC8FCDD79A}"/>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353080BB-3B1B-4C7E-B57E-37C4D2CEA6B7}"/>
              </a:ext>
            </a:extLst>
          </p:cNvPr>
          <p:cNvSpPr>
            <a:spLocks noGrp="1"/>
          </p:cNvSpPr>
          <p:nvPr>
            <p:ph idx="1"/>
          </p:nvPr>
        </p:nvSpPr>
        <p:spPr/>
        <p:txBody>
          <a:bodyPr>
            <a:normAutofit fontScale="92500"/>
          </a:bodyPr>
          <a:lstStyle/>
          <a:p>
            <a:r>
              <a:rPr lang="en-US" dirty="0"/>
              <a:t>Follow up on PLMR as the proper terminology. Is it aligned with ITU-R?</a:t>
            </a:r>
          </a:p>
          <a:p>
            <a:endParaRPr lang="en-US" dirty="0"/>
          </a:p>
          <a:p>
            <a:r>
              <a:rPr lang="en-US" dirty="0"/>
              <a:t>The 16t PHY will specify the band (maximum and minimum frequencies)</a:t>
            </a:r>
          </a:p>
          <a:p>
            <a:r>
              <a:rPr lang="en-US" dirty="0"/>
              <a:t>The next level is the regulatory allocation (allocated to a spectrum owner – blocks or PLMR channels)</a:t>
            </a:r>
          </a:p>
          <a:p>
            <a:r>
              <a:rPr lang="en-US" dirty="0"/>
              <a:t>The 16t PHY will specify a maximum and minimum width (5KHz to 100KHz)</a:t>
            </a:r>
          </a:p>
          <a:p>
            <a:pPr lvl="1"/>
            <a:r>
              <a:rPr lang="en-US" dirty="0"/>
              <a:t>The smallest unit of bandwidth used by the PHY needs an unambiguous name -   Basic Unit of Bandwidth (BUB)</a:t>
            </a:r>
          </a:p>
          <a:p>
            <a:pPr lvl="1"/>
            <a:r>
              <a:rPr lang="en-US" dirty="0"/>
              <a:t>The granularity of the frequency of the BUB (step size) may be smaller than the min width of the BUB</a:t>
            </a:r>
          </a:p>
          <a:p>
            <a:endParaRPr lang="en-US" dirty="0"/>
          </a:p>
          <a:p>
            <a:endParaRPr lang="en-US" dirty="0"/>
          </a:p>
        </p:txBody>
      </p:sp>
      <p:sp>
        <p:nvSpPr>
          <p:cNvPr id="4" name="Date Placeholder 3">
            <a:extLst>
              <a:ext uri="{FF2B5EF4-FFF2-40B4-BE49-F238E27FC236}">
                <a16:creationId xmlns:a16="http://schemas.microsoft.com/office/drawing/2014/main" id="{9DB449D6-8841-475B-8992-18EC3416AAE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2745F00-AC9B-4946-85AC-C8E0D053B15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600176F-0723-4D08-AB0C-24ACCFB2E82D}"/>
              </a:ext>
            </a:extLst>
          </p:cNvPr>
          <p:cNvSpPr>
            <a:spLocks noGrp="1"/>
          </p:cNvSpPr>
          <p:nvPr>
            <p:ph type="sldNum" sz="quarter" idx="12"/>
          </p:nvPr>
        </p:nvSpPr>
        <p:spPr/>
        <p:txBody>
          <a:bodyPr/>
          <a:lstStyle/>
          <a:p>
            <a:fld id="{07EF11DD-EAC9-418C-AFCF-9D5EFABD0DDC}" type="slidenum">
              <a:rPr lang="en-US" smtClean="0"/>
              <a:t>13</a:t>
            </a:fld>
            <a:endParaRPr lang="en-US"/>
          </a:p>
        </p:txBody>
      </p:sp>
    </p:spTree>
    <p:extLst>
      <p:ext uri="{BB962C8B-B14F-4D97-AF65-F5344CB8AC3E}">
        <p14:creationId xmlns:p14="http://schemas.microsoft.com/office/powerpoint/2010/main" val="3326260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0602-C3E7-4945-8D9E-8B40FCEF880A}"/>
              </a:ext>
            </a:extLst>
          </p:cNvPr>
          <p:cNvSpPr>
            <a:spLocks noGrp="1"/>
          </p:cNvSpPr>
          <p:nvPr>
            <p:ph type="title"/>
          </p:nvPr>
        </p:nvSpPr>
        <p:spPr/>
        <p:txBody>
          <a:bodyPr/>
          <a:lstStyle/>
          <a:p>
            <a:r>
              <a:rPr lang="en-US" dirty="0"/>
              <a:t>Notes on Terminology</a:t>
            </a:r>
          </a:p>
        </p:txBody>
      </p:sp>
      <p:sp>
        <p:nvSpPr>
          <p:cNvPr id="3" name="Content Placeholder 2">
            <a:extLst>
              <a:ext uri="{FF2B5EF4-FFF2-40B4-BE49-F238E27FC236}">
                <a16:creationId xmlns:a16="http://schemas.microsoft.com/office/drawing/2014/main" id="{200D4359-33E3-46B1-B3FF-38C2C5775D42}"/>
              </a:ext>
            </a:extLst>
          </p:cNvPr>
          <p:cNvSpPr>
            <a:spLocks noGrp="1"/>
          </p:cNvSpPr>
          <p:nvPr>
            <p:ph idx="1"/>
          </p:nvPr>
        </p:nvSpPr>
        <p:spPr/>
        <p:txBody>
          <a:bodyPr/>
          <a:lstStyle/>
          <a:p>
            <a:r>
              <a:rPr lang="en-US" dirty="0"/>
              <a:t>The ITU meaning of PMR  - Professional Mobile Radio. It may also be referred to as “Public Mobile Radio” </a:t>
            </a:r>
          </a:p>
          <a:p>
            <a:endParaRPr lang="en-US" dirty="0"/>
          </a:p>
          <a:p>
            <a:r>
              <a:rPr lang="en-US" dirty="0"/>
              <a:t>We can use that to refer to that type of channelized spectrum. </a:t>
            </a:r>
          </a:p>
          <a:p>
            <a:r>
              <a:rPr lang="en-US" dirty="0"/>
              <a:t>We will have a section of the SRD to clarify the multiple meanings and terms used in various regulatory domains, and specify the terms to be used in the standard. </a:t>
            </a:r>
          </a:p>
        </p:txBody>
      </p:sp>
      <p:sp>
        <p:nvSpPr>
          <p:cNvPr id="4" name="Date Placeholder 3">
            <a:extLst>
              <a:ext uri="{FF2B5EF4-FFF2-40B4-BE49-F238E27FC236}">
                <a16:creationId xmlns:a16="http://schemas.microsoft.com/office/drawing/2014/main" id="{0631B1B0-A720-4C79-9D50-44202E8E8EAC}"/>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BF0DB56C-7957-41FE-8868-AF97480D54D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3408F10-DDAA-4D8F-84BD-6A99102C3FD5}"/>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1722292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E529-2090-41BA-B293-7C0C800B668A}"/>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33CD9305-B4FB-4C6E-B551-0B77DCAEA880}"/>
              </a:ext>
            </a:extLst>
          </p:cNvPr>
          <p:cNvSpPr>
            <a:spLocks noGrp="1"/>
          </p:cNvSpPr>
          <p:nvPr>
            <p:ph idx="1"/>
          </p:nvPr>
        </p:nvSpPr>
        <p:spPr>
          <a:xfrm>
            <a:off x="838200" y="1371600"/>
            <a:ext cx="10896600" cy="4656137"/>
          </a:xfrm>
        </p:spPr>
        <p:txBody>
          <a:bodyPr>
            <a:normAutofit fontScale="85000" lnSpcReduction="20000"/>
          </a:bodyPr>
          <a:lstStyle/>
          <a:p>
            <a:r>
              <a:rPr lang="en-US" dirty="0"/>
              <a:t>Action Items</a:t>
            </a:r>
          </a:p>
          <a:p>
            <a:pPr lvl="1"/>
            <a:r>
              <a:rPr lang="en-US" dirty="0"/>
              <a:t>Release Call for Contributions when NESCOM informs us of PAR approval by Standards Board.</a:t>
            </a:r>
          </a:p>
          <a:p>
            <a:pPr lvl="1"/>
            <a:r>
              <a:rPr lang="en-US" dirty="0"/>
              <a:t>Motion: The Task Group authorizes the chair to make editorial changes to the call for contributions. </a:t>
            </a:r>
          </a:p>
          <a:p>
            <a:pPr lvl="2"/>
            <a:r>
              <a:rPr lang="en-US" dirty="0"/>
              <a:t>Moved </a:t>
            </a:r>
            <a:r>
              <a:rPr lang="en-US" dirty="0" err="1"/>
              <a:t>Allesandra</a:t>
            </a:r>
            <a:r>
              <a:rPr lang="en-US" dirty="0"/>
              <a:t>, Second Guy.   Approved with unanimous consent. </a:t>
            </a:r>
          </a:p>
          <a:p>
            <a:pPr lvl="1"/>
            <a:r>
              <a:rPr lang="en-US" dirty="0"/>
              <a:t>Tim: Create an 802.16t web page and provide to Rick Alfvin for posting.</a:t>
            </a:r>
          </a:p>
          <a:p>
            <a:pPr lvl="1"/>
            <a:r>
              <a:rPr lang="en-US" dirty="0"/>
              <a:t>Roger will send a message to 802.16 reflector when Call for Contributions has gone out. </a:t>
            </a:r>
          </a:p>
          <a:p>
            <a:r>
              <a:rPr lang="en-US" dirty="0"/>
              <a:t>Teleconference</a:t>
            </a:r>
          </a:p>
          <a:p>
            <a:pPr lvl="1"/>
            <a:r>
              <a:rPr lang="en-US" dirty="0"/>
              <a:t>Thursday, January 30, 8am pacific, 11am eastern, for 1 hour</a:t>
            </a:r>
          </a:p>
          <a:p>
            <a:pPr lvl="1"/>
            <a:r>
              <a:rPr lang="en-US" dirty="0"/>
              <a:t>Dial-in details to be announced on 16t reflector</a:t>
            </a:r>
          </a:p>
          <a:p>
            <a:r>
              <a:rPr lang="en-US" dirty="0"/>
              <a:t>Objectives for next meeting</a:t>
            </a:r>
          </a:p>
          <a:p>
            <a:pPr lvl="1"/>
            <a:r>
              <a:rPr lang="en-US" dirty="0"/>
              <a:t>Continue SRD development</a:t>
            </a:r>
          </a:p>
          <a:p>
            <a:pPr lvl="1"/>
            <a:r>
              <a:rPr lang="en-US" dirty="0"/>
              <a:t>Consider PAR amendment for FDD</a:t>
            </a:r>
          </a:p>
          <a:p>
            <a:r>
              <a:rPr lang="en-US" dirty="0"/>
              <a:t>Any Other Business</a:t>
            </a:r>
          </a:p>
          <a:p>
            <a:r>
              <a:rPr lang="en-US" dirty="0"/>
              <a:t>Adjourn</a:t>
            </a:r>
          </a:p>
          <a:p>
            <a:endParaRPr lang="en-US" dirty="0"/>
          </a:p>
        </p:txBody>
      </p:sp>
      <p:sp>
        <p:nvSpPr>
          <p:cNvPr id="4" name="Date Placeholder 3">
            <a:extLst>
              <a:ext uri="{FF2B5EF4-FFF2-40B4-BE49-F238E27FC236}">
                <a16:creationId xmlns:a16="http://schemas.microsoft.com/office/drawing/2014/main" id="{FD714AF1-E700-420F-994D-BD8F9E910FF8}"/>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F0A5212-B596-436F-BD40-7BBFB14F0C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2A6712-B3B2-47CE-B4B7-962CFFF07D31}"/>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14365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16</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dirty="0"/>
              <a:t>March 15-20, 2020, Hilton Atlanta, Atlanta Georgia, USA, </a:t>
            </a:r>
            <a:r>
              <a:rPr lang="en-US" sz="2000" i="1" dirty="0"/>
              <a:t>802 Plenary Session.</a:t>
            </a:r>
            <a:endParaRPr lang="en-US" sz="2000" dirty="0"/>
          </a:p>
          <a:p>
            <a:r>
              <a:rPr lang="en-US" sz="2000" dirty="0"/>
              <a:t>May 10-15, 2020, Marriott Hotel, Warsaw, Poland, </a:t>
            </a:r>
            <a:r>
              <a:rPr lang="en-US" sz="2000" i="1" dirty="0"/>
              <a:t>802 Wireless Interim Session.</a:t>
            </a:r>
            <a:endParaRPr lang="en-US" sz="2000" dirty="0"/>
          </a:p>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 for week – January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Introductions, Attendance, Patent Policy</a:t>
            </a:r>
          </a:p>
          <a:p>
            <a:r>
              <a:rPr lang="en-US" dirty="0"/>
              <a:t>Review and Approve Agenda for week</a:t>
            </a:r>
          </a:p>
          <a:p>
            <a:r>
              <a:rPr lang="en-US" dirty="0"/>
              <a:t>Task Group Officers (permanent or interim secretary)</a:t>
            </a:r>
          </a:p>
          <a:p>
            <a:r>
              <a:rPr lang="en-US" dirty="0"/>
              <a:t>IEEE 802 orientation, 802.15 orientation, 802.16 history</a:t>
            </a:r>
          </a:p>
          <a:p>
            <a:r>
              <a:rPr lang="en-US" dirty="0"/>
              <a:t>Review of 16t PAR, CSD, and related materials from PAR approval</a:t>
            </a:r>
          </a:p>
          <a:p>
            <a:r>
              <a:rPr lang="en-US" dirty="0"/>
              <a:t>Task Group Development Process, Key Documents</a:t>
            </a:r>
          </a:p>
          <a:p>
            <a:r>
              <a:rPr lang="en-US" dirty="0"/>
              <a:t>Task Group Timeline</a:t>
            </a:r>
          </a:p>
          <a:p>
            <a:r>
              <a:rPr lang="en-US" dirty="0"/>
              <a:t>Issue call for contributions and presentations</a:t>
            </a:r>
          </a:p>
          <a:p>
            <a:r>
              <a:rPr lang="en-US" dirty="0"/>
              <a:t>Any presentations or contributions for this week</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dirty="0"/>
              <a:t>TG16t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80641045"/>
              </p:ext>
            </p:extLst>
          </p:nvPr>
        </p:nvGraphicFramePr>
        <p:xfrm>
          <a:off x="1524000" y="2057401"/>
          <a:ext cx="8991599" cy="2770107"/>
        </p:xfrm>
        <a:graphic>
          <a:graphicData uri="http://schemas.openxmlformats.org/drawingml/2006/table">
            <a:tbl>
              <a:tblPr/>
              <a:tblGrid>
                <a:gridCol w="1066800">
                  <a:extLst>
                    <a:ext uri="{9D8B030D-6E8A-4147-A177-3AD203B41FA5}">
                      <a16:colId xmlns:a16="http://schemas.microsoft.com/office/drawing/2014/main" val="3549254852"/>
                    </a:ext>
                  </a:extLst>
                </a:gridCol>
                <a:gridCol w="2286000">
                  <a:extLst>
                    <a:ext uri="{9D8B030D-6E8A-4147-A177-3AD203B41FA5}">
                      <a16:colId xmlns:a16="http://schemas.microsoft.com/office/drawing/2014/main" val="3324392173"/>
                    </a:ext>
                  </a:extLst>
                </a:gridCol>
                <a:gridCol w="1676400">
                  <a:extLst>
                    <a:ext uri="{9D8B030D-6E8A-4147-A177-3AD203B41FA5}">
                      <a16:colId xmlns:a16="http://schemas.microsoft.com/office/drawing/2014/main" val="2032698531"/>
                    </a:ext>
                  </a:extLst>
                </a:gridCol>
                <a:gridCol w="1905000">
                  <a:extLst>
                    <a:ext uri="{9D8B030D-6E8A-4147-A177-3AD203B41FA5}">
                      <a16:colId xmlns:a16="http://schemas.microsoft.com/office/drawing/2014/main" val="389132739"/>
                    </a:ext>
                  </a:extLst>
                </a:gridCol>
                <a:gridCol w="2057399">
                  <a:extLst>
                    <a:ext uri="{9D8B030D-6E8A-4147-A177-3AD203B41FA5}">
                      <a16:colId xmlns:a16="http://schemas.microsoft.com/office/drawing/2014/main" val="1788295650"/>
                    </a:ext>
                  </a:extLst>
                </a:gridCol>
              </a:tblGrid>
              <a:tr h="376941">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53745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4639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Closing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a:xfrm>
            <a:off x="9144000" y="6390054"/>
            <a:ext cx="2743200" cy="365125"/>
          </a:xfrm>
        </p:spPr>
        <p:txBody>
          <a:bodyPr/>
          <a:lstStyle/>
          <a:p>
            <a:r>
              <a:rPr lang="en-US" altLang="en-US"/>
              <a:t>Slide </a:t>
            </a:r>
            <a:fld id="{FB6C495E-B919-439A-8AAA-BBB26C828632}" type="slidenum">
              <a:rPr lang="en-US" altLang="en-US" smtClean="0"/>
              <a:pPr/>
              <a:t>3</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11"/>
          </p:nvPr>
        </p:nvSpPr>
        <p:spPr/>
        <p:txBody>
          <a:bodyPr/>
          <a:lstStyle/>
          <a:p>
            <a:r>
              <a:rPr lang="en-US" altLang="en-US"/>
              <a:t>Tim Godfrey, EPRI</a:t>
            </a:r>
            <a:endParaRPr lang="en-US" altLang="en-US" dirty="0"/>
          </a:p>
        </p:txBody>
      </p:sp>
      <p:sp>
        <p:nvSpPr>
          <p:cNvPr id="6" name="Date Placeholder 5">
            <a:extLst>
              <a:ext uri="{FF2B5EF4-FFF2-40B4-BE49-F238E27FC236}">
                <a16:creationId xmlns:a16="http://schemas.microsoft.com/office/drawing/2014/main" id="{3C35621E-1CD7-4DF5-A30E-408C4562810B}"/>
              </a:ext>
            </a:extLst>
          </p:cNvPr>
          <p:cNvSpPr>
            <a:spLocks noGrp="1"/>
          </p:cNvSpPr>
          <p:nvPr>
            <p:ph type="dt" sz="half" idx="10"/>
          </p:nvPr>
        </p:nvSpPr>
        <p:spPr>
          <a:xfrm>
            <a:off x="609600" y="6374423"/>
            <a:ext cx="2743200" cy="365125"/>
          </a:xfrm>
        </p:spPr>
        <p:txBody>
          <a:bodyPr/>
          <a:lstStyle/>
          <a:p>
            <a:r>
              <a:rPr lang="en-US"/>
              <a:t>January 2020</a:t>
            </a:r>
            <a:endParaRPr lang="en-US" dirty="0"/>
          </a:p>
        </p:txBody>
      </p:sp>
      <p:sp>
        <p:nvSpPr>
          <p:cNvPr id="2" name="Rectangle 1">
            <a:extLst>
              <a:ext uri="{FF2B5EF4-FFF2-40B4-BE49-F238E27FC236}">
                <a16:creationId xmlns:a16="http://schemas.microsoft.com/office/drawing/2014/main" id="{217FCC93-0359-4673-A74E-723E567422A0}"/>
              </a:ext>
            </a:extLst>
          </p:cNvPr>
          <p:cNvSpPr/>
          <p:nvPr/>
        </p:nvSpPr>
        <p:spPr>
          <a:xfrm>
            <a:off x="1600199" y="5410200"/>
            <a:ext cx="8915399" cy="369332"/>
          </a:xfrm>
          <a:prstGeom prst="rect">
            <a:avLst/>
          </a:prstGeom>
        </p:spPr>
        <p:txBody>
          <a:bodyPr wrap="square">
            <a:spAutoFit/>
          </a:bodyPr>
          <a:lstStyle/>
          <a:p>
            <a:pPr>
              <a:defRPr/>
            </a:pPr>
            <a:r>
              <a:rPr lang="en-US" dirty="0"/>
              <a:t>Task Group 16t meets on Tuesday-Thursday during each meeting session.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Task Group Process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Leadership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16t Task Group Officers</a:t>
            </a:r>
          </a:p>
          <a:p>
            <a:pPr lvl="1"/>
            <a:r>
              <a:rPr lang="en-US" dirty="0"/>
              <a:t>Chair			Tim Godfrey</a:t>
            </a:r>
          </a:p>
          <a:p>
            <a:pPr lvl="1"/>
            <a:r>
              <a:rPr lang="en-US" dirty="0"/>
              <a:t>Vice Chair		</a:t>
            </a:r>
          </a:p>
          <a:p>
            <a:pPr lvl="1"/>
            <a:r>
              <a:rPr lang="en-US" dirty="0"/>
              <a:t>Secretary		</a:t>
            </a:r>
          </a:p>
          <a:p>
            <a:pPr lvl="1"/>
            <a:r>
              <a:rPr lang="en-US" dirty="0"/>
              <a:t>Technical Editor		</a:t>
            </a:r>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3586956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D973-5905-49CE-B1FD-77B88FBF3F0D}"/>
              </a:ext>
            </a:extLst>
          </p:cNvPr>
          <p:cNvSpPr>
            <a:spLocks noGrp="1"/>
          </p:cNvSpPr>
          <p:nvPr>
            <p:ph type="title"/>
          </p:nvPr>
        </p:nvSpPr>
        <p:spPr/>
        <p:txBody>
          <a:bodyPr/>
          <a:lstStyle/>
          <a:p>
            <a:r>
              <a:rPr lang="en-US" dirty="0"/>
              <a:t>Example Process used by P802.16s</a:t>
            </a:r>
          </a:p>
        </p:txBody>
      </p:sp>
      <p:sp>
        <p:nvSpPr>
          <p:cNvPr id="3" name="Content Placeholder 2">
            <a:extLst>
              <a:ext uri="{FF2B5EF4-FFF2-40B4-BE49-F238E27FC236}">
                <a16:creationId xmlns:a16="http://schemas.microsoft.com/office/drawing/2014/main" id="{8CBD049C-0FE8-43FF-9D5C-0B002743B0ED}"/>
              </a:ext>
            </a:extLst>
          </p:cNvPr>
          <p:cNvSpPr>
            <a:spLocks noGrp="1"/>
          </p:cNvSpPr>
          <p:nvPr>
            <p:ph idx="1"/>
          </p:nvPr>
        </p:nvSpPr>
        <p:spPr/>
        <p:txBody>
          <a:bodyPr>
            <a:normAutofit fontScale="92500" lnSpcReduction="10000"/>
          </a:bodyPr>
          <a:lstStyle/>
          <a:p>
            <a:r>
              <a:rPr lang="en-US" dirty="0"/>
              <a:t>Develop System Requirements Document (SRD)</a:t>
            </a:r>
          </a:p>
          <a:p>
            <a:pPr lvl="1"/>
            <a:r>
              <a:rPr lang="en-US" dirty="0"/>
              <a:t>Requirements for functionality to be added by the amendment</a:t>
            </a:r>
          </a:p>
          <a:p>
            <a:pPr lvl="1"/>
            <a:endParaRPr lang="en-US" dirty="0"/>
          </a:p>
          <a:p>
            <a:r>
              <a:rPr lang="en-US" dirty="0"/>
              <a:t>Develop System Description Document (SDD)</a:t>
            </a:r>
          </a:p>
          <a:p>
            <a:pPr lvl="1"/>
            <a:r>
              <a:rPr lang="en-US" dirty="0"/>
              <a:t>Technical description of how the functionality in the SRD is accomplished</a:t>
            </a:r>
          </a:p>
          <a:p>
            <a:pPr lvl="1"/>
            <a:endParaRPr lang="en-US" dirty="0"/>
          </a:p>
          <a:p>
            <a:r>
              <a:rPr lang="en-US" dirty="0"/>
              <a:t>Outline Draft</a:t>
            </a:r>
          </a:p>
          <a:p>
            <a:pPr lvl="1"/>
            <a:r>
              <a:rPr lang="en-US" dirty="0"/>
              <a:t>Using the base document (IEEE Std 802.16-2017), identify the affected clauses, mapping content from SDD into amendment structure</a:t>
            </a:r>
          </a:p>
          <a:p>
            <a:pPr lvl="1"/>
            <a:endParaRPr lang="en-US" dirty="0"/>
          </a:p>
          <a:p>
            <a:r>
              <a:rPr lang="en-US" dirty="0"/>
              <a:t>Draft Standard</a:t>
            </a:r>
          </a:p>
          <a:p>
            <a:pPr lvl="1"/>
            <a:r>
              <a:rPr lang="en-US" dirty="0"/>
              <a:t>Developed through contributions until ready for balloting </a:t>
            </a:r>
          </a:p>
        </p:txBody>
      </p:sp>
      <p:sp>
        <p:nvSpPr>
          <p:cNvPr id="4" name="Date Placeholder 3">
            <a:extLst>
              <a:ext uri="{FF2B5EF4-FFF2-40B4-BE49-F238E27FC236}">
                <a16:creationId xmlns:a16="http://schemas.microsoft.com/office/drawing/2014/main" id="{EE48C863-51DC-4D45-883B-ADFA9128FA2B}"/>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98C5FFD-C5C2-4CF3-AC7E-BC18F43024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10062B-E484-4325-9831-A506A1FDEEA7}"/>
              </a:ext>
            </a:extLst>
          </p:cNvPr>
          <p:cNvSpPr>
            <a:spLocks noGrp="1"/>
          </p:cNvSpPr>
          <p:nvPr>
            <p:ph type="sldNum" sz="quarter" idx="12"/>
          </p:nvPr>
        </p:nvSpPr>
        <p:spPr/>
        <p:txBody>
          <a:bodyPr/>
          <a:lstStyle/>
          <a:p>
            <a:fld id="{07EF11DD-EAC9-418C-AFCF-9D5EFABD0DDC}" type="slidenum">
              <a:rPr lang="en-US" smtClean="0"/>
              <a:t>6</a:t>
            </a:fld>
            <a:endParaRPr lang="en-US"/>
          </a:p>
        </p:txBody>
      </p:sp>
    </p:spTree>
    <p:extLst>
      <p:ext uri="{BB962C8B-B14F-4D97-AF65-F5344CB8AC3E}">
        <p14:creationId xmlns:p14="http://schemas.microsoft.com/office/powerpoint/2010/main" val="385210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9B-BF4F-481D-A025-D568C108D271}"/>
              </a:ext>
            </a:extLst>
          </p:cNvPr>
          <p:cNvSpPr>
            <a:spLocks noGrp="1"/>
          </p:cNvSpPr>
          <p:nvPr>
            <p:ph type="title"/>
          </p:nvPr>
        </p:nvSpPr>
        <p:spPr/>
        <p:txBody>
          <a:bodyPr/>
          <a:lstStyle/>
          <a:p>
            <a:r>
              <a:rPr lang="en-US" dirty="0"/>
              <a:t>Discussion on process</a:t>
            </a:r>
          </a:p>
        </p:txBody>
      </p:sp>
      <p:sp>
        <p:nvSpPr>
          <p:cNvPr id="3" name="Content Placeholder 2">
            <a:extLst>
              <a:ext uri="{FF2B5EF4-FFF2-40B4-BE49-F238E27FC236}">
                <a16:creationId xmlns:a16="http://schemas.microsoft.com/office/drawing/2014/main" id="{203D7833-82CD-453D-AAF9-5B1BBB58EFDD}"/>
              </a:ext>
            </a:extLst>
          </p:cNvPr>
          <p:cNvSpPr>
            <a:spLocks noGrp="1"/>
          </p:cNvSpPr>
          <p:nvPr>
            <p:ph idx="1"/>
          </p:nvPr>
        </p:nvSpPr>
        <p:spPr/>
        <p:txBody>
          <a:bodyPr/>
          <a:lstStyle/>
          <a:p>
            <a:r>
              <a:rPr lang="en-US" dirty="0"/>
              <a:t>Contribution Driven Process</a:t>
            </a:r>
          </a:p>
          <a:p>
            <a:endParaRPr lang="en-US" dirty="0"/>
          </a:p>
          <a:p>
            <a:r>
              <a:rPr lang="en-US" dirty="0"/>
              <a:t>Contributions of text proposals may be voted to be included in documents (SRD, SDD, Draft)</a:t>
            </a:r>
          </a:p>
          <a:p>
            <a:endParaRPr lang="en-US" dirty="0"/>
          </a:p>
          <a:p>
            <a:r>
              <a:rPr lang="en-US" dirty="0"/>
              <a:t>Adopting text proposals into SRD, SDD, or Draft is a technical motion requiring 75% approval.</a:t>
            </a:r>
          </a:p>
          <a:p>
            <a:endParaRPr lang="en-US" dirty="0"/>
          </a:p>
          <a:p>
            <a:r>
              <a:rPr lang="en-US" dirty="0"/>
              <a:t>This process approved by unanimous consent</a:t>
            </a:r>
          </a:p>
          <a:p>
            <a:endParaRPr lang="en-US" dirty="0"/>
          </a:p>
          <a:p>
            <a:endParaRPr lang="en-US" dirty="0"/>
          </a:p>
        </p:txBody>
      </p:sp>
      <p:sp>
        <p:nvSpPr>
          <p:cNvPr id="4" name="Date Placeholder 3">
            <a:extLst>
              <a:ext uri="{FF2B5EF4-FFF2-40B4-BE49-F238E27FC236}">
                <a16:creationId xmlns:a16="http://schemas.microsoft.com/office/drawing/2014/main" id="{1AC8142C-34DC-40E1-966F-2CF060A7BA84}"/>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CA208790-6925-4730-9E1A-369930BEF4A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AD384F4-0CCE-463F-BDDE-38E25B4763B2}"/>
              </a:ext>
            </a:extLst>
          </p:cNvPr>
          <p:cNvSpPr>
            <a:spLocks noGrp="1"/>
          </p:cNvSpPr>
          <p:nvPr>
            <p:ph type="sldNum" sz="quarter" idx="12"/>
          </p:nvPr>
        </p:nvSpPr>
        <p:spPr/>
        <p:txBody>
          <a:bodyPr/>
          <a:lstStyle/>
          <a:p>
            <a:fld id="{07EF11DD-EAC9-418C-AFCF-9D5EFABD0DDC}" type="slidenum">
              <a:rPr lang="en-US" smtClean="0"/>
              <a:t>7</a:t>
            </a:fld>
            <a:endParaRPr lang="en-US"/>
          </a:p>
        </p:txBody>
      </p:sp>
    </p:spTree>
    <p:extLst>
      <p:ext uri="{BB962C8B-B14F-4D97-AF65-F5344CB8AC3E}">
        <p14:creationId xmlns:p14="http://schemas.microsoft.com/office/powerpoint/2010/main" val="310694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0993F-1157-4480-A7C8-7F1B6E2D25E5}"/>
              </a:ext>
            </a:extLst>
          </p:cNvPr>
          <p:cNvSpPr>
            <a:spLocks noGrp="1"/>
          </p:cNvSpPr>
          <p:nvPr>
            <p:ph type="title"/>
          </p:nvPr>
        </p:nvSpPr>
        <p:spPr/>
        <p:txBody>
          <a:bodyPr/>
          <a:lstStyle/>
          <a:p>
            <a:r>
              <a:rPr lang="en-US" dirty="0"/>
              <a:t>Discussion on TDD vs FDD</a:t>
            </a:r>
          </a:p>
        </p:txBody>
      </p:sp>
      <p:sp>
        <p:nvSpPr>
          <p:cNvPr id="3" name="Content Placeholder 2">
            <a:extLst>
              <a:ext uri="{FF2B5EF4-FFF2-40B4-BE49-F238E27FC236}">
                <a16:creationId xmlns:a16="http://schemas.microsoft.com/office/drawing/2014/main" id="{5850070E-C039-4B70-8724-B797CC304FEC}"/>
              </a:ext>
            </a:extLst>
          </p:cNvPr>
          <p:cNvSpPr>
            <a:spLocks noGrp="1"/>
          </p:cNvSpPr>
          <p:nvPr>
            <p:ph idx="1"/>
          </p:nvPr>
        </p:nvSpPr>
        <p:spPr/>
        <p:txBody>
          <a:bodyPr/>
          <a:lstStyle/>
          <a:p>
            <a:r>
              <a:rPr lang="en-US" dirty="0"/>
              <a:t>PAR now specifies TDD operation</a:t>
            </a:r>
          </a:p>
          <a:p>
            <a:r>
              <a:rPr lang="en-US" dirty="0"/>
              <a:t>Are there issues using TDD in existing channel pairs.</a:t>
            </a:r>
          </a:p>
          <a:p>
            <a:r>
              <a:rPr lang="en-US" dirty="0"/>
              <a:t>Half-duplex FDD would reduce efficient use of spectrum</a:t>
            </a:r>
          </a:p>
          <a:p>
            <a:r>
              <a:rPr lang="en-US" dirty="0"/>
              <a:t>Certain sites may require FDD due to adjacent channel users</a:t>
            </a:r>
          </a:p>
          <a:p>
            <a:r>
              <a:rPr lang="en-US" dirty="0"/>
              <a:t> </a:t>
            </a:r>
          </a:p>
          <a:p>
            <a:endParaRPr lang="en-US" dirty="0"/>
          </a:p>
        </p:txBody>
      </p:sp>
      <p:sp>
        <p:nvSpPr>
          <p:cNvPr id="4" name="Date Placeholder 3">
            <a:extLst>
              <a:ext uri="{FF2B5EF4-FFF2-40B4-BE49-F238E27FC236}">
                <a16:creationId xmlns:a16="http://schemas.microsoft.com/office/drawing/2014/main" id="{900AB638-9449-471A-AD26-C7FF1A19D03D}"/>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A147AABC-8534-41B1-859F-8D2647B0089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3245ED5-2AD9-41C5-B778-C2B485143F7A}"/>
              </a:ext>
            </a:extLst>
          </p:cNvPr>
          <p:cNvSpPr>
            <a:spLocks noGrp="1"/>
          </p:cNvSpPr>
          <p:nvPr>
            <p:ph type="sldNum" sz="quarter" idx="12"/>
          </p:nvPr>
        </p:nvSpPr>
        <p:spPr/>
        <p:txBody>
          <a:bodyPr/>
          <a:lstStyle/>
          <a:p>
            <a:fld id="{07EF11DD-EAC9-418C-AFCF-9D5EFABD0DDC}" type="slidenum">
              <a:rPr lang="en-US" smtClean="0"/>
              <a:t>8</a:t>
            </a:fld>
            <a:endParaRPr lang="en-US"/>
          </a:p>
        </p:txBody>
      </p:sp>
    </p:spTree>
    <p:extLst>
      <p:ext uri="{BB962C8B-B14F-4D97-AF65-F5344CB8AC3E}">
        <p14:creationId xmlns:p14="http://schemas.microsoft.com/office/powerpoint/2010/main" val="3383962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FFD77-45F5-412D-9AC9-80538E3BDAE5}"/>
              </a:ext>
            </a:extLst>
          </p:cNvPr>
          <p:cNvSpPr>
            <a:spLocks noGrp="1"/>
          </p:cNvSpPr>
          <p:nvPr>
            <p:ph type="title"/>
          </p:nvPr>
        </p:nvSpPr>
        <p:spPr/>
        <p:txBody>
          <a:bodyPr/>
          <a:lstStyle/>
          <a:p>
            <a:r>
              <a:rPr lang="en-US" dirty="0"/>
              <a:t>Duplexing option requirements</a:t>
            </a:r>
          </a:p>
        </p:txBody>
      </p:sp>
      <p:sp>
        <p:nvSpPr>
          <p:cNvPr id="3" name="Content Placeholder 2">
            <a:extLst>
              <a:ext uri="{FF2B5EF4-FFF2-40B4-BE49-F238E27FC236}">
                <a16:creationId xmlns:a16="http://schemas.microsoft.com/office/drawing/2014/main" id="{A9659993-D485-40B3-86C3-CCE3DB3548CA}"/>
              </a:ext>
            </a:extLst>
          </p:cNvPr>
          <p:cNvSpPr>
            <a:spLocks noGrp="1"/>
          </p:cNvSpPr>
          <p:nvPr>
            <p:ph idx="1"/>
          </p:nvPr>
        </p:nvSpPr>
        <p:spPr/>
        <p:txBody>
          <a:bodyPr/>
          <a:lstStyle/>
          <a:p>
            <a:r>
              <a:rPr lang="en-US" dirty="0"/>
              <a:t>TDD</a:t>
            </a:r>
          </a:p>
          <a:p>
            <a:r>
              <a:rPr lang="en-US" dirty="0"/>
              <a:t>FDD (base and remote)</a:t>
            </a:r>
          </a:p>
          <a:p>
            <a:r>
              <a:rPr lang="en-US" dirty="0"/>
              <a:t>FDD at base, half duplex FDD at remote</a:t>
            </a:r>
          </a:p>
          <a:p>
            <a:r>
              <a:rPr lang="en-US" dirty="0"/>
              <a:t>FDD half duplex at base and remote</a:t>
            </a:r>
          </a:p>
          <a:p>
            <a:endParaRPr lang="en-US" dirty="0"/>
          </a:p>
        </p:txBody>
      </p:sp>
      <p:sp>
        <p:nvSpPr>
          <p:cNvPr id="4" name="Date Placeholder 3">
            <a:extLst>
              <a:ext uri="{FF2B5EF4-FFF2-40B4-BE49-F238E27FC236}">
                <a16:creationId xmlns:a16="http://schemas.microsoft.com/office/drawing/2014/main" id="{4E2A5A3D-F5C6-4727-9E63-363EDA95A96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54440249-672C-454B-B71E-6A17BBD627F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6967056-A547-4121-87C1-B2DF601F394D}"/>
              </a:ext>
            </a:extLst>
          </p:cNvPr>
          <p:cNvSpPr>
            <a:spLocks noGrp="1"/>
          </p:cNvSpPr>
          <p:nvPr>
            <p:ph type="sldNum" sz="quarter" idx="12"/>
          </p:nvPr>
        </p:nvSpPr>
        <p:spPr/>
        <p:txBody>
          <a:bodyPr/>
          <a:lstStyle/>
          <a:p>
            <a:fld id="{07EF11DD-EAC9-418C-AFCF-9D5EFABD0DDC}" type="slidenum">
              <a:rPr lang="en-US" smtClean="0"/>
              <a:t>9</a:t>
            </a:fld>
            <a:endParaRPr lang="en-US"/>
          </a:p>
        </p:txBody>
      </p:sp>
    </p:spTree>
    <p:extLst>
      <p:ext uri="{BB962C8B-B14F-4D97-AF65-F5344CB8AC3E}">
        <p14:creationId xmlns:p14="http://schemas.microsoft.com/office/powerpoint/2010/main" val="142401253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5251</TotalTime>
  <Words>1014</Words>
  <Application>Microsoft Office PowerPoint</Application>
  <PresentationFormat>Widescreen</PresentationFormat>
  <Paragraphs>218</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Custom Design</vt:lpstr>
      <vt:lpstr>PowerPoint Presentation</vt:lpstr>
      <vt:lpstr>Agenda for week – January 2020</vt:lpstr>
      <vt:lpstr>TG16t Schedule for the Week</vt:lpstr>
      <vt:lpstr>Task Group Process</vt:lpstr>
      <vt:lpstr>16t Task Group Leadership </vt:lpstr>
      <vt:lpstr>Example Process used by P802.16s</vt:lpstr>
      <vt:lpstr>Discussion on process</vt:lpstr>
      <vt:lpstr>Discussion on TDD vs FDD</vt:lpstr>
      <vt:lpstr>Duplexing option requirements</vt:lpstr>
      <vt:lpstr>Project Timeline - Milestones</vt:lpstr>
      <vt:lpstr>(draft) Call for Contributions</vt:lpstr>
      <vt:lpstr>Presentations</vt:lpstr>
      <vt:lpstr>Notes</vt:lpstr>
      <vt:lpstr>Notes on Terminology</vt:lpstr>
      <vt:lpstr>Closing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86</cp:revision>
  <cp:lastPrinted>1998-02-10T13:28:06Z</cp:lastPrinted>
  <dcterms:created xsi:type="dcterms:W3CDTF">2020-01-06T16:34:14Z</dcterms:created>
  <dcterms:modified xsi:type="dcterms:W3CDTF">2020-01-16T23:28:59Z</dcterms:modified>
</cp:coreProperties>
</file>