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 id="2147483673" r:id="rId3"/>
    <p:sldMasterId id="2147483660" r:id="rId4"/>
  </p:sldMasterIdLst>
  <p:notesMasterIdLst>
    <p:notesMasterId r:id="rId14"/>
  </p:notesMasterIdLst>
  <p:handoutMasterIdLst>
    <p:handoutMasterId r:id="rId15"/>
  </p:handoutMasterIdLst>
  <p:sldIdLst>
    <p:sldId id="259" r:id="rId5"/>
    <p:sldId id="258" r:id="rId6"/>
    <p:sldId id="402" r:id="rId7"/>
    <p:sldId id="400" r:id="rId8"/>
    <p:sldId id="311" r:id="rId9"/>
    <p:sldId id="399" r:id="rId10"/>
    <p:sldId id="310" r:id="rId11"/>
    <p:sldId id="273" r:id="rId12"/>
    <p:sldId id="26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7" autoAdjust="0"/>
    <p:restoredTop sz="93537" autoAdjust="0"/>
  </p:normalViewPr>
  <p:slideViewPr>
    <p:cSldViewPr>
      <p:cViewPr varScale="1">
        <p:scale>
          <a:sx n="63" d="100"/>
          <a:sy n="63" d="100"/>
        </p:scale>
        <p:origin x="1398" y="2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p:scale>
          <a:sx n="100" d="100"/>
          <a:sy n="100" d="100"/>
        </p:scale>
        <p:origin x="1606" y="-159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802.15-20-0062-01-0000</a:t>
            </a:r>
            <a:endParaRPr lang="en-US" altLang="en-US"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Jan 2020</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Al Petrick, Jones-Petrick and Associates</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47700" y="401636"/>
            <a:ext cx="55911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78212" y="154057"/>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802.15-20-0062-01-0000</a:t>
            </a:r>
            <a:endParaRPr lang="en-US" altLang="en-US" dirty="0"/>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Jan 2020</a:t>
            </a:r>
            <a:endParaRPr lang="en-US" altLang="en-US"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a:t>Al Petrick, Jones-Petrick and Associates</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54050" y="311147"/>
            <a:ext cx="5645150" cy="726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95706"/>
            <a:ext cx="2814638" cy="215444"/>
          </a:xfrm>
        </p:spPr>
        <p:txBody>
          <a:bodyPr/>
          <a:lstStyle/>
          <a:p>
            <a:r>
              <a:rPr lang="en-US" altLang="en-US"/>
              <a:t>doc.: IEEE 802.15-20-0062-01-0000</a:t>
            </a:r>
            <a:endParaRPr lang="en-US" altLang="en-US" dirty="0"/>
          </a:p>
        </p:txBody>
      </p:sp>
      <p:sp>
        <p:nvSpPr>
          <p:cNvPr id="5" name="Date Placeholder 4"/>
          <p:cNvSpPr>
            <a:spLocks noGrp="1"/>
          </p:cNvSpPr>
          <p:nvPr>
            <p:ph type="dt" idx="11"/>
          </p:nvPr>
        </p:nvSpPr>
        <p:spPr>
          <a:xfrm>
            <a:off x="654050" y="95706"/>
            <a:ext cx="2736850" cy="215444"/>
          </a:xfrm>
        </p:spPr>
        <p:txBody>
          <a:bodyPr/>
          <a:lstStyle/>
          <a:p>
            <a:r>
              <a:rPr lang="en-US" altLang="en-US"/>
              <a:t>Jan 2020</a:t>
            </a:r>
            <a:endParaRPr lang="en-US" altLang="en-US" dirty="0"/>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802.15-20-0062-01-0000</a:t>
            </a:r>
            <a:endParaRPr lang="en-US" altLang="en-US" dirty="0"/>
          </a:p>
        </p:txBody>
      </p:sp>
      <p:sp>
        <p:nvSpPr>
          <p:cNvPr id="5" name="Date Placeholder 4"/>
          <p:cNvSpPr>
            <a:spLocks noGrp="1"/>
          </p:cNvSpPr>
          <p:nvPr>
            <p:ph type="dt" idx="11"/>
          </p:nvPr>
        </p:nvSpPr>
        <p:spPr/>
        <p:txBody>
          <a:bodyPr/>
          <a:lstStyle/>
          <a:p>
            <a:r>
              <a:rPr lang="en-US" altLang="en-US"/>
              <a:t>Jan 2020</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802.15-20-0062-01-0000</a:t>
            </a:r>
            <a:endParaRPr lang="en-US" altLang="en-US" dirty="0"/>
          </a:p>
        </p:txBody>
      </p:sp>
      <p:sp>
        <p:nvSpPr>
          <p:cNvPr id="5" name="Date Placeholder 4"/>
          <p:cNvSpPr>
            <a:spLocks noGrp="1"/>
          </p:cNvSpPr>
          <p:nvPr>
            <p:ph type="dt" idx="11"/>
          </p:nvPr>
        </p:nvSpPr>
        <p:spPr/>
        <p:txBody>
          <a:bodyPr/>
          <a:lstStyle/>
          <a:p>
            <a:r>
              <a:rPr lang="en-US" altLang="en-US"/>
              <a:t>Jan 2020</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4</a:t>
            </a:fld>
            <a:endParaRPr lang="en-US" altLang="en-US"/>
          </a:p>
        </p:txBody>
      </p:sp>
    </p:spTree>
    <p:extLst>
      <p:ext uri="{BB962C8B-B14F-4D97-AF65-F5344CB8AC3E}">
        <p14:creationId xmlns:p14="http://schemas.microsoft.com/office/powerpoint/2010/main" val="1017160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802.15-20-0062-01-0000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Jan 2020</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5</a:t>
            </a:fld>
            <a:endParaRPr lang="en-GB" altLang="en-US"/>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dirty="0"/>
          </a:p>
        </p:txBody>
      </p:sp>
    </p:spTree>
    <p:extLst>
      <p:ext uri="{BB962C8B-B14F-4D97-AF65-F5344CB8AC3E}">
        <p14:creationId xmlns:p14="http://schemas.microsoft.com/office/powerpoint/2010/main" val="3320718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802.15-20-0062-01-0000</a:t>
            </a:r>
          </a:p>
        </p:txBody>
      </p:sp>
      <p:sp>
        <p:nvSpPr>
          <p:cNvPr id="5" name="Date Placeholder 4"/>
          <p:cNvSpPr>
            <a:spLocks noGrp="1"/>
          </p:cNvSpPr>
          <p:nvPr>
            <p:ph type="dt" idx="11"/>
          </p:nvPr>
        </p:nvSpPr>
        <p:spPr/>
        <p:txBody>
          <a:bodyPr/>
          <a:lstStyle/>
          <a:p>
            <a:r>
              <a:rPr lang="en-US" altLang="en-US"/>
              <a:t>Jan 2020</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6</a:t>
            </a:fld>
            <a:endParaRPr lang="en-US" altLang="en-US"/>
          </a:p>
        </p:txBody>
      </p:sp>
    </p:spTree>
    <p:extLst>
      <p:ext uri="{BB962C8B-B14F-4D97-AF65-F5344CB8AC3E}">
        <p14:creationId xmlns:p14="http://schemas.microsoft.com/office/powerpoint/2010/main" val="3340922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802.15-20-0062-01-0000</a:t>
            </a:r>
            <a:endParaRPr lang="en-US" altLang="en-US" dirty="0"/>
          </a:p>
        </p:txBody>
      </p:sp>
      <p:sp>
        <p:nvSpPr>
          <p:cNvPr id="5" name="Date Placeholder 4"/>
          <p:cNvSpPr>
            <a:spLocks noGrp="1"/>
          </p:cNvSpPr>
          <p:nvPr>
            <p:ph type="dt" idx="11"/>
          </p:nvPr>
        </p:nvSpPr>
        <p:spPr/>
        <p:txBody>
          <a:bodyPr/>
          <a:lstStyle/>
          <a:p>
            <a:r>
              <a:rPr lang="en-US" altLang="en-US"/>
              <a:t>Jan 2020</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7</a:t>
            </a:fld>
            <a:endParaRPr lang="en-US" altLang="en-US"/>
          </a:p>
        </p:txBody>
      </p:sp>
    </p:spTree>
    <p:extLst>
      <p:ext uri="{BB962C8B-B14F-4D97-AF65-F5344CB8AC3E}">
        <p14:creationId xmlns:p14="http://schemas.microsoft.com/office/powerpoint/2010/main" val="3658593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802.15-20-0062-01-0000</a:t>
            </a:r>
          </a:p>
        </p:txBody>
      </p:sp>
      <p:sp>
        <p:nvSpPr>
          <p:cNvPr id="5" name="Rectangle 3"/>
          <p:cNvSpPr>
            <a:spLocks noGrp="1" noChangeArrowheads="1"/>
          </p:cNvSpPr>
          <p:nvPr>
            <p:ph type="dt"/>
          </p:nvPr>
        </p:nvSpPr>
        <p:spPr>
          <a:ln/>
        </p:spPr>
        <p:txBody>
          <a:bodyPr/>
          <a:lstStyle/>
          <a:p>
            <a:r>
              <a:rPr lang="en-US"/>
              <a:t>Jan 2020</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7" name="Title 6">
            <a:extLst>
              <a:ext uri="{FF2B5EF4-FFF2-40B4-BE49-F238E27FC236}">
                <a16:creationId xmlns:a16="http://schemas.microsoft.com/office/drawing/2014/main" id="{F1F99963-2E7A-450E-8865-853F8E993893}"/>
              </a:ext>
            </a:extLst>
          </p:cNvPr>
          <p:cNvSpPr>
            <a:spLocks noGrp="1"/>
          </p:cNvSpPr>
          <p:nvPr>
            <p:ph type="title"/>
          </p:nvPr>
        </p:nvSpPr>
        <p:spPr/>
        <p:txBody>
          <a:bodyPr/>
          <a:lstStyle/>
          <a:p>
            <a:r>
              <a:rPr lang="en-US"/>
              <a:t>Click to edit Master title style</a:t>
            </a:r>
          </a:p>
        </p:txBody>
      </p:sp>
      <p:sp>
        <p:nvSpPr>
          <p:cNvPr id="10" name="Date Placeholder 9">
            <a:extLst>
              <a:ext uri="{FF2B5EF4-FFF2-40B4-BE49-F238E27FC236}">
                <a16:creationId xmlns:a16="http://schemas.microsoft.com/office/drawing/2014/main" id="{136F5706-0C44-404D-BBC5-72CB2B433E0E}"/>
              </a:ext>
            </a:extLst>
          </p:cNvPr>
          <p:cNvSpPr>
            <a:spLocks noGrp="1"/>
          </p:cNvSpPr>
          <p:nvPr>
            <p:ph type="dt" sz="half" idx="10"/>
          </p:nvPr>
        </p:nvSpPr>
        <p:spPr/>
        <p:txBody>
          <a:bodyPr/>
          <a:lstStyle/>
          <a:p>
            <a:r>
              <a:rPr lang="en-US" altLang="en-US"/>
              <a:t>Jan 2020</a:t>
            </a:r>
            <a:endParaRPr lang="en-US" altLang="en-US" dirty="0"/>
          </a:p>
        </p:txBody>
      </p:sp>
      <p:sp>
        <p:nvSpPr>
          <p:cNvPr id="11" name="Footer Placeholder 10">
            <a:extLst>
              <a:ext uri="{FF2B5EF4-FFF2-40B4-BE49-F238E27FC236}">
                <a16:creationId xmlns:a16="http://schemas.microsoft.com/office/drawing/2014/main" id="{2ACC5295-65B8-4552-B458-B986C2B69E58}"/>
              </a:ext>
            </a:extLst>
          </p:cNvPr>
          <p:cNvSpPr>
            <a:spLocks noGrp="1"/>
          </p:cNvSpPr>
          <p:nvPr>
            <p:ph type="ftr" sz="quarter" idx="11"/>
          </p:nvPr>
        </p:nvSpPr>
        <p:spPr/>
        <p:txBody>
          <a:bodyPr/>
          <a:lstStyle/>
          <a:p>
            <a:r>
              <a:rPr lang="en-US" altLang="en-US"/>
              <a:t>Al Petrick, Jones-Petrick and Associates</a:t>
            </a:r>
            <a:endParaRPr lang="en-US" altLang="en-US" dirty="0"/>
          </a:p>
        </p:txBody>
      </p:sp>
      <p:sp>
        <p:nvSpPr>
          <p:cNvPr id="12" name="Slide Number Placeholder 11">
            <a:extLst>
              <a:ext uri="{FF2B5EF4-FFF2-40B4-BE49-F238E27FC236}">
                <a16:creationId xmlns:a16="http://schemas.microsoft.com/office/drawing/2014/main" id="{DACC5E8A-325B-4379-94BF-5C879788E84A}"/>
              </a:ext>
            </a:extLst>
          </p:cNvPr>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95939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Jan 2020</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Jan 2020</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A671E-3398-4F8F-82D9-99DA719FC52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FF3A63-26B4-46D7-8998-99ED9267CA7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D9FCFD-A921-492D-9A67-5C3A35F530A4}"/>
              </a:ext>
            </a:extLst>
          </p:cNvPr>
          <p:cNvSpPr>
            <a:spLocks noGrp="1"/>
          </p:cNvSpPr>
          <p:nvPr>
            <p:ph type="dt" sz="half" idx="10"/>
          </p:nvPr>
        </p:nvSpPr>
        <p:spPr/>
        <p:txBody>
          <a:bodyPr/>
          <a:lstStyle/>
          <a:p>
            <a:r>
              <a:rPr lang="en-US"/>
              <a:t>Jan 2020</a:t>
            </a:r>
          </a:p>
        </p:txBody>
      </p:sp>
      <p:sp>
        <p:nvSpPr>
          <p:cNvPr id="5" name="Footer Placeholder 4">
            <a:extLst>
              <a:ext uri="{FF2B5EF4-FFF2-40B4-BE49-F238E27FC236}">
                <a16:creationId xmlns:a16="http://schemas.microsoft.com/office/drawing/2014/main" id="{029CE7FA-0A05-4185-88BC-67CD5C7F171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156A08B-8A22-431B-A9AA-6206D2CC5EB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105154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8C7F0-0CB1-4264-8107-DC99571D2D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4ACB8A-02B0-4A3B-AE6C-B44D517118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F2BD91-FC1A-4730-A6CD-F1A9AB54EC3E}"/>
              </a:ext>
            </a:extLst>
          </p:cNvPr>
          <p:cNvSpPr>
            <a:spLocks noGrp="1"/>
          </p:cNvSpPr>
          <p:nvPr>
            <p:ph type="dt" sz="half" idx="10"/>
          </p:nvPr>
        </p:nvSpPr>
        <p:spPr/>
        <p:txBody>
          <a:bodyPr/>
          <a:lstStyle/>
          <a:p>
            <a:r>
              <a:rPr lang="en-US"/>
              <a:t>Jan 2020</a:t>
            </a:r>
          </a:p>
        </p:txBody>
      </p:sp>
      <p:sp>
        <p:nvSpPr>
          <p:cNvPr id="5" name="Footer Placeholder 4">
            <a:extLst>
              <a:ext uri="{FF2B5EF4-FFF2-40B4-BE49-F238E27FC236}">
                <a16:creationId xmlns:a16="http://schemas.microsoft.com/office/drawing/2014/main" id="{501308A3-9A7F-4553-A8F0-48D1EC66B785}"/>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AD0F0B92-97D0-409D-9AF4-8B1E08F7C5F4}"/>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098432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723E-6AA6-4BE7-B4F3-32C51857627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2F787F-64E6-44A1-94D5-1D1F911386C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D924099-C8FE-4338-A2C2-E5B6C2967E53}"/>
              </a:ext>
            </a:extLst>
          </p:cNvPr>
          <p:cNvSpPr>
            <a:spLocks noGrp="1"/>
          </p:cNvSpPr>
          <p:nvPr>
            <p:ph type="dt" sz="half" idx="10"/>
          </p:nvPr>
        </p:nvSpPr>
        <p:spPr/>
        <p:txBody>
          <a:bodyPr/>
          <a:lstStyle/>
          <a:p>
            <a:r>
              <a:rPr lang="en-US"/>
              <a:t>Jan 2020</a:t>
            </a:r>
          </a:p>
        </p:txBody>
      </p:sp>
      <p:sp>
        <p:nvSpPr>
          <p:cNvPr id="5" name="Footer Placeholder 4">
            <a:extLst>
              <a:ext uri="{FF2B5EF4-FFF2-40B4-BE49-F238E27FC236}">
                <a16:creationId xmlns:a16="http://schemas.microsoft.com/office/drawing/2014/main" id="{5C026B63-5A82-4F5A-8EB7-AE2A8CF2F944}"/>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FBF43343-9399-4675-B915-E8E4BDA476D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7602793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6E86-6982-4A09-A6A4-B3361502F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F99948-7657-4324-9BDB-1DCF603FD7B2}"/>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6201EB-EC6A-401F-9D39-4C0C611AFEEB}"/>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5C1DA9-246C-4D3B-821E-676E86E89716}"/>
              </a:ext>
            </a:extLst>
          </p:cNvPr>
          <p:cNvSpPr>
            <a:spLocks noGrp="1"/>
          </p:cNvSpPr>
          <p:nvPr>
            <p:ph type="dt" sz="half" idx="10"/>
          </p:nvPr>
        </p:nvSpPr>
        <p:spPr/>
        <p:txBody>
          <a:bodyPr/>
          <a:lstStyle/>
          <a:p>
            <a:r>
              <a:rPr lang="en-US"/>
              <a:t>Jan 2020</a:t>
            </a:r>
          </a:p>
        </p:txBody>
      </p:sp>
      <p:sp>
        <p:nvSpPr>
          <p:cNvPr id="6" name="Footer Placeholder 5">
            <a:extLst>
              <a:ext uri="{FF2B5EF4-FFF2-40B4-BE49-F238E27FC236}">
                <a16:creationId xmlns:a16="http://schemas.microsoft.com/office/drawing/2014/main" id="{FDB1131E-7C5D-4AA9-A78E-41DCA11C7B9A}"/>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B97DD6C-99D4-4722-9346-833EA6350F1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39220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A1A6-5A76-4DB2-AD85-7D1CD9A9234B}"/>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56D37F-1873-45B0-AE97-045721FDD17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95869A-EC83-449C-A183-88541D7A35E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E05F00-2381-405D-A945-68D702136F5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11C6E6F-78EF-456A-89AE-C5C4F596EE3A}"/>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591C46-869D-40E2-99F0-BCDFD1BCABB0}"/>
              </a:ext>
            </a:extLst>
          </p:cNvPr>
          <p:cNvSpPr>
            <a:spLocks noGrp="1"/>
          </p:cNvSpPr>
          <p:nvPr>
            <p:ph type="dt" sz="half" idx="10"/>
          </p:nvPr>
        </p:nvSpPr>
        <p:spPr/>
        <p:txBody>
          <a:bodyPr/>
          <a:lstStyle/>
          <a:p>
            <a:r>
              <a:rPr lang="en-US"/>
              <a:t>Jan 2020</a:t>
            </a:r>
          </a:p>
        </p:txBody>
      </p:sp>
      <p:sp>
        <p:nvSpPr>
          <p:cNvPr id="8" name="Footer Placeholder 7">
            <a:extLst>
              <a:ext uri="{FF2B5EF4-FFF2-40B4-BE49-F238E27FC236}">
                <a16:creationId xmlns:a16="http://schemas.microsoft.com/office/drawing/2014/main" id="{89803E42-A039-4B91-98F1-E7E95D11332A}"/>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E2A6C20D-51E6-4A35-A922-0F0B4B57F5F3}"/>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9816874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C364A-E543-4148-9932-AED2C71FF0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0AC89F-BB43-40E4-9753-C58DBA479A05}"/>
              </a:ext>
            </a:extLst>
          </p:cNvPr>
          <p:cNvSpPr>
            <a:spLocks noGrp="1"/>
          </p:cNvSpPr>
          <p:nvPr>
            <p:ph type="dt" sz="half" idx="10"/>
          </p:nvPr>
        </p:nvSpPr>
        <p:spPr/>
        <p:txBody>
          <a:bodyPr/>
          <a:lstStyle/>
          <a:p>
            <a:r>
              <a:rPr lang="en-US"/>
              <a:t>Jan 2020</a:t>
            </a:r>
          </a:p>
        </p:txBody>
      </p:sp>
      <p:sp>
        <p:nvSpPr>
          <p:cNvPr id="4" name="Footer Placeholder 3">
            <a:extLst>
              <a:ext uri="{FF2B5EF4-FFF2-40B4-BE49-F238E27FC236}">
                <a16:creationId xmlns:a16="http://schemas.microsoft.com/office/drawing/2014/main" id="{0A803940-A6F0-4B3B-A4F5-078433E2CC5A}"/>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BAD1E045-C913-466F-926A-458FE099534D}"/>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817043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934005-56E3-4723-96E2-6B20CDE917E1}"/>
              </a:ext>
            </a:extLst>
          </p:cNvPr>
          <p:cNvSpPr>
            <a:spLocks noGrp="1"/>
          </p:cNvSpPr>
          <p:nvPr>
            <p:ph type="dt" sz="half" idx="10"/>
          </p:nvPr>
        </p:nvSpPr>
        <p:spPr/>
        <p:txBody>
          <a:bodyPr/>
          <a:lstStyle/>
          <a:p>
            <a:r>
              <a:rPr lang="en-US"/>
              <a:t>Jan 2020</a:t>
            </a:r>
          </a:p>
        </p:txBody>
      </p:sp>
      <p:sp>
        <p:nvSpPr>
          <p:cNvPr id="3" name="Footer Placeholder 2">
            <a:extLst>
              <a:ext uri="{FF2B5EF4-FFF2-40B4-BE49-F238E27FC236}">
                <a16:creationId xmlns:a16="http://schemas.microsoft.com/office/drawing/2014/main" id="{7B1C8C7E-FFED-47CF-A96A-F4F12B166C64}"/>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3365085-8C7A-4FA6-902D-A524DCC5C79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0287920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CE8C7-650C-4C67-AA0F-C60C1AF8B4D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108DAA-A4E7-4D21-8F7C-271E963E09F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668F88-5283-4698-AC66-0258230B980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ACB2C1-7427-4346-A0F4-6EF6E6BF66E4}"/>
              </a:ext>
            </a:extLst>
          </p:cNvPr>
          <p:cNvSpPr>
            <a:spLocks noGrp="1"/>
          </p:cNvSpPr>
          <p:nvPr>
            <p:ph type="dt" sz="half" idx="10"/>
          </p:nvPr>
        </p:nvSpPr>
        <p:spPr/>
        <p:txBody>
          <a:bodyPr/>
          <a:lstStyle/>
          <a:p>
            <a:r>
              <a:rPr lang="en-US"/>
              <a:t>Jan 2020</a:t>
            </a:r>
          </a:p>
        </p:txBody>
      </p:sp>
      <p:sp>
        <p:nvSpPr>
          <p:cNvPr id="6" name="Footer Placeholder 5">
            <a:extLst>
              <a:ext uri="{FF2B5EF4-FFF2-40B4-BE49-F238E27FC236}">
                <a16:creationId xmlns:a16="http://schemas.microsoft.com/office/drawing/2014/main" id="{071034AA-B1FD-4535-8467-908BC5253979}"/>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46C876CA-7DB5-4EC6-8FE3-8704A92D3D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15722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a:t>Jan 2020</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DBDE5-E691-45EA-8C7A-F0C3A06D197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C2F2D4-426C-404F-9879-2E6C99E3BD6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116EAB-D8EC-4C63-BECF-2C012B7BB44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BA7D6F-1BD5-425E-AF56-DCF723EEE828}"/>
              </a:ext>
            </a:extLst>
          </p:cNvPr>
          <p:cNvSpPr>
            <a:spLocks noGrp="1"/>
          </p:cNvSpPr>
          <p:nvPr>
            <p:ph type="dt" sz="half" idx="10"/>
          </p:nvPr>
        </p:nvSpPr>
        <p:spPr/>
        <p:txBody>
          <a:bodyPr/>
          <a:lstStyle/>
          <a:p>
            <a:r>
              <a:rPr lang="en-US"/>
              <a:t>Jan 2020</a:t>
            </a:r>
          </a:p>
        </p:txBody>
      </p:sp>
      <p:sp>
        <p:nvSpPr>
          <p:cNvPr id="6" name="Footer Placeholder 5">
            <a:extLst>
              <a:ext uri="{FF2B5EF4-FFF2-40B4-BE49-F238E27FC236}">
                <a16:creationId xmlns:a16="http://schemas.microsoft.com/office/drawing/2014/main" id="{267E4A48-0F16-4DED-9633-10BB5C4B95A4}"/>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2578466-E5A1-4004-8E6D-C973363E9E2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404421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D290A-4F24-47D0-9968-48E54A87CC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636C89-0182-48DE-923C-D8830564F85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778C1D-EE64-4E5D-90B2-FE8E3F280BF3}"/>
              </a:ext>
            </a:extLst>
          </p:cNvPr>
          <p:cNvSpPr>
            <a:spLocks noGrp="1"/>
          </p:cNvSpPr>
          <p:nvPr>
            <p:ph type="dt" sz="half" idx="10"/>
          </p:nvPr>
        </p:nvSpPr>
        <p:spPr/>
        <p:txBody>
          <a:bodyPr/>
          <a:lstStyle/>
          <a:p>
            <a:r>
              <a:rPr lang="en-US"/>
              <a:t>Jan 2020</a:t>
            </a:r>
          </a:p>
        </p:txBody>
      </p:sp>
      <p:sp>
        <p:nvSpPr>
          <p:cNvPr id="5" name="Footer Placeholder 4">
            <a:extLst>
              <a:ext uri="{FF2B5EF4-FFF2-40B4-BE49-F238E27FC236}">
                <a16:creationId xmlns:a16="http://schemas.microsoft.com/office/drawing/2014/main" id="{35F3D10B-5DE7-4111-9B52-8063E3756E99}"/>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D9D8C91C-C36B-4001-9EFE-6D270B2D70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10355243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05EF9E-33D0-47F9-9A5D-E8BBF1D7697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71908-8598-4463-8406-40E99EE6E759}"/>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02C44A-670B-4F9C-B638-46883C8EAEE2}"/>
              </a:ext>
            </a:extLst>
          </p:cNvPr>
          <p:cNvSpPr>
            <a:spLocks noGrp="1"/>
          </p:cNvSpPr>
          <p:nvPr>
            <p:ph type="dt" sz="half" idx="10"/>
          </p:nvPr>
        </p:nvSpPr>
        <p:spPr/>
        <p:txBody>
          <a:bodyPr/>
          <a:lstStyle/>
          <a:p>
            <a:r>
              <a:rPr lang="en-US"/>
              <a:t>Jan 2020</a:t>
            </a:r>
          </a:p>
        </p:txBody>
      </p:sp>
      <p:sp>
        <p:nvSpPr>
          <p:cNvPr id="5" name="Footer Placeholder 4">
            <a:extLst>
              <a:ext uri="{FF2B5EF4-FFF2-40B4-BE49-F238E27FC236}">
                <a16:creationId xmlns:a16="http://schemas.microsoft.com/office/drawing/2014/main" id="{8F8C0F5B-B1DD-4794-9780-825791217642}"/>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2E9DCD98-131D-4D13-9CDA-053740AE5CE9}"/>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2434063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6AA81-86F8-43A7-AD31-479C06BCB9D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9F2FE3-8260-438C-9171-14225988440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B52A39-8F34-4A6C-AF54-26E45E8BC414}"/>
              </a:ext>
            </a:extLst>
          </p:cNvPr>
          <p:cNvSpPr>
            <a:spLocks noGrp="1"/>
          </p:cNvSpPr>
          <p:nvPr>
            <p:ph type="dt" sz="half" idx="10"/>
          </p:nvPr>
        </p:nvSpPr>
        <p:spPr/>
        <p:txBody>
          <a:bodyPr/>
          <a:lstStyle/>
          <a:p>
            <a:r>
              <a:rPr lang="en-US"/>
              <a:t>Jan 2020</a:t>
            </a:r>
          </a:p>
        </p:txBody>
      </p:sp>
      <p:sp>
        <p:nvSpPr>
          <p:cNvPr id="5" name="Footer Placeholder 4">
            <a:extLst>
              <a:ext uri="{FF2B5EF4-FFF2-40B4-BE49-F238E27FC236}">
                <a16:creationId xmlns:a16="http://schemas.microsoft.com/office/drawing/2014/main" id="{C4EAE6FC-0CEF-4367-AFD7-25D482226ECC}"/>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4BC06DB7-4FE2-424E-BCF0-39A10DDACDC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2679578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076D7-5D39-455D-978B-776D447D39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4D236C-470F-4826-8301-AC1C43AC64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8384C8-7642-47F5-95C3-26338A9C686F}"/>
              </a:ext>
            </a:extLst>
          </p:cNvPr>
          <p:cNvSpPr>
            <a:spLocks noGrp="1"/>
          </p:cNvSpPr>
          <p:nvPr>
            <p:ph type="dt" sz="half" idx="10"/>
          </p:nvPr>
        </p:nvSpPr>
        <p:spPr/>
        <p:txBody>
          <a:bodyPr/>
          <a:lstStyle/>
          <a:p>
            <a:r>
              <a:rPr lang="en-US"/>
              <a:t>Jan 2020</a:t>
            </a:r>
          </a:p>
        </p:txBody>
      </p:sp>
      <p:sp>
        <p:nvSpPr>
          <p:cNvPr id="5" name="Footer Placeholder 4">
            <a:extLst>
              <a:ext uri="{FF2B5EF4-FFF2-40B4-BE49-F238E27FC236}">
                <a16:creationId xmlns:a16="http://schemas.microsoft.com/office/drawing/2014/main" id="{F0647A1A-6E86-4AB8-9FEA-EB33FC92F4D0}"/>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116C2397-F97A-4B9E-8CB5-5BE793B44AEE}"/>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307727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3A36E-96DF-42F8-9B44-E97C68AF003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609CA3-6B9B-43A3-80FE-852139E259E4}"/>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70A74A-BDE7-411C-B582-195CA9AB0C5E}"/>
              </a:ext>
            </a:extLst>
          </p:cNvPr>
          <p:cNvSpPr>
            <a:spLocks noGrp="1"/>
          </p:cNvSpPr>
          <p:nvPr>
            <p:ph type="dt" sz="half" idx="10"/>
          </p:nvPr>
        </p:nvSpPr>
        <p:spPr/>
        <p:txBody>
          <a:bodyPr/>
          <a:lstStyle/>
          <a:p>
            <a:r>
              <a:rPr lang="en-US"/>
              <a:t>Jan 2020</a:t>
            </a:r>
          </a:p>
        </p:txBody>
      </p:sp>
      <p:sp>
        <p:nvSpPr>
          <p:cNvPr id="5" name="Footer Placeholder 4">
            <a:extLst>
              <a:ext uri="{FF2B5EF4-FFF2-40B4-BE49-F238E27FC236}">
                <a16:creationId xmlns:a16="http://schemas.microsoft.com/office/drawing/2014/main" id="{09A1D3F2-1A58-43BA-92AE-6EF1206D559E}"/>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8896C7EB-304D-4B08-9E1D-0AD470A9F314}"/>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7736162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33CD5-3FEE-4C7D-90CC-3EFC25837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8C7DF8-008A-4D5A-AC89-47E0C21F05D5}"/>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DC0D3A-68CB-4379-B7C9-298A6DF483A1}"/>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520CE4-FE74-47D9-9BD0-6609B7BEE3C1}"/>
              </a:ext>
            </a:extLst>
          </p:cNvPr>
          <p:cNvSpPr>
            <a:spLocks noGrp="1"/>
          </p:cNvSpPr>
          <p:nvPr>
            <p:ph type="dt" sz="half" idx="10"/>
          </p:nvPr>
        </p:nvSpPr>
        <p:spPr/>
        <p:txBody>
          <a:bodyPr/>
          <a:lstStyle/>
          <a:p>
            <a:r>
              <a:rPr lang="en-US"/>
              <a:t>Jan 2020</a:t>
            </a:r>
          </a:p>
        </p:txBody>
      </p:sp>
      <p:sp>
        <p:nvSpPr>
          <p:cNvPr id="6" name="Footer Placeholder 5">
            <a:extLst>
              <a:ext uri="{FF2B5EF4-FFF2-40B4-BE49-F238E27FC236}">
                <a16:creationId xmlns:a16="http://schemas.microsoft.com/office/drawing/2014/main" id="{6E179122-96B4-456E-93EC-CB7CB5A571DB}"/>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386BDFF4-E1E1-45AB-80B1-DF3D408E98A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8196242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AD27-3897-4154-81CD-890AADF04C3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04C683-497F-4358-AC4E-39F4690B8D6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0A2CC95-94C7-4375-ADA9-ED6FF665941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873D7C-3172-418C-A23C-2067D7B974F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E807F3A-C012-4585-9E2C-F183BB1197AB}"/>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F3F37E-DF03-49D2-83E4-5BC63DA836A6}"/>
              </a:ext>
            </a:extLst>
          </p:cNvPr>
          <p:cNvSpPr>
            <a:spLocks noGrp="1"/>
          </p:cNvSpPr>
          <p:nvPr>
            <p:ph type="dt" sz="half" idx="10"/>
          </p:nvPr>
        </p:nvSpPr>
        <p:spPr/>
        <p:txBody>
          <a:bodyPr/>
          <a:lstStyle/>
          <a:p>
            <a:r>
              <a:rPr lang="en-US"/>
              <a:t>Jan 2020</a:t>
            </a:r>
          </a:p>
        </p:txBody>
      </p:sp>
      <p:sp>
        <p:nvSpPr>
          <p:cNvPr id="8" name="Footer Placeholder 7">
            <a:extLst>
              <a:ext uri="{FF2B5EF4-FFF2-40B4-BE49-F238E27FC236}">
                <a16:creationId xmlns:a16="http://schemas.microsoft.com/office/drawing/2014/main" id="{63DE7C5F-AA9C-425D-9C7E-5236C016C968}"/>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B55FB564-3693-4C44-BE33-E5A779C1ED9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0669825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6DC16-100A-4EB5-B29B-7907C1ECC5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C1F4A8-5EFB-4513-B945-6F72C026B938}"/>
              </a:ext>
            </a:extLst>
          </p:cNvPr>
          <p:cNvSpPr>
            <a:spLocks noGrp="1"/>
          </p:cNvSpPr>
          <p:nvPr>
            <p:ph type="dt" sz="half" idx="10"/>
          </p:nvPr>
        </p:nvSpPr>
        <p:spPr/>
        <p:txBody>
          <a:bodyPr/>
          <a:lstStyle/>
          <a:p>
            <a:r>
              <a:rPr lang="en-US"/>
              <a:t>Jan 2020</a:t>
            </a:r>
          </a:p>
        </p:txBody>
      </p:sp>
      <p:sp>
        <p:nvSpPr>
          <p:cNvPr id="4" name="Footer Placeholder 3">
            <a:extLst>
              <a:ext uri="{FF2B5EF4-FFF2-40B4-BE49-F238E27FC236}">
                <a16:creationId xmlns:a16="http://schemas.microsoft.com/office/drawing/2014/main" id="{5D757A90-9599-409E-B5E9-A15AC2C165B6}"/>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E4FBBAAD-CC78-4F3F-9EB3-6B516A4E848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5066921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44E2DC-5BDF-4BAF-A548-672786CB5078}"/>
              </a:ext>
            </a:extLst>
          </p:cNvPr>
          <p:cNvSpPr>
            <a:spLocks noGrp="1"/>
          </p:cNvSpPr>
          <p:nvPr>
            <p:ph type="dt" sz="half" idx="10"/>
          </p:nvPr>
        </p:nvSpPr>
        <p:spPr/>
        <p:txBody>
          <a:bodyPr/>
          <a:lstStyle/>
          <a:p>
            <a:r>
              <a:rPr lang="en-US"/>
              <a:t>Jan 2020</a:t>
            </a:r>
          </a:p>
        </p:txBody>
      </p:sp>
      <p:sp>
        <p:nvSpPr>
          <p:cNvPr id="3" name="Footer Placeholder 2">
            <a:extLst>
              <a:ext uri="{FF2B5EF4-FFF2-40B4-BE49-F238E27FC236}">
                <a16:creationId xmlns:a16="http://schemas.microsoft.com/office/drawing/2014/main" id="{4700EB60-2FAE-4CB0-B5EF-A91A1BF76907}"/>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B879519-FC45-47C5-B0A3-DC460D2A57DD}"/>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11262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Jan 2020</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DF807-FE46-471B-9F88-DB455DE8F02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54CC36-6C57-4AEE-B8CF-948EDAF733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66D27F-5A42-4482-9BB2-B8F58905730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3402D44-1DF7-4516-8EE8-546EDE1BDF3D}"/>
              </a:ext>
            </a:extLst>
          </p:cNvPr>
          <p:cNvSpPr>
            <a:spLocks noGrp="1"/>
          </p:cNvSpPr>
          <p:nvPr>
            <p:ph type="dt" sz="half" idx="10"/>
          </p:nvPr>
        </p:nvSpPr>
        <p:spPr/>
        <p:txBody>
          <a:bodyPr/>
          <a:lstStyle/>
          <a:p>
            <a:r>
              <a:rPr lang="en-US"/>
              <a:t>Jan 2020</a:t>
            </a:r>
          </a:p>
        </p:txBody>
      </p:sp>
      <p:sp>
        <p:nvSpPr>
          <p:cNvPr id="6" name="Footer Placeholder 5">
            <a:extLst>
              <a:ext uri="{FF2B5EF4-FFF2-40B4-BE49-F238E27FC236}">
                <a16:creationId xmlns:a16="http://schemas.microsoft.com/office/drawing/2014/main" id="{DD8719B2-5A57-4192-8424-AA51BE9FD57D}"/>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5CAE0C32-6259-45F0-BD59-9E837786782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2838375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5D33D-9956-4CF7-B35B-FF949CC850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13939F-1A20-4DB2-BA8B-62F9129CA33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2C5A9C-2DED-4DC3-80CC-D5E1AE04A61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637EBE-EB59-4C13-A2AD-F981CD2FCF12}"/>
              </a:ext>
            </a:extLst>
          </p:cNvPr>
          <p:cNvSpPr>
            <a:spLocks noGrp="1"/>
          </p:cNvSpPr>
          <p:nvPr>
            <p:ph type="dt" sz="half" idx="10"/>
          </p:nvPr>
        </p:nvSpPr>
        <p:spPr/>
        <p:txBody>
          <a:bodyPr/>
          <a:lstStyle/>
          <a:p>
            <a:r>
              <a:rPr lang="en-US"/>
              <a:t>Jan 2020</a:t>
            </a:r>
          </a:p>
        </p:txBody>
      </p:sp>
      <p:sp>
        <p:nvSpPr>
          <p:cNvPr id="6" name="Footer Placeholder 5">
            <a:extLst>
              <a:ext uri="{FF2B5EF4-FFF2-40B4-BE49-F238E27FC236}">
                <a16:creationId xmlns:a16="http://schemas.microsoft.com/office/drawing/2014/main" id="{1A2E3AB3-395F-4E5E-8B6A-D8BED1E29120}"/>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60866318-0F4B-4C66-BB0C-F9A2B338DCF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987371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843C-6555-46D9-B23D-A6C4865C02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1CC79C-5C56-4479-8A29-52D9DBB274B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803CC6-7599-4332-A319-3A31F723FBC0}"/>
              </a:ext>
            </a:extLst>
          </p:cNvPr>
          <p:cNvSpPr>
            <a:spLocks noGrp="1"/>
          </p:cNvSpPr>
          <p:nvPr>
            <p:ph type="dt" sz="half" idx="10"/>
          </p:nvPr>
        </p:nvSpPr>
        <p:spPr/>
        <p:txBody>
          <a:bodyPr/>
          <a:lstStyle/>
          <a:p>
            <a:r>
              <a:rPr lang="en-US"/>
              <a:t>Jan 2020</a:t>
            </a:r>
          </a:p>
        </p:txBody>
      </p:sp>
      <p:sp>
        <p:nvSpPr>
          <p:cNvPr id="5" name="Footer Placeholder 4">
            <a:extLst>
              <a:ext uri="{FF2B5EF4-FFF2-40B4-BE49-F238E27FC236}">
                <a16:creationId xmlns:a16="http://schemas.microsoft.com/office/drawing/2014/main" id="{807A0C9C-FDCC-4F1D-AB83-1CA11DEBBE7F}"/>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564C67D-30FD-4B27-B330-31219ED56096}"/>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9584579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1624-E2CF-4579-9DB2-CDC9E91E999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152E7B-61E4-4509-83FE-F6632C609464}"/>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8EE106-40E6-42FD-957F-EE5395B1D0D1}"/>
              </a:ext>
            </a:extLst>
          </p:cNvPr>
          <p:cNvSpPr>
            <a:spLocks noGrp="1"/>
          </p:cNvSpPr>
          <p:nvPr>
            <p:ph type="dt" sz="half" idx="10"/>
          </p:nvPr>
        </p:nvSpPr>
        <p:spPr/>
        <p:txBody>
          <a:bodyPr/>
          <a:lstStyle/>
          <a:p>
            <a:r>
              <a:rPr lang="en-US"/>
              <a:t>Jan 2020</a:t>
            </a:r>
          </a:p>
        </p:txBody>
      </p:sp>
      <p:sp>
        <p:nvSpPr>
          <p:cNvPr id="5" name="Footer Placeholder 4">
            <a:extLst>
              <a:ext uri="{FF2B5EF4-FFF2-40B4-BE49-F238E27FC236}">
                <a16:creationId xmlns:a16="http://schemas.microsoft.com/office/drawing/2014/main" id="{ADE71F1F-72E6-4D92-AD0E-BA3745F7997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6DEE0E7B-36D7-4976-AA50-A2D3F44C60B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4903031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Jan 2020</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Jan 2020</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Jan 2020</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Jan 2020</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Jan 2020</a:t>
            </a:r>
          </a:p>
        </p:txBody>
      </p:sp>
      <p:sp>
        <p:nvSpPr>
          <p:cNvPr id="8" name="Footer Placeholder 7"/>
          <p:cNvSpPr>
            <a:spLocks noGrp="1"/>
          </p:cNvSpPr>
          <p:nvPr>
            <p:ph type="ftr" sz="quarter" idx="11"/>
          </p:nvPr>
        </p:nvSpPr>
        <p:spPr/>
        <p:txBody>
          <a:bodyPr/>
          <a:lstStyle/>
          <a:p>
            <a:r>
              <a:rPr lang="en-US"/>
              <a:t>Al Petrick, Jones-Petrick and Associates</a:t>
            </a:r>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Jan 2020</a:t>
            </a:r>
          </a:p>
        </p:txBody>
      </p:sp>
      <p:sp>
        <p:nvSpPr>
          <p:cNvPr id="4" name="Footer Placeholder 3"/>
          <p:cNvSpPr>
            <a:spLocks noGrp="1"/>
          </p:cNvSpPr>
          <p:nvPr>
            <p:ph type="ftr" sz="quarter" idx="11"/>
          </p:nvPr>
        </p:nvSpPr>
        <p:spPr/>
        <p:txBody>
          <a:bodyPr/>
          <a:lstStyle/>
          <a:p>
            <a:r>
              <a:rPr lang="en-US"/>
              <a:t>Al Petrick, Jones-Petrick and Associates</a:t>
            </a:r>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Jan 2020</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Jan 2020</a:t>
            </a:r>
          </a:p>
        </p:txBody>
      </p:sp>
      <p:sp>
        <p:nvSpPr>
          <p:cNvPr id="3" name="Footer Placeholder 2"/>
          <p:cNvSpPr>
            <a:spLocks noGrp="1"/>
          </p:cNvSpPr>
          <p:nvPr>
            <p:ph type="ftr" sz="quarter" idx="11"/>
          </p:nvPr>
        </p:nvSpPr>
        <p:spPr/>
        <p:txBody>
          <a:bodyPr/>
          <a:lstStyle/>
          <a:p>
            <a:r>
              <a:rPr lang="en-US"/>
              <a:t>Al Petrick, Jones-Petrick and Associates</a:t>
            </a:r>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Jan 2020</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Jan 2020</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Jan 2020</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Jan 2020</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18214" y="22860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Jan 2020</a:t>
            </a:r>
          </a:p>
        </p:txBody>
      </p:sp>
      <p:sp>
        <p:nvSpPr>
          <p:cNvPr id="8" name="Footer Placeholder 7"/>
          <p:cNvSpPr>
            <a:spLocks noGrp="1"/>
          </p:cNvSpPr>
          <p:nvPr>
            <p:ph type="ftr" sz="quarter" idx="11"/>
          </p:nvPr>
        </p:nvSpPr>
        <p:spPr/>
        <p:txBody>
          <a:bodyPr/>
          <a:lstStyle>
            <a:lvl1pPr>
              <a:defRPr/>
            </a:lvl1pPr>
          </a:lstStyle>
          <a:p>
            <a:r>
              <a:rPr lang="en-US" altLang="en-US"/>
              <a:t>Al Petrick, Jones-Petrick and Associates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dirty="0"/>
              <a:t>Jan 2020</a:t>
            </a:r>
          </a:p>
        </p:txBody>
      </p:sp>
      <p:sp>
        <p:nvSpPr>
          <p:cNvPr id="4" name="Footer Placeholder 3"/>
          <p:cNvSpPr>
            <a:spLocks noGrp="1"/>
          </p:cNvSpPr>
          <p:nvPr>
            <p:ph type="ftr" sz="quarter" idx="11"/>
          </p:nvPr>
        </p:nvSpPr>
        <p:spPr/>
        <p:txBody>
          <a:bodyPr/>
          <a:lstStyle>
            <a:lvl1pPr>
              <a:defRPr/>
            </a:lvl1pPr>
          </a:lstStyle>
          <a:p>
            <a:r>
              <a:rPr lang="en-US" altLang="en-US"/>
              <a:t>Al Petrick, Jones-Petrick and Associates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Click to edit Master title style</a:t>
            </a:r>
          </a:p>
        </p:txBody>
      </p:sp>
      <p:sp>
        <p:nvSpPr>
          <p:cNvPr id="12" name="Date Placeholder 11"/>
          <p:cNvSpPr>
            <a:spLocks noGrp="1"/>
          </p:cNvSpPr>
          <p:nvPr>
            <p:ph type="dt" sz="half" idx="10"/>
          </p:nvPr>
        </p:nvSpPr>
        <p:spPr>
          <a:xfrm>
            <a:off x="609600" y="378280"/>
            <a:ext cx="1676400" cy="215444"/>
          </a:xfrm>
        </p:spPr>
        <p:txBody>
          <a:bodyPr/>
          <a:lstStyle>
            <a:lvl1pPr>
              <a:defRPr/>
            </a:lvl1pPr>
          </a:lstStyle>
          <a:p>
            <a:r>
              <a:rPr lang="en-US" altLang="en-US"/>
              <a:t>Jan 2020</a:t>
            </a:r>
            <a:endParaRPr lang="en-US" altLang="en-US" dirty="0"/>
          </a:p>
        </p:txBody>
      </p:sp>
      <p:sp>
        <p:nvSpPr>
          <p:cNvPr id="13" name="Footer Placeholder 12"/>
          <p:cNvSpPr>
            <a:spLocks noGrp="1"/>
          </p:cNvSpPr>
          <p:nvPr>
            <p:ph type="ftr" sz="quarter" idx="11"/>
          </p:nvPr>
        </p:nvSpPr>
        <p:spPr/>
        <p:txBody>
          <a:bodyPr/>
          <a:lstStyle/>
          <a:p>
            <a:r>
              <a:rPr lang="en-US" altLang="en-US" dirty="0"/>
              <a:t>Al Petrick, Jones-Petrick and Associates</a:t>
            </a:r>
          </a:p>
        </p:txBody>
      </p:sp>
      <p:sp>
        <p:nvSpPr>
          <p:cNvPr id="14" name="Slide Number Placeholder 13"/>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Jan 2020</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Jan 2020</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3392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Jan 2020</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 Petrick, Jones-Petrick and Associates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 </a:t>
            </a:r>
            <a:r>
              <a:rPr lang="en-US" sz="1400" b="1" dirty="0">
                <a:effectLst/>
              </a:rPr>
              <a:t> IEEE 802.15-20-0062-01-0000</a:t>
            </a:r>
            <a:endParaRPr lang="en-US" altLang="en-US" sz="1400" b="1" dirty="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9E0701-428C-44A3-9C68-A8DD733E80A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2FFD6B-3DB9-4A5E-AF62-25D870B1609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E4EC4-BB8B-48D3-B5A2-FDE82778CD61}"/>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Jan 2020</a:t>
            </a:r>
          </a:p>
        </p:txBody>
      </p:sp>
      <p:sp>
        <p:nvSpPr>
          <p:cNvPr id="5" name="Footer Placeholder 4">
            <a:extLst>
              <a:ext uri="{FF2B5EF4-FFF2-40B4-BE49-F238E27FC236}">
                <a16:creationId xmlns:a16="http://schemas.microsoft.com/office/drawing/2014/main" id="{1C1D1EC6-3E0C-4655-8529-8F76B49979C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9AF1AE53-815B-4FC8-9F20-1AB005658A44}"/>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A97E3-25E2-495A-8123-ECBFEF79EB85}" type="slidenum">
              <a:rPr lang="en-US" smtClean="0"/>
              <a:t>‹#›</a:t>
            </a:fld>
            <a:endParaRPr lang="en-US"/>
          </a:p>
        </p:txBody>
      </p:sp>
    </p:spTree>
    <p:extLst>
      <p:ext uri="{BB962C8B-B14F-4D97-AF65-F5344CB8AC3E}">
        <p14:creationId xmlns:p14="http://schemas.microsoft.com/office/powerpoint/2010/main" val="219337040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AB5BDA-E265-4DBF-B4FB-CE0E01ADF0A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45DC70-9675-4398-8117-C7C84813A76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75154B-51E2-42F9-99AC-2A008E6A9FF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Jan 2020</a:t>
            </a:r>
          </a:p>
        </p:txBody>
      </p:sp>
      <p:sp>
        <p:nvSpPr>
          <p:cNvPr id="5" name="Footer Placeholder 4">
            <a:extLst>
              <a:ext uri="{FF2B5EF4-FFF2-40B4-BE49-F238E27FC236}">
                <a16:creationId xmlns:a16="http://schemas.microsoft.com/office/drawing/2014/main" id="{7AE20549-9449-4C39-9B8E-55AC1D7CC29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2F4E307F-6A94-4B6A-BFB3-124B5640D9F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5A755F-2224-44E0-9713-8F729EBE90F5}" type="slidenum">
              <a:rPr lang="en-US" smtClean="0"/>
              <a:t>‹#›</a:t>
            </a:fld>
            <a:endParaRPr lang="en-US"/>
          </a:p>
        </p:txBody>
      </p:sp>
    </p:spTree>
    <p:extLst>
      <p:ext uri="{BB962C8B-B14F-4D97-AF65-F5344CB8AC3E}">
        <p14:creationId xmlns:p14="http://schemas.microsoft.com/office/powerpoint/2010/main" val="29713798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Jan 2020</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09600" y="388600"/>
            <a:ext cx="1600200" cy="215444"/>
          </a:xfrm>
        </p:spPr>
        <p:txBody>
          <a:bodyPr/>
          <a:lstStyle/>
          <a:p>
            <a:r>
              <a:rPr lang="en-US" altLang="en-US"/>
              <a:t>Jan 2020</a:t>
            </a:r>
            <a:endParaRPr lang="en-US" altLang="en-US" dirty="0"/>
          </a:p>
        </p:txBody>
      </p:sp>
      <p:sp>
        <p:nvSpPr>
          <p:cNvPr id="5" name="Footer Placeholder 2"/>
          <p:cNvSpPr>
            <a:spLocks noGrp="1"/>
          </p:cNvSpPr>
          <p:nvPr>
            <p:ph type="ftr" sz="quarter" idx="11"/>
          </p:nvPr>
        </p:nvSpPr>
        <p:spPr>
          <a:xfrm>
            <a:off x="5486400" y="6475413"/>
            <a:ext cx="3124200" cy="182562"/>
          </a:xfrm>
        </p:spPr>
        <p:txBody>
          <a:bodyPr/>
          <a:lstStyle/>
          <a:p>
            <a:r>
              <a:rPr lang="en-US" altLang="en-US"/>
              <a:t>Al Petrick, Jones-Petrick and Associates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14300" y="678657"/>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Liaison Report on 802.11 for January 2020</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16 Jan 2020 </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Al Petrick 802.11</a:t>
            </a:r>
            <a:r>
              <a:rPr lang="en-US" altLang="en-US" sz="1600" dirty="0">
                <a:solidFill>
                  <a:schemeClr val="tx2"/>
                </a:solidFill>
              </a:rPr>
              <a:t>] Company [</a:t>
            </a:r>
            <a:r>
              <a:rPr lang="en-US" altLang="en-US" sz="1600" dirty="0">
                <a:solidFill>
                  <a:srgbClr val="FF0000"/>
                </a:solidFill>
              </a:rPr>
              <a:t>Jones-Petrick and Associates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Orlando, Florida, 32832</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321-235-3269</a:t>
            </a:r>
            <a:r>
              <a:rPr lang="en-US" altLang="en-US" sz="1600" dirty="0">
                <a:solidFill>
                  <a:schemeClr val="tx2"/>
                </a:solidFill>
              </a:rPr>
              <a:t>], FAX: [], E-Mail:[</a:t>
            </a:r>
            <a:r>
              <a:rPr lang="en-US" altLang="en-US" sz="1600" dirty="0">
                <a:solidFill>
                  <a:srgbClr val="FF0000"/>
                </a:solidFill>
              </a:rPr>
              <a:t>al@jpasoc.com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Liaison Report on 802.11 for Jan 2020</a:t>
            </a:r>
            <a:r>
              <a:rPr lang="en-US" altLang="en-US" sz="1600" dirty="0">
                <a:solidFill>
                  <a:schemeClr val="tx2"/>
                </a:solidFill>
              </a:rPr>
              <a:t>]</a:t>
            </a: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Liaison Report on 802.11 for Jan 2020</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Informative</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Jan 2020</a:t>
            </a:r>
            <a:endParaRPr lang="en-US" altLang="en-US" dirty="0"/>
          </a:p>
        </p:txBody>
      </p:sp>
      <p:sp>
        <p:nvSpPr>
          <p:cNvPr id="5" name="Footer Placeholder 4"/>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762000" y="1905000"/>
            <a:ext cx="7162800" cy="1295400"/>
          </a:xfrm>
        </p:spPr>
        <p:txBody>
          <a:bodyPr/>
          <a:lstStyle/>
          <a:p>
            <a:r>
              <a:rPr lang="en-US" altLang="en-US" sz="3600" b="1" dirty="0"/>
              <a:t>802.11 Liaison Report</a:t>
            </a:r>
          </a:p>
          <a:p>
            <a:r>
              <a:rPr lang="en-US" altLang="en-US" sz="2800" b="1" dirty="0"/>
              <a:t>Doc:</a:t>
            </a:r>
            <a:r>
              <a:rPr lang="en-US" sz="2800" b="1" dirty="0"/>
              <a:t>15-20-</a:t>
            </a:r>
            <a:r>
              <a:rPr lang="en-US" sz="2800" b="1" dirty="0">
                <a:solidFill>
                  <a:srgbClr val="FF0000"/>
                </a:solidFill>
              </a:rPr>
              <a:t>0062</a:t>
            </a:r>
            <a:r>
              <a:rPr lang="en-US" sz="2800" b="1" dirty="0"/>
              <a:t>-0</a:t>
            </a:r>
            <a:r>
              <a:rPr lang="en-US" sz="2800" b="1" dirty="0">
                <a:solidFill>
                  <a:srgbClr val="FF0000"/>
                </a:solidFill>
              </a:rPr>
              <a:t>1</a:t>
            </a:r>
            <a:r>
              <a:rPr lang="en-US" sz="2800" b="1" dirty="0"/>
              <a:t>-0000</a:t>
            </a:r>
            <a:br>
              <a:rPr lang="en-US" altLang="en-US" sz="3600" b="1" dirty="0"/>
            </a:br>
            <a:endParaRPr lang="en-US" altLang="en-US" sz="3600" b="1" dirty="0"/>
          </a:p>
          <a:p>
            <a:r>
              <a:rPr lang="en-US" sz="3300" b="1" i="1" dirty="0"/>
              <a:t>Hotel Irvine</a:t>
            </a:r>
            <a:br>
              <a:rPr lang="en-US" sz="3600" b="1" i="1" dirty="0"/>
            </a:br>
            <a:r>
              <a:rPr lang="en-US" sz="2800" b="1" i="1" dirty="0"/>
              <a:t> </a:t>
            </a:r>
            <a:r>
              <a:rPr lang="en-US" sz="2800" b="1" i="1" dirty="0" err="1"/>
              <a:t>Irvine</a:t>
            </a:r>
            <a:r>
              <a:rPr lang="en-US" sz="2800" b="1" i="1" dirty="0"/>
              <a:t>, California</a:t>
            </a:r>
            <a:endParaRPr lang="en-US" b="1" dirty="0"/>
          </a:p>
          <a:p>
            <a:r>
              <a:rPr lang="en-US" sz="2800" dirty="0"/>
              <a:t>January 13-17, </a:t>
            </a:r>
            <a:r>
              <a:rPr lang="en-US" altLang="en-US" sz="2800" dirty="0"/>
              <a:t>2020</a:t>
            </a:r>
          </a:p>
          <a:p>
            <a:r>
              <a:rPr lang="en-US" altLang="en-U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734934" y="855546"/>
            <a:ext cx="5829300" cy="486965"/>
          </a:xfrm>
        </p:spPr>
        <p:txBody>
          <a:bodyPr/>
          <a:lstStyle/>
          <a:p>
            <a:r>
              <a:rPr lang="en-US" sz="3200" b="1" dirty="0"/>
              <a:t>802.11 Standards Pipeline</a:t>
            </a:r>
          </a:p>
        </p:txBody>
      </p:sp>
      <p:sp>
        <p:nvSpPr>
          <p:cNvPr id="52" name="Slide Number Placeholder 4"/>
          <p:cNvSpPr txBox="1">
            <a:spLocks/>
          </p:cNvSpPr>
          <p:nvPr/>
        </p:nvSpPr>
        <p:spPr>
          <a:xfrm>
            <a:off x="7486650" y="5829300"/>
            <a:ext cx="328613" cy="171450"/>
          </a:xfrm>
          <a:prstGeom prst="rect">
            <a:avLst/>
          </a:prstGeom>
        </p:spPr>
        <p:txBody>
          <a:bodyPr/>
          <a:lstStyle/>
          <a:p>
            <a:pPr eaLnBrk="1" fontAlgn="auto" hangingPunct="1">
              <a:spcBef>
                <a:spcPts val="0"/>
              </a:spcBef>
              <a:spcAft>
                <a:spcPts val="0"/>
              </a:spcAft>
              <a:defRPr/>
            </a:pPr>
            <a:fld id="{9DB06DC2-A86B-4567-B1B6-4A779827CDB5}" type="slidenum">
              <a:rPr lang="en-US" sz="600">
                <a:latin typeface="+mj-lt"/>
              </a:rPr>
              <a:pPr eaLnBrk="1" fontAlgn="auto" hangingPunct="1">
                <a:spcBef>
                  <a:spcPts val="0"/>
                </a:spcBef>
                <a:spcAft>
                  <a:spcPts val="0"/>
                </a:spcAft>
                <a:defRPr/>
              </a:pPr>
              <a:t>3</a:t>
            </a:fld>
            <a:endParaRPr lang="en-US" sz="600" dirty="0">
              <a:latin typeface="+mj-lt"/>
            </a:endParaRPr>
          </a:p>
        </p:txBody>
      </p:sp>
      <p:sp>
        <p:nvSpPr>
          <p:cNvPr id="5" name="Date Placeholder 4"/>
          <p:cNvSpPr>
            <a:spLocks noGrp="1"/>
          </p:cNvSpPr>
          <p:nvPr>
            <p:ph type="dt" sz="half" idx="10"/>
          </p:nvPr>
        </p:nvSpPr>
        <p:spPr/>
        <p:txBody>
          <a:bodyPr/>
          <a:lstStyle/>
          <a:p>
            <a:pPr>
              <a:defRPr/>
            </a:pPr>
            <a:r>
              <a:rPr lang="en-US" dirty="0"/>
              <a:t>Jan 2020</a:t>
            </a:r>
          </a:p>
        </p:txBody>
      </p:sp>
      <p:grpSp>
        <p:nvGrpSpPr>
          <p:cNvPr id="3" name="Group 2">
            <a:extLst>
              <a:ext uri="{FF2B5EF4-FFF2-40B4-BE49-F238E27FC236}">
                <a16:creationId xmlns:a16="http://schemas.microsoft.com/office/drawing/2014/main" id="{DDC15195-E291-4C34-8100-F2440C3FB10E}"/>
              </a:ext>
            </a:extLst>
          </p:cNvPr>
          <p:cNvGrpSpPr/>
          <p:nvPr/>
        </p:nvGrpSpPr>
        <p:grpSpPr>
          <a:xfrm>
            <a:off x="685801" y="1605699"/>
            <a:ext cx="7772400" cy="4490301"/>
            <a:chOff x="1536700" y="1436917"/>
            <a:chExt cx="9131303" cy="5021109"/>
          </a:xfrm>
        </p:grpSpPr>
        <p:sp>
          <p:nvSpPr>
            <p:cNvPr id="30723" name="Text Box 3"/>
            <p:cNvSpPr txBox="1">
              <a:spLocks noChangeArrowheads="1"/>
            </p:cNvSpPr>
            <p:nvPr/>
          </p:nvSpPr>
          <p:spPr bwMode="auto">
            <a:xfrm>
              <a:off x="1625263" y="5182747"/>
              <a:ext cx="1272143" cy="338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050" b="1" dirty="0">
                  <a:latin typeface="Tahoma" pitchFamily="34" charset="0"/>
                  <a:ea typeface="ＭＳ Ｐゴシック" charset="-128"/>
                  <a:cs typeface="Arial" pitchFamily="34" charset="0"/>
                </a:rPr>
                <a:t>MAC &amp; PHY</a:t>
              </a:r>
              <a:endParaRPr lang="en-US" sz="15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6727682" y="5965583"/>
              <a:ext cx="695063"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b="1" dirty="0">
                  <a:latin typeface="Tahoma" pitchFamily="34" charset="0"/>
                  <a:ea typeface="ＭＳ Ｐゴシック" charset="-128"/>
                  <a:cs typeface="Arial" pitchFamily="34" charset="0"/>
                </a:rPr>
                <a:t>SA</a:t>
              </a:r>
            </a:p>
            <a:p>
              <a:pPr algn="ctr"/>
              <a:r>
                <a:rPr lang="en-US" sz="900" b="1"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721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b="1"/>
            </a:p>
          </p:txBody>
        </p:sp>
        <p:sp>
          <p:nvSpPr>
            <p:cNvPr id="30726" name="Text Box 6"/>
            <p:cNvSpPr txBox="1">
              <a:spLocks noChangeArrowheads="1"/>
            </p:cNvSpPr>
            <p:nvPr/>
          </p:nvSpPr>
          <p:spPr bwMode="auto">
            <a:xfrm>
              <a:off x="1990727" y="1526033"/>
              <a:ext cx="650179" cy="338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050" b="1" dirty="0">
                  <a:latin typeface="Tahoma" pitchFamily="34" charset="0"/>
                  <a:ea typeface="ＭＳ Ｐゴシック" charset="-128"/>
                  <a:cs typeface="Arial" pitchFamily="34" charset="0"/>
                </a:rPr>
                <a:t>MAC</a:t>
              </a:r>
              <a:endParaRPr lang="en-US" sz="15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59"/>
              <a:ext cx="1243800" cy="418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b="1" dirty="0">
                  <a:latin typeface="Tahoma" pitchFamily="34" charset="0"/>
                  <a:ea typeface="ＭＳ Ｐゴシック" charset="-128"/>
                  <a:cs typeface="Arial" pitchFamily="34" charset="0"/>
                </a:rPr>
                <a:t>TIG/Study </a:t>
              </a:r>
            </a:p>
            <a:p>
              <a:pPr algn="ctr">
                <a:lnSpc>
                  <a:spcPct val="80000"/>
                </a:lnSpc>
              </a:pPr>
              <a:r>
                <a:rPr lang="en-US" sz="900" b="1"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b="1"/>
            </a:p>
          </p:txBody>
        </p:sp>
        <p:sp>
          <p:nvSpPr>
            <p:cNvPr id="30733" name="Text Box 13"/>
            <p:cNvSpPr txBox="1">
              <a:spLocks noChangeArrowheads="1"/>
            </p:cNvSpPr>
            <p:nvPr/>
          </p:nvSpPr>
          <p:spPr bwMode="auto">
            <a:xfrm>
              <a:off x="9263307" y="5939138"/>
              <a:ext cx="1000701" cy="4924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b="1" dirty="0">
                  <a:latin typeface="Tahoma" pitchFamily="34" charset="0"/>
                  <a:ea typeface="ＭＳ Ｐゴシック" charset="-128"/>
                  <a:cs typeface="Arial" pitchFamily="34" charset="0"/>
                </a:rPr>
                <a:t>Published</a:t>
              </a:r>
            </a:p>
            <a:p>
              <a:pPr algn="ctr"/>
              <a:r>
                <a:rPr lang="en-US" sz="900" b="1"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301628" y="6028318"/>
              <a:ext cx="1205887" cy="418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b="1" dirty="0">
                  <a:latin typeface="Tahoma" pitchFamily="34" charset="0"/>
                  <a:ea typeface="ＭＳ Ｐゴシック" charset="-128"/>
                  <a:cs typeface="Arial" pitchFamily="34" charset="0"/>
                </a:rPr>
                <a:t>WG  </a:t>
              </a:r>
            </a:p>
            <a:p>
              <a:pPr algn="ctr">
                <a:lnSpc>
                  <a:spcPct val="80000"/>
                </a:lnSpc>
              </a:pPr>
              <a:r>
                <a:rPr lang="en-US" sz="900" b="1"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6927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500" b="1"/>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sz="900" b="1"/>
            </a:p>
          </p:txBody>
        </p:sp>
        <p:sp>
          <p:nvSpPr>
            <p:cNvPr id="30749" name="AutoShape 34"/>
            <p:cNvSpPr>
              <a:spLocks/>
            </p:cNvSpPr>
            <p:nvPr/>
          </p:nvSpPr>
          <p:spPr bwMode="auto">
            <a:xfrm rot="-5400000">
              <a:off x="4541841"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b="1"/>
            </a:p>
          </p:txBody>
        </p:sp>
        <p:sp>
          <p:nvSpPr>
            <p:cNvPr id="30750" name="Text Box 35"/>
            <p:cNvSpPr txBox="1">
              <a:spLocks noChangeArrowheads="1"/>
            </p:cNvSpPr>
            <p:nvPr/>
          </p:nvSpPr>
          <p:spPr bwMode="auto">
            <a:xfrm>
              <a:off x="3979208" y="6019799"/>
              <a:ext cx="1404659" cy="418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b="1" dirty="0">
                  <a:latin typeface="Tahoma" pitchFamily="34" charset="0"/>
                  <a:ea typeface="ＭＳ Ｐゴシック" charset="-128"/>
                  <a:cs typeface="Arial" pitchFamily="34" charset="0"/>
                </a:rPr>
                <a:t>TG without </a:t>
              </a:r>
            </a:p>
            <a:p>
              <a:pPr algn="ctr">
                <a:lnSpc>
                  <a:spcPct val="80000"/>
                </a:lnSpc>
              </a:pPr>
              <a:r>
                <a:rPr lang="en-US" sz="900" b="1"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08169" y="5993150"/>
              <a:ext cx="1135061" cy="418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b="1"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169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b="1"/>
            </a:p>
          </p:txBody>
        </p:sp>
        <p:sp>
          <p:nvSpPr>
            <p:cNvPr id="30753" name="Text Box 38"/>
            <p:cNvSpPr txBox="1">
              <a:spLocks noChangeArrowheads="1"/>
            </p:cNvSpPr>
            <p:nvPr/>
          </p:nvSpPr>
          <p:spPr bwMode="auto">
            <a:xfrm>
              <a:off x="7727991" y="5957525"/>
              <a:ext cx="1186649" cy="4924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b="1" dirty="0">
                  <a:latin typeface="Tahoma" pitchFamily="34" charset="0"/>
                  <a:ea typeface="ＭＳ Ｐゴシック" charset="-128"/>
                  <a:cs typeface="Arial" pitchFamily="34" charset="0"/>
                </a:rPr>
                <a:t>Published</a:t>
              </a:r>
            </a:p>
            <a:p>
              <a:pPr algn="ctr"/>
              <a:r>
                <a:rPr lang="en-US" sz="900" b="1" dirty="0">
                  <a:latin typeface="Tahoma" pitchFamily="34" charset="0"/>
                  <a:ea typeface="ＭＳ Ｐゴシック" charset="-128"/>
                  <a:cs typeface="Arial" pitchFamily="34" charset="0"/>
                </a:rPr>
                <a:t>Amendment</a:t>
              </a:r>
            </a:p>
          </p:txBody>
        </p:sp>
        <p:sp>
          <p:nvSpPr>
            <p:cNvPr id="8241" name="AutoShape 47"/>
            <p:cNvSpPr>
              <a:spLocks noChangeArrowheads="1"/>
            </p:cNvSpPr>
            <p:nvPr/>
          </p:nvSpPr>
          <p:spPr bwMode="auto">
            <a:xfrm>
              <a:off x="7826016" y="2893508"/>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900" b="1" dirty="0">
                  <a:latin typeface="Tahoma" pitchFamily="34" charset="0"/>
                  <a:ea typeface="ＭＳ Ｐゴシック" charset="-128"/>
                  <a:cs typeface="Arial" charset="0"/>
                </a:rPr>
                <a:t>802.11ai</a:t>
              </a:r>
            </a:p>
            <a:p>
              <a:pPr algn="ctr">
                <a:defRPr/>
              </a:pPr>
              <a:r>
                <a:rPr lang="en-US" sz="9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5367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sz="900" b="1"/>
            </a:p>
          </p:txBody>
        </p:sp>
        <p:sp>
          <p:nvSpPr>
            <p:cNvPr id="30765" name="AutoShape 46"/>
            <p:cNvSpPr>
              <a:spLocks noChangeArrowheads="1"/>
            </p:cNvSpPr>
            <p:nvPr/>
          </p:nvSpPr>
          <p:spPr bwMode="auto">
            <a:xfrm>
              <a:off x="1802606" y="3332164"/>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350" b="1">
                  <a:latin typeface="Tahoma" pitchFamily="34" charset="0"/>
                  <a:ea typeface="ＭＳ Ｐゴシック" charset="-128"/>
                  <a:cs typeface="Arial" pitchFamily="34" charset="0"/>
                </a:rPr>
                <a:t>WNG</a:t>
              </a:r>
            </a:p>
          </p:txBody>
        </p:sp>
        <p:sp>
          <p:nvSpPr>
            <p:cNvPr id="30780" name="AutoShape 46"/>
            <p:cNvSpPr>
              <a:spLocks noChangeArrowheads="1"/>
            </p:cNvSpPr>
            <p:nvPr/>
          </p:nvSpPr>
          <p:spPr bwMode="auto">
            <a:xfrm>
              <a:off x="7837361" y="1545739"/>
              <a:ext cx="981141"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802.11aq</a:t>
              </a:r>
            </a:p>
            <a:p>
              <a:pPr algn="ctr"/>
              <a:r>
                <a:rPr lang="en-US" sz="900" b="1" dirty="0">
                  <a:latin typeface="Tahoma" pitchFamily="34" charset="0"/>
                  <a:ea typeface="ＭＳ Ｐゴシック" charset="-128"/>
                  <a:cs typeface="Arial" pitchFamily="34" charset="0"/>
                </a:rPr>
                <a:t>PAD</a:t>
              </a:r>
            </a:p>
          </p:txBody>
        </p:sp>
        <p:sp>
          <p:nvSpPr>
            <p:cNvPr id="30781" name="AutoShape 46"/>
            <p:cNvSpPr>
              <a:spLocks noChangeArrowheads="1"/>
            </p:cNvSpPr>
            <p:nvPr/>
          </p:nvSpPr>
          <p:spPr bwMode="auto">
            <a:xfrm>
              <a:off x="7861353" y="4923438"/>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900" b="1" dirty="0">
                <a:latin typeface="Tahoma" pitchFamily="34" charset="0"/>
                <a:ea typeface="ＭＳ Ｐゴシック" charset="-128"/>
                <a:cs typeface="Arial" pitchFamily="34" charset="0"/>
              </a:endParaRPr>
            </a:p>
            <a:p>
              <a:pPr algn="ctr"/>
              <a:r>
                <a:rPr lang="en-US" sz="900" b="1" dirty="0">
                  <a:latin typeface="Tahoma" pitchFamily="34" charset="0"/>
                  <a:ea typeface="ＭＳ Ｐゴシック" charset="-128"/>
                  <a:cs typeface="Arial" pitchFamily="34" charset="0"/>
                </a:rPr>
                <a:t>802.11aj</a:t>
              </a:r>
            </a:p>
            <a:p>
              <a:pPr algn="ctr"/>
              <a:r>
                <a:rPr lang="en-US" sz="900" b="1" dirty="0">
                  <a:latin typeface="Tahoma" pitchFamily="34" charset="0"/>
                  <a:ea typeface="ＭＳ Ｐゴシック" charset="-128"/>
                  <a:cs typeface="Arial" pitchFamily="34" charset="0"/>
                </a:rPr>
                <a:t>CMMW</a:t>
              </a:r>
            </a:p>
            <a:p>
              <a:pPr algn="ctr"/>
              <a:endParaRPr lang="en-US" sz="900" b="1" dirty="0">
                <a:latin typeface="Tahoma" pitchFamily="34" charset="0"/>
                <a:ea typeface="ＭＳ Ｐゴシック" charset="-128"/>
                <a:cs typeface="Arial" pitchFamily="34" charset="0"/>
              </a:endParaRPr>
            </a:p>
          </p:txBody>
        </p:sp>
        <p:sp>
          <p:nvSpPr>
            <p:cNvPr id="43" name="AutoShape 46"/>
            <p:cNvSpPr>
              <a:spLocks noChangeArrowheads="1"/>
            </p:cNvSpPr>
            <p:nvPr/>
          </p:nvSpPr>
          <p:spPr bwMode="auto">
            <a:xfrm>
              <a:off x="7812481" y="2210571"/>
              <a:ext cx="992464"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802.11ak</a:t>
              </a:r>
            </a:p>
            <a:p>
              <a:pPr algn="ctr"/>
              <a:r>
                <a:rPr lang="en-US" sz="900" b="1" dirty="0">
                  <a:latin typeface="Tahoma" pitchFamily="34" charset="0"/>
                  <a:ea typeface="ＭＳ Ｐゴシック" charset="-128"/>
                  <a:cs typeface="Arial" pitchFamily="34" charset="0"/>
                </a:rPr>
                <a:t>GLK</a:t>
              </a:r>
            </a:p>
          </p:txBody>
        </p:sp>
        <p:sp>
          <p:nvSpPr>
            <p:cNvPr id="42" name="AutoShape 46"/>
            <p:cNvSpPr>
              <a:spLocks noChangeArrowheads="1"/>
            </p:cNvSpPr>
            <p:nvPr/>
          </p:nvSpPr>
          <p:spPr bwMode="auto">
            <a:xfrm>
              <a:off x="6629400" y="3659811"/>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802.11ax</a:t>
              </a:r>
            </a:p>
            <a:p>
              <a:pPr algn="ctr"/>
              <a:r>
                <a:rPr lang="en-US" sz="900" b="1"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6629400" y="4271466"/>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802.11ay</a:t>
              </a:r>
            </a:p>
            <a:p>
              <a:pPr algn="ctr"/>
              <a:r>
                <a:rPr lang="en-US" sz="900" b="1"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050" b="1" dirty="0">
                  <a:latin typeface="Arial" panose="020B0604020202020204" pitchFamily="34" charset="0"/>
                  <a:cs typeface="Arial" panose="020B0604020202020204" pitchFamily="34" charset="0"/>
                </a:rPr>
                <a:t>802.11</a:t>
              </a:r>
            </a:p>
            <a:p>
              <a:pPr algn="ctr" eaLnBrk="0" hangingPunct="0">
                <a:defRPr/>
              </a:pPr>
              <a:r>
                <a:rPr lang="en-US" sz="1050" b="1" dirty="0">
                  <a:latin typeface="Arial" panose="020B0604020202020204" pitchFamily="34" charset="0"/>
                  <a:cs typeface="Arial" panose="020B0604020202020204" pitchFamily="34" charset="0"/>
                </a:rPr>
                <a:t>-2016</a:t>
              </a:r>
            </a:p>
          </p:txBody>
        </p:sp>
        <p:sp>
          <p:nvSpPr>
            <p:cNvPr id="44" name="AutoShape 46"/>
            <p:cNvSpPr>
              <a:spLocks noChangeArrowheads="1"/>
            </p:cNvSpPr>
            <p:nvPr/>
          </p:nvSpPr>
          <p:spPr bwMode="auto">
            <a:xfrm>
              <a:off x="5423904" y="2324398"/>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802.11az</a:t>
              </a:r>
            </a:p>
            <a:p>
              <a:pPr algn="ctr"/>
              <a:r>
                <a:rPr lang="en-US" sz="900" b="1"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5426852" y="2935317"/>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802.11ba</a:t>
              </a:r>
            </a:p>
            <a:p>
              <a:pPr algn="ctr"/>
              <a:r>
                <a:rPr lang="en-US" sz="900" b="1" dirty="0">
                  <a:latin typeface="Tahoma" pitchFamily="34" charset="0"/>
                  <a:ea typeface="ＭＳ Ｐゴシック" charset="-128"/>
                  <a:cs typeface="Arial" pitchFamily="34" charset="0"/>
                </a:rPr>
                <a:t>WUR</a:t>
              </a:r>
            </a:p>
          </p:txBody>
        </p:sp>
        <p:sp>
          <p:nvSpPr>
            <p:cNvPr id="47" name="AutoShape 49"/>
            <p:cNvSpPr>
              <a:spLocks noChangeArrowheads="1"/>
            </p:cNvSpPr>
            <p:nvPr/>
          </p:nvSpPr>
          <p:spPr bwMode="auto">
            <a:xfrm>
              <a:off x="7823561" y="3749664"/>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900" b="1" dirty="0">
                  <a:latin typeface="Tahoma" pitchFamily="34" charset="0"/>
                  <a:ea typeface="ＭＳ Ｐゴシック" charset="-128"/>
                  <a:cs typeface="Arial" charset="0"/>
                </a:rPr>
                <a:t>802.11ah</a:t>
              </a:r>
            </a:p>
            <a:p>
              <a:pPr algn="ctr">
                <a:defRPr/>
              </a:pPr>
              <a:r>
                <a:rPr lang="en-US" sz="900" b="1" dirty="0">
                  <a:latin typeface="Tahoma" pitchFamily="34" charset="0"/>
                  <a:ea typeface="ＭＳ Ｐゴシック" charset="-128"/>
                  <a:cs typeface="Arial" charset="0"/>
                </a:rPr>
                <a:t>&lt; 1Ghz</a:t>
              </a:r>
            </a:p>
          </p:txBody>
        </p:sp>
        <p:sp>
          <p:nvSpPr>
            <p:cNvPr id="48" name="AutoShape 46"/>
            <p:cNvSpPr>
              <a:spLocks noChangeArrowheads="1"/>
            </p:cNvSpPr>
            <p:nvPr/>
          </p:nvSpPr>
          <p:spPr bwMode="auto">
            <a:xfrm>
              <a:off x="4270148" y="365760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802.11be </a:t>
              </a:r>
              <a:br>
                <a:rPr lang="en-US" sz="900" b="1" dirty="0">
                  <a:latin typeface="Tahoma" pitchFamily="34" charset="0"/>
                  <a:ea typeface="ＭＳ Ｐゴシック" charset="-128"/>
                  <a:cs typeface="Arial" pitchFamily="34" charset="0"/>
                </a:rPr>
              </a:br>
              <a:r>
                <a:rPr lang="en-US" sz="900" b="1" dirty="0" err="1">
                  <a:latin typeface="Tahoma" pitchFamily="34" charset="0"/>
                  <a:ea typeface="ＭＳ Ｐゴシック" charset="-128"/>
                  <a:cs typeface="Arial" pitchFamily="34" charset="0"/>
                </a:rPr>
                <a:t>TGbe</a:t>
              </a:r>
              <a:endParaRPr lang="en-US" sz="900" b="1" dirty="0">
                <a:latin typeface="Tahoma" pitchFamily="34" charset="0"/>
                <a:ea typeface="ＭＳ Ｐゴシック" charset="-128"/>
                <a:cs typeface="Arial" pitchFamily="34" charset="0"/>
              </a:endParaRPr>
            </a:p>
          </p:txBody>
        </p:sp>
        <p:sp>
          <p:nvSpPr>
            <p:cNvPr id="53" name="AutoShape 27"/>
            <p:cNvSpPr>
              <a:spLocks/>
            </p:cNvSpPr>
            <p:nvPr/>
          </p:nvSpPr>
          <p:spPr bwMode="auto">
            <a:xfrm rot="-5400000">
              <a:off x="8230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500" b="1"/>
            </a:p>
          </p:txBody>
        </p:sp>
        <p:sp>
          <p:nvSpPr>
            <p:cNvPr id="36" name="AutoShape 46"/>
            <p:cNvSpPr>
              <a:spLocks noChangeArrowheads="1"/>
            </p:cNvSpPr>
            <p:nvPr/>
          </p:nvSpPr>
          <p:spPr bwMode="auto">
            <a:xfrm>
              <a:off x="6629400" y="1696886"/>
              <a:ext cx="990600" cy="531774"/>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050" b="1" dirty="0">
                  <a:latin typeface="Arial" panose="020B0604020202020204" pitchFamily="34" charset="0"/>
                  <a:cs typeface="Arial" panose="020B0604020202020204" pitchFamily="34" charset="0"/>
                </a:rPr>
                <a:t>802.11</a:t>
              </a:r>
            </a:p>
            <a:p>
              <a:pPr algn="ctr"/>
              <a:r>
                <a:rPr lang="en-US" sz="1050" b="1" dirty="0" err="1">
                  <a:latin typeface="Arial" panose="020B0604020202020204" pitchFamily="34" charset="0"/>
                  <a:cs typeface="Arial" panose="020B0604020202020204" pitchFamily="34" charset="0"/>
                </a:rPr>
                <a:t>REVmd</a:t>
              </a:r>
              <a:endParaRPr lang="en-US" sz="1050" b="1"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4215179" y="236220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802.11bc</a:t>
              </a:r>
            </a:p>
            <a:p>
              <a:pPr algn="ctr"/>
              <a:r>
                <a:rPr lang="en-US" sz="900" b="1"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4228009" y="423545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802.11bd</a:t>
              </a:r>
              <a:br>
                <a:rPr lang="en-US" sz="900" b="1" dirty="0">
                  <a:latin typeface="Tahoma" pitchFamily="34" charset="0"/>
                  <a:ea typeface="ＭＳ Ｐゴシック" charset="-128"/>
                  <a:cs typeface="Arial" pitchFamily="34" charset="0"/>
                </a:rPr>
              </a:br>
              <a:r>
                <a:rPr lang="en-US" sz="900" b="1"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4228009" y="4878426"/>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802.11bb</a:t>
              </a:r>
            </a:p>
            <a:p>
              <a:pPr algn="ctr"/>
              <a:r>
                <a:rPr lang="en-US" sz="900" b="1"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3117427" y="2687830"/>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b="1" dirty="0">
                  <a:latin typeface="Tahoma" pitchFamily="34" charset="0"/>
                  <a:ea typeface="ＭＳ Ｐゴシック" charset="-128"/>
                  <a:cs typeface="Arial" pitchFamily="34" charset="0"/>
                </a:rPr>
                <a:t>Random and </a:t>
              </a:r>
              <a:br>
                <a:rPr lang="en-US" sz="825" b="1" dirty="0">
                  <a:latin typeface="Tahoma" pitchFamily="34" charset="0"/>
                  <a:ea typeface="ＭＳ Ｐゴシック" charset="-128"/>
                  <a:cs typeface="Arial" pitchFamily="34" charset="0"/>
                </a:rPr>
              </a:br>
              <a:r>
                <a:rPr lang="en-US" sz="825" b="1" dirty="0">
                  <a:latin typeface="Tahoma" pitchFamily="34" charset="0"/>
                  <a:ea typeface="ＭＳ Ｐゴシック" charset="-128"/>
                  <a:cs typeface="Arial" pitchFamily="34" charset="0"/>
                </a:rPr>
                <a:t>Changing MAC</a:t>
              </a:r>
              <a:br>
                <a:rPr lang="en-US" sz="825" b="1" dirty="0">
                  <a:latin typeface="Tahoma" pitchFamily="34" charset="0"/>
                  <a:ea typeface="ＭＳ Ｐゴシック" charset="-128"/>
                  <a:cs typeface="Arial" pitchFamily="34" charset="0"/>
                </a:rPr>
              </a:br>
              <a:r>
                <a:rPr lang="en-US" sz="825" b="1" dirty="0">
                  <a:latin typeface="Tahoma" pitchFamily="34" charset="0"/>
                  <a:ea typeface="ＭＳ Ｐゴシック" charset="-128"/>
                  <a:cs typeface="Arial" pitchFamily="34" charset="0"/>
                </a:rPr>
                <a:t>Addresses</a:t>
              </a:r>
            </a:p>
            <a:p>
              <a:pPr algn="ctr"/>
              <a:r>
                <a:rPr lang="en-US" sz="825" b="1" dirty="0">
                  <a:latin typeface="Tahoma" pitchFamily="34" charset="0"/>
                  <a:ea typeface="ＭＳ Ｐゴシック" charset="-128"/>
                  <a:cs typeface="Arial" pitchFamily="34" charset="0"/>
                </a:rPr>
                <a:t>(RCM) TIG</a:t>
              </a:r>
            </a:p>
          </p:txBody>
        </p:sp>
        <p:sp>
          <p:nvSpPr>
            <p:cNvPr id="49" name="AutoShape 46"/>
            <p:cNvSpPr>
              <a:spLocks noChangeArrowheads="1"/>
            </p:cNvSpPr>
            <p:nvPr/>
          </p:nvSpPr>
          <p:spPr bwMode="auto">
            <a:xfrm>
              <a:off x="3110678" y="3684990"/>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b="1" dirty="0">
                  <a:latin typeface="Tahoma" pitchFamily="34" charset="0"/>
                  <a:ea typeface="ＭＳ Ｐゴシック" charset="-128"/>
                  <a:cs typeface="Arial" pitchFamily="34" charset="0"/>
                </a:rPr>
                <a:t>WLAN </a:t>
              </a:r>
              <a:br>
                <a:rPr lang="en-US" sz="825" b="1" dirty="0">
                  <a:latin typeface="Tahoma" pitchFamily="34" charset="0"/>
                  <a:ea typeface="ＭＳ Ｐゴシック" charset="-128"/>
                  <a:cs typeface="Arial" pitchFamily="34" charset="0"/>
                </a:rPr>
              </a:br>
              <a:r>
                <a:rPr lang="en-US" sz="825" b="1" dirty="0">
                  <a:latin typeface="Tahoma" pitchFamily="34" charset="0"/>
                  <a:ea typeface="ＭＳ Ｐゴシック" charset="-128"/>
                  <a:cs typeface="Arial" pitchFamily="34" charset="0"/>
                </a:rPr>
                <a:t>Sensing </a:t>
              </a:r>
              <a:br>
                <a:rPr lang="en-US" sz="825" b="1" dirty="0">
                  <a:latin typeface="Tahoma" pitchFamily="34" charset="0"/>
                  <a:ea typeface="ＭＳ Ｐゴシック" charset="-128"/>
                  <a:cs typeface="Arial" pitchFamily="34" charset="0"/>
                </a:rPr>
              </a:br>
              <a:r>
                <a:rPr lang="en-US" sz="825" b="1" dirty="0">
                  <a:latin typeface="Tahoma" pitchFamily="34" charset="0"/>
                  <a:ea typeface="ＭＳ Ｐゴシック" charset="-128"/>
                  <a:cs typeface="Arial" pitchFamily="34" charset="0"/>
                </a:rPr>
                <a:t>(SENS)SG</a:t>
              </a:r>
            </a:p>
          </p:txBody>
        </p:sp>
      </p:grpSp>
      <p:sp>
        <p:nvSpPr>
          <p:cNvPr id="2" name="Slide Number Placeholder 1"/>
          <p:cNvSpPr>
            <a:spLocks noGrp="1"/>
          </p:cNvSpPr>
          <p:nvPr>
            <p:ph type="sldNum" sz="quarter" idx="12"/>
          </p:nvPr>
        </p:nvSpPr>
        <p:spPr>
          <a:xfrm>
            <a:off x="4355223" y="6475413"/>
            <a:ext cx="509755" cy="184666"/>
          </a:xfrm>
        </p:spPr>
        <p:txBody>
          <a:bodyPr/>
          <a:lstStyle/>
          <a:p>
            <a:pPr>
              <a:defRPr/>
            </a:pPr>
            <a:r>
              <a:rPr lang="en-US"/>
              <a:t>Slide </a:t>
            </a:r>
            <a:fld id="{3FBD1F51-5136-477F-A21E-BB3B46CB0CD8}" type="slidenum">
              <a:rPr lang="en-US" smtClean="0"/>
              <a:pPr>
                <a:defRPr/>
              </a:pPr>
              <a:t>3</a:t>
            </a:fld>
            <a:endParaRPr lang="en-US"/>
          </a:p>
        </p:txBody>
      </p:sp>
      <p:sp>
        <p:nvSpPr>
          <p:cNvPr id="50" name="Rectangle 49">
            <a:extLst>
              <a:ext uri="{FF2B5EF4-FFF2-40B4-BE49-F238E27FC236}">
                <a16:creationId xmlns:a16="http://schemas.microsoft.com/office/drawing/2014/main" id="{C982D785-5095-487D-B9D4-02ACE5A311E4}"/>
              </a:ext>
            </a:extLst>
          </p:cNvPr>
          <p:cNvSpPr/>
          <p:nvPr/>
        </p:nvSpPr>
        <p:spPr bwMode="auto">
          <a:xfrm>
            <a:off x="266335" y="1371600"/>
            <a:ext cx="8420465" cy="4953000"/>
          </a:xfrm>
          <a:prstGeom prst="rect">
            <a:avLst/>
          </a:prstGeom>
          <a:noFill/>
          <a:ln w="381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08483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91063"/>
            <a:ext cx="8077200" cy="448567"/>
          </a:xfrm>
        </p:spPr>
        <p:txBody>
          <a:bodyPr/>
          <a:lstStyle/>
          <a:p>
            <a:r>
              <a:rPr lang="en-US" sz="3200" b="1" dirty="0"/>
              <a:t>802.11 Task Groups in Comment Resolution</a:t>
            </a:r>
          </a:p>
        </p:txBody>
      </p:sp>
      <p:sp>
        <p:nvSpPr>
          <p:cNvPr id="4" name="Date Placeholder 3"/>
          <p:cNvSpPr>
            <a:spLocks noGrp="1"/>
          </p:cNvSpPr>
          <p:nvPr>
            <p:ph type="dt" sz="half" idx="10"/>
          </p:nvPr>
        </p:nvSpPr>
        <p:spPr>
          <a:xfrm>
            <a:off x="685800" y="378281"/>
            <a:ext cx="1600200" cy="215444"/>
          </a:xfrm>
        </p:spPr>
        <p:txBody>
          <a:bodyPr/>
          <a:lstStyle/>
          <a:p>
            <a:r>
              <a:rPr lang="en-US" altLang="en-US"/>
              <a:t>Jan 2020</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1065412272"/>
              </p:ext>
            </p:extLst>
          </p:nvPr>
        </p:nvGraphicFramePr>
        <p:xfrm>
          <a:off x="742156" y="1650666"/>
          <a:ext cx="8266113" cy="3866214"/>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72821">
                  <a:extLst>
                    <a:ext uri="{9D8B030D-6E8A-4147-A177-3AD203B41FA5}">
                      <a16:colId xmlns:a16="http://schemas.microsoft.com/office/drawing/2014/main" val="20002"/>
                    </a:ext>
                  </a:extLst>
                </a:gridCol>
                <a:gridCol w="1224609">
                  <a:extLst>
                    <a:ext uri="{9D8B030D-6E8A-4147-A177-3AD203B41FA5}">
                      <a16:colId xmlns:a16="http://schemas.microsoft.com/office/drawing/2014/main" val="20003"/>
                    </a:ext>
                  </a:extLst>
                </a:gridCol>
                <a:gridCol w="1125145">
                  <a:extLst>
                    <a:ext uri="{9D8B030D-6E8A-4147-A177-3AD203B41FA5}">
                      <a16:colId xmlns:a16="http://schemas.microsoft.com/office/drawing/2014/main" val="20004"/>
                    </a:ext>
                  </a:extLst>
                </a:gridCol>
                <a:gridCol w="2395606">
                  <a:extLst>
                    <a:ext uri="{9D8B030D-6E8A-4147-A177-3AD203B41FA5}">
                      <a16:colId xmlns:a16="http://schemas.microsoft.com/office/drawing/2014/main" val="20005"/>
                    </a:ext>
                  </a:extLst>
                </a:gridCol>
                <a:gridCol w="1071532">
                  <a:extLst>
                    <a:ext uri="{9D8B030D-6E8A-4147-A177-3AD203B41FA5}">
                      <a16:colId xmlns:a16="http://schemas.microsoft.com/office/drawing/2014/main" val="20006"/>
                    </a:ext>
                  </a:extLst>
                </a:gridCol>
              </a:tblGrid>
              <a:tr h="567875">
                <a:tc>
                  <a:txBody>
                    <a:bodyPr/>
                    <a:lstStyle/>
                    <a:p>
                      <a:pPr algn="ctr"/>
                      <a:r>
                        <a:rPr lang="en-US" sz="1400" dirty="0"/>
                        <a:t>Task</a:t>
                      </a:r>
                      <a:r>
                        <a:rPr lang="en-US" sz="1400" baseline="0" dirty="0"/>
                        <a:t> Group</a:t>
                      </a:r>
                      <a:endParaRPr lang="en-US" sz="1400" dirty="0"/>
                    </a:p>
                  </a:txBody>
                  <a:tcPr anchor="ctr"/>
                </a:tc>
                <a:tc>
                  <a:txBody>
                    <a:bodyPr/>
                    <a:lstStyle/>
                    <a:p>
                      <a:pPr algn="ctr"/>
                      <a:r>
                        <a:rPr lang="en-US" sz="1400" dirty="0"/>
                        <a:t>Ballot</a:t>
                      </a:r>
                    </a:p>
                  </a:txBody>
                  <a:tcPr anchor="ctr"/>
                </a:tc>
                <a:tc>
                  <a:txBody>
                    <a:bodyPr/>
                    <a:lstStyle/>
                    <a:p>
                      <a:pPr algn="ctr"/>
                      <a:r>
                        <a:rPr lang="en-US" sz="1400" dirty="0"/>
                        <a:t>Draft </a:t>
                      </a:r>
                    </a:p>
                  </a:txBody>
                  <a:tcPr anchor="ctr"/>
                </a:tc>
                <a:tc>
                  <a:txBody>
                    <a:bodyPr/>
                    <a:lstStyle/>
                    <a:p>
                      <a:pPr algn="ctr"/>
                      <a:r>
                        <a:rPr lang="en-US" sz="1400" dirty="0"/>
                        <a:t>Comments</a:t>
                      </a:r>
                    </a:p>
                  </a:txBody>
                  <a:tcPr anchor="ctr"/>
                </a:tc>
                <a:tc>
                  <a:txBody>
                    <a:bodyPr/>
                    <a:lstStyle/>
                    <a:p>
                      <a:pPr algn="ctr"/>
                      <a:r>
                        <a:rPr lang="en-US" sz="1400" dirty="0"/>
                        <a:t>Resolved</a:t>
                      </a:r>
                      <a:br>
                        <a:rPr lang="en-US" sz="1400" dirty="0"/>
                      </a:br>
                      <a:r>
                        <a:rPr lang="en-US" sz="1400" dirty="0"/>
                        <a:t>Technical</a:t>
                      </a:r>
                    </a:p>
                  </a:txBody>
                  <a:tcPr anchor="ctr"/>
                </a:tc>
                <a:tc>
                  <a:txBody>
                    <a:bodyPr/>
                    <a:lstStyle/>
                    <a:p>
                      <a:pPr algn="ctr"/>
                      <a:r>
                        <a:rPr lang="en-US" sz="1400" dirty="0"/>
                        <a:t>Plans</a:t>
                      </a:r>
                    </a:p>
                    <a:p>
                      <a:pPr algn="ctr"/>
                      <a:r>
                        <a:rPr lang="en-US" sz="1400" baseline="0" dirty="0"/>
                        <a:t>Jan 2020</a:t>
                      </a:r>
                      <a:endParaRPr lang="en-US" sz="1400" dirty="0"/>
                    </a:p>
                  </a:txBody>
                  <a:tcPr anchor="ctr"/>
                </a:tc>
                <a:tc>
                  <a:txBody>
                    <a:bodyPr/>
                    <a:lstStyle/>
                    <a:p>
                      <a:pPr algn="ctr"/>
                      <a:r>
                        <a:rPr lang="en-US" sz="1400" dirty="0"/>
                        <a:t>Closing</a:t>
                      </a:r>
                      <a:r>
                        <a:rPr lang="en-US" sz="1400" baseline="0" dirty="0"/>
                        <a:t> Report</a:t>
                      </a:r>
                      <a:endParaRPr lang="en-US" sz="1400" dirty="0"/>
                    </a:p>
                  </a:txBody>
                  <a:tcPr anchor="ctr"/>
                </a:tc>
                <a:extLst>
                  <a:ext uri="{0D108BD9-81ED-4DB2-BD59-A6C34878D82A}">
                    <a16:rowId xmlns:a16="http://schemas.microsoft.com/office/drawing/2014/main" val="10000"/>
                  </a:ext>
                </a:extLst>
              </a:tr>
              <a:tr h="1035537">
                <a:tc>
                  <a:txBody>
                    <a:bodyPr/>
                    <a:lstStyle/>
                    <a:p>
                      <a:r>
                        <a:rPr lang="en-US" sz="1400" dirty="0" err="1"/>
                        <a:t>TGax</a:t>
                      </a:r>
                      <a:endParaRPr lang="en-US" sz="1400" dirty="0"/>
                    </a:p>
                  </a:txBody>
                  <a:tcPr anchor="ctr"/>
                </a:tc>
                <a:tc>
                  <a:txBody>
                    <a:bodyPr/>
                    <a:lstStyle/>
                    <a:p>
                      <a:r>
                        <a:rPr lang="en-US" sz="1400" dirty="0"/>
                        <a:t>SA Ballot</a:t>
                      </a:r>
                    </a:p>
                  </a:txBody>
                  <a:tcPr anchor="ctr"/>
                </a:tc>
                <a:tc>
                  <a:txBody>
                    <a:bodyPr/>
                    <a:lstStyle/>
                    <a:p>
                      <a:r>
                        <a:rPr lang="en-US" sz="1400" dirty="0"/>
                        <a:t>D6.0</a:t>
                      </a:r>
                    </a:p>
                  </a:txBody>
                  <a:tcPr anchor="ctr"/>
                </a:tc>
                <a:tc>
                  <a:txBody>
                    <a:bodyPr/>
                    <a:lstStyle/>
                    <a:p>
                      <a:pPr algn="ctr"/>
                      <a:r>
                        <a:rPr lang="en-US" sz="1400" dirty="0"/>
                        <a:t>----</a:t>
                      </a:r>
                    </a:p>
                  </a:txBody>
                  <a:tcPr anchor="ctr"/>
                </a:tc>
                <a:tc>
                  <a:txBody>
                    <a:bodyPr/>
                    <a:lstStyle/>
                    <a:p>
                      <a:pPr algn="ctr"/>
                      <a:r>
                        <a:rPr lang="en-US" sz="1400" baseline="0" dirty="0"/>
                        <a:t>-----</a:t>
                      </a:r>
                    </a:p>
                  </a:txBody>
                  <a:tcPr anchor="ctr"/>
                </a:tc>
                <a:tc>
                  <a:txBody>
                    <a:bodyPr/>
                    <a:lstStyle/>
                    <a:p>
                      <a:pPr marL="0" indent="0">
                        <a:buFontTx/>
                        <a:buNone/>
                      </a:pPr>
                      <a:r>
                        <a:rPr lang="en-US" sz="1400" baseline="0" dirty="0"/>
                        <a:t>Ballot closes Jan 24, 2020</a:t>
                      </a:r>
                    </a:p>
                    <a:p>
                      <a:pPr marL="0" indent="0">
                        <a:buFontTx/>
                        <a:buNone/>
                      </a:pPr>
                      <a:r>
                        <a:rPr lang="en-US" sz="1400" baseline="0" dirty="0"/>
                        <a:t>Jan – Comment resolution</a:t>
                      </a:r>
                      <a:endParaRPr lang="en-US" sz="1400" dirty="0"/>
                    </a:p>
                  </a:txBody>
                  <a:tcPr anchor="ctr"/>
                </a:tc>
                <a:tc>
                  <a:txBody>
                    <a:bodyPr/>
                    <a:lstStyle/>
                    <a:p>
                      <a:pPr algn="ctr"/>
                      <a:r>
                        <a:rPr lang="en-US" sz="1400" dirty="0"/>
                        <a:t>20/0190r0</a:t>
                      </a:r>
                    </a:p>
                    <a:p>
                      <a:pPr algn="ctr"/>
                      <a:endParaRPr lang="en-US" sz="1400" dirty="0"/>
                    </a:p>
                  </a:txBody>
                  <a:tcPr anchor="ctr"/>
                </a:tc>
                <a:extLst>
                  <a:ext uri="{0D108BD9-81ED-4DB2-BD59-A6C34878D82A}">
                    <a16:rowId xmlns:a16="http://schemas.microsoft.com/office/drawing/2014/main" val="10001"/>
                  </a:ext>
                </a:extLst>
              </a:tr>
              <a:tr h="708322">
                <a:tc>
                  <a:txBody>
                    <a:bodyPr/>
                    <a:lstStyle/>
                    <a:p>
                      <a:r>
                        <a:rPr lang="en-US" sz="1400" dirty="0" err="1"/>
                        <a:t>REVmd</a:t>
                      </a:r>
                      <a:endParaRPr lang="en-US" sz="1400" dirty="0"/>
                    </a:p>
                  </a:txBody>
                  <a:tcPr anchor="ctr"/>
                </a:tc>
                <a:tc>
                  <a:txBody>
                    <a:bodyPr/>
                    <a:lstStyle/>
                    <a:p>
                      <a:r>
                        <a:rPr lang="en-US" sz="1400" dirty="0"/>
                        <a:t>SA Ballot</a:t>
                      </a:r>
                    </a:p>
                  </a:txBody>
                  <a:tcPr anchor="ctr"/>
                </a:tc>
                <a:tc>
                  <a:txBody>
                    <a:bodyPr/>
                    <a:lstStyle/>
                    <a:p>
                      <a:r>
                        <a:rPr lang="en-US" sz="1400" dirty="0"/>
                        <a:t>D3.0</a:t>
                      </a:r>
                    </a:p>
                  </a:txBody>
                  <a:tcPr anchor="ctr"/>
                </a:tc>
                <a:tc>
                  <a:txBody>
                    <a:bodyPr/>
                    <a:lstStyle/>
                    <a:p>
                      <a:pPr algn="ctr"/>
                      <a:r>
                        <a:rPr lang="en-US" sz="1400" dirty="0"/>
                        <a:t>~820 total</a:t>
                      </a:r>
                    </a:p>
                  </a:txBody>
                  <a:tcPr anchor="ctr"/>
                </a:tc>
                <a:tc>
                  <a:txBody>
                    <a:bodyPr/>
                    <a:lstStyle/>
                    <a:p>
                      <a:pPr algn="ctr"/>
                      <a:r>
                        <a:rPr lang="en-US" sz="1400"/>
                        <a:t>~70</a:t>
                      </a:r>
                      <a:endParaRPr lang="en-US" sz="1400" dirty="0"/>
                    </a:p>
                  </a:txBody>
                  <a:tcPr anchor="ctr"/>
                </a:tc>
                <a:tc>
                  <a:txBody>
                    <a:bodyPr/>
                    <a:lstStyle/>
                    <a:p>
                      <a:pPr marL="0" indent="0">
                        <a:buFontTx/>
                        <a:buNone/>
                      </a:pPr>
                      <a:r>
                        <a:rPr lang="en-US" sz="1400" dirty="0"/>
                        <a:t>Closed Dec 15, 2019</a:t>
                      </a:r>
                    </a:p>
                    <a:p>
                      <a:pPr marL="0" indent="0">
                        <a:buFontTx/>
                        <a:buNone/>
                      </a:pPr>
                      <a:r>
                        <a:rPr lang="en-US" sz="1400" dirty="0"/>
                        <a:t>82% approval</a:t>
                      </a:r>
                    </a:p>
                  </a:txBody>
                  <a:tcPr anchor="ctr"/>
                </a:tc>
                <a:tc>
                  <a:txBody>
                    <a:bodyPr/>
                    <a:lstStyle/>
                    <a:p>
                      <a:pPr algn="ctr"/>
                      <a:r>
                        <a:rPr lang="en-US" sz="1400" dirty="0"/>
                        <a:t>19/2134r4</a:t>
                      </a:r>
                    </a:p>
                  </a:txBody>
                  <a:tcPr anchor="ctr"/>
                </a:tc>
                <a:extLst>
                  <a:ext uri="{0D108BD9-81ED-4DB2-BD59-A6C34878D82A}">
                    <a16:rowId xmlns:a16="http://schemas.microsoft.com/office/drawing/2014/main" val="10002"/>
                  </a:ext>
                </a:extLst>
              </a:tr>
              <a:tr h="0">
                <a:tc>
                  <a:txBody>
                    <a:bodyPr/>
                    <a:lstStyle/>
                    <a:p>
                      <a:r>
                        <a:rPr lang="en-US" sz="1400" dirty="0" err="1"/>
                        <a:t>TGay</a:t>
                      </a:r>
                      <a:endParaRPr lang="en-US" sz="1400" dirty="0"/>
                    </a:p>
                  </a:txBody>
                  <a:tcPr anchor="ctr"/>
                </a:tc>
                <a:tc>
                  <a:txBody>
                    <a:bodyPr/>
                    <a:lstStyle/>
                    <a:p>
                      <a:r>
                        <a:rPr lang="en-US" sz="1400" dirty="0"/>
                        <a:t>SA Ballot</a:t>
                      </a:r>
                    </a:p>
                  </a:txBody>
                  <a:tcPr anchor="ctr"/>
                </a:tc>
                <a:tc>
                  <a:txBody>
                    <a:bodyPr/>
                    <a:lstStyle/>
                    <a:p>
                      <a:r>
                        <a:rPr lang="en-US" sz="1400" dirty="0"/>
                        <a:t>D5.0</a:t>
                      </a:r>
                    </a:p>
                  </a:txBody>
                  <a:tcPr anchor="ctr"/>
                </a:tc>
                <a:tc>
                  <a:txBody>
                    <a:bodyPr/>
                    <a:lstStyle/>
                    <a:p>
                      <a:pPr algn="ctr"/>
                      <a:r>
                        <a:rPr lang="en-US" sz="1400" dirty="0"/>
                        <a:t>~135 total</a:t>
                      </a:r>
                    </a:p>
                  </a:txBody>
                  <a:tcPr anchor="ctr"/>
                </a:tc>
                <a:tc>
                  <a:txBody>
                    <a:bodyPr/>
                    <a:lstStyle/>
                    <a:p>
                      <a:pPr algn="ctr"/>
                      <a:r>
                        <a:rPr lang="en-US" sz="1400" dirty="0"/>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Closed Jan 9, 2020</a:t>
                      </a:r>
                      <a:br>
                        <a:rPr lang="en-US" sz="1400" dirty="0"/>
                      </a:br>
                      <a:r>
                        <a:rPr lang="en-US" sz="1400" dirty="0"/>
                        <a:t>89% approval</a:t>
                      </a:r>
                      <a:endParaRPr lang="en-US" sz="1400" kern="1200" dirty="0">
                        <a:solidFill>
                          <a:schemeClr val="dk1"/>
                        </a:solidFill>
                        <a:latin typeface="+mn-lt"/>
                        <a:ea typeface="+mn-ea"/>
                        <a:cs typeface="+mn-cs"/>
                      </a:endParaRPr>
                    </a:p>
                  </a:txBody>
                  <a:tcPr anchor="ctr"/>
                </a:tc>
                <a:tc>
                  <a:txBody>
                    <a:bodyPr/>
                    <a:lstStyle/>
                    <a:p>
                      <a:pPr algn="ctr"/>
                      <a:r>
                        <a:rPr lang="en-US" sz="1400" dirty="0"/>
                        <a:t>19/2101r0</a:t>
                      </a:r>
                    </a:p>
                  </a:txBody>
                  <a:tcPr anchor="ctr"/>
                </a:tc>
                <a:extLst>
                  <a:ext uri="{0D108BD9-81ED-4DB2-BD59-A6C34878D82A}">
                    <a16:rowId xmlns:a16="http://schemas.microsoft.com/office/drawing/2014/main" val="10003"/>
                  </a:ext>
                </a:extLst>
              </a:tr>
              <a:tr h="355924">
                <a:tc>
                  <a:txBody>
                    <a:bodyPr/>
                    <a:lstStyle/>
                    <a:p>
                      <a:r>
                        <a:rPr lang="en-US" sz="1400" dirty="0" err="1"/>
                        <a:t>TGaz</a:t>
                      </a:r>
                      <a:endParaRPr lang="en-US" sz="1400" dirty="0"/>
                    </a:p>
                  </a:txBody>
                  <a:tcPr anchor="ctr"/>
                </a:tc>
                <a:tc>
                  <a:txBody>
                    <a:bodyPr/>
                    <a:lstStyle/>
                    <a:p>
                      <a:r>
                        <a:rPr lang="en-US" sz="1400" dirty="0"/>
                        <a:t>LB 240</a:t>
                      </a:r>
                    </a:p>
                  </a:txBody>
                  <a:tcPr anchor="ctr"/>
                </a:tc>
                <a:tc>
                  <a:txBody>
                    <a:bodyPr/>
                    <a:lstStyle/>
                    <a:p>
                      <a:r>
                        <a:rPr lang="en-US" sz="1400" dirty="0"/>
                        <a:t>D2.0</a:t>
                      </a:r>
                    </a:p>
                  </a:txBody>
                  <a:tcPr anchor="ctr"/>
                </a:tc>
                <a:tc>
                  <a:txBody>
                    <a:bodyPr/>
                    <a:lstStyle/>
                    <a:p>
                      <a:pPr algn="ctr"/>
                      <a:r>
                        <a:rPr lang="en-US" sz="1400" dirty="0"/>
                        <a:t>~1022 total</a:t>
                      </a:r>
                    </a:p>
                  </a:txBody>
                  <a:tcPr anchor="ctr"/>
                </a:tc>
                <a:tc>
                  <a:txBody>
                    <a:bodyPr/>
                    <a:lstStyle/>
                    <a:p>
                      <a:pPr algn="ctr"/>
                      <a:r>
                        <a:rPr lang="en-US" sz="1400" dirty="0"/>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Continue with CR</a:t>
                      </a:r>
                      <a:br>
                        <a:rPr lang="en-US" sz="1400" kern="1200" dirty="0">
                          <a:solidFill>
                            <a:schemeClr val="dk1"/>
                          </a:solidFill>
                          <a:latin typeface="+mn-lt"/>
                          <a:ea typeface="+mn-ea"/>
                          <a:cs typeface="+mn-cs"/>
                        </a:rPr>
                      </a:br>
                      <a:r>
                        <a:rPr lang="en-US" sz="1400" kern="1200" dirty="0">
                          <a:solidFill>
                            <a:schemeClr val="dk1"/>
                          </a:solidFill>
                          <a:latin typeface="+mn-lt"/>
                          <a:ea typeface="+mn-ea"/>
                          <a:cs typeface="+mn-cs"/>
                        </a:rPr>
                        <a:t>87% approval</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19/2122r0</a:t>
                      </a:r>
                    </a:p>
                  </a:txBody>
                  <a:tcPr anchor="ctr"/>
                </a:tc>
                <a:extLst>
                  <a:ext uri="{0D108BD9-81ED-4DB2-BD59-A6C34878D82A}">
                    <a16:rowId xmlns:a16="http://schemas.microsoft.com/office/drawing/2014/main" val="10004"/>
                  </a:ext>
                </a:extLst>
              </a:tr>
              <a:tr h="355924">
                <a:tc>
                  <a:txBody>
                    <a:bodyPr/>
                    <a:lstStyle/>
                    <a:p>
                      <a:r>
                        <a:rPr lang="en-US" sz="1400" dirty="0" err="1"/>
                        <a:t>TGba</a:t>
                      </a:r>
                      <a:endParaRPr lang="en-US" sz="1400" dirty="0"/>
                    </a:p>
                  </a:txBody>
                  <a:tcPr anchor="ctr"/>
                </a:tc>
                <a:tc>
                  <a:txBody>
                    <a:bodyPr/>
                    <a:lstStyle/>
                    <a:p>
                      <a:r>
                        <a:rPr lang="en-US" sz="1400" dirty="0"/>
                        <a:t>LB 249</a:t>
                      </a:r>
                    </a:p>
                  </a:txBody>
                  <a:tcPr anchor="ctr"/>
                </a:tc>
                <a:tc>
                  <a:txBody>
                    <a:bodyPr/>
                    <a:lstStyle/>
                    <a:p>
                      <a:r>
                        <a:rPr lang="en-US" sz="1400" dirty="0"/>
                        <a:t>D5.0</a:t>
                      </a:r>
                    </a:p>
                  </a:txBody>
                  <a:tcPr anchor="ctr"/>
                </a:tc>
                <a:tc>
                  <a:txBody>
                    <a:bodyPr/>
                    <a:lstStyle/>
                    <a:p>
                      <a:pPr algn="ctr"/>
                      <a:r>
                        <a:rPr lang="en-US" sz="1400" dirty="0"/>
                        <a:t>~22</a:t>
                      </a:r>
                    </a:p>
                  </a:txBody>
                  <a:tcPr anchor="ctr"/>
                </a:tc>
                <a:tc>
                  <a:txBody>
                    <a:bodyPr/>
                    <a:lstStyle/>
                    <a:p>
                      <a:pPr algn="ctr"/>
                      <a:r>
                        <a:rPr lang="en-US" sz="1400" dirty="0"/>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Recirc D6.0 Jan 2020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95% approval</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20/0189r0</a:t>
                      </a:r>
                    </a:p>
                  </a:txBody>
                  <a:tcPr anchor="ctr"/>
                </a:tc>
                <a:extLst>
                  <a:ext uri="{0D108BD9-81ED-4DB2-BD59-A6C34878D82A}">
                    <a16:rowId xmlns:a16="http://schemas.microsoft.com/office/drawing/2014/main" val="4214745665"/>
                  </a:ext>
                </a:extLst>
              </a:tr>
            </a:tbl>
          </a:graphicData>
        </a:graphic>
      </p:graphicFrame>
      <p:sp>
        <p:nvSpPr>
          <p:cNvPr id="8" name="Right Arrow 7"/>
          <p:cNvSpPr/>
          <p:nvPr/>
        </p:nvSpPr>
        <p:spPr bwMode="auto">
          <a:xfrm>
            <a:off x="355600" y="2667000"/>
            <a:ext cx="304800" cy="25766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 name="Rectangle 2">
            <a:extLst>
              <a:ext uri="{FF2B5EF4-FFF2-40B4-BE49-F238E27FC236}">
                <a16:creationId xmlns:a16="http://schemas.microsoft.com/office/drawing/2014/main" id="{A869B120-1064-452D-8057-448CB641C388}"/>
              </a:ext>
            </a:extLst>
          </p:cNvPr>
          <p:cNvSpPr/>
          <p:nvPr/>
        </p:nvSpPr>
        <p:spPr>
          <a:xfrm>
            <a:off x="759328" y="5638800"/>
            <a:ext cx="8191500" cy="677108"/>
          </a:xfrm>
          <a:prstGeom prst="rect">
            <a:avLst/>
          </a:prstGeom>
        </p:spPr>
        <p:txBody>
          <a:bodyPr wrap="square">
            <a:spAutoFit/>
          </a:bodyPr>
          <a:lstStyle/>
          <a:p>
            <a:pPr marL="285750" indent="-285750">
              <a:buFont typeface="Arial" panose="020B0604020202020204" pitchFamily="34" charset="0"/>
              <a:buChar char="•"/>
            </a:pPr>
            <a:r>
              <a:rPr lang="en-US" sz="2000" b="1" dirty="0">
                <a:solidFill>
                  <a:srgbClr val="000000"/>
                </a:solidFill>
                <a:latin typeface="Verdana" panose="020B0604030504040204" pitchFamily="34" charset="0"/>
              </a:rPr>
              <a:t>Consolidated Closing Reports</a:t>
            </a:r>
          </a:p>
          <a:p>
            <a:pPr marL="742950" lvl="1" indent="-285750">
              <a:buFont typeface="Arial" panose="020B0604020202020204" pitchFamily="34" charset="0"/>
              <a:buChar char="•"/>
            </a:pPr>
            <a:r>
              <a:rPr lang="en-US" sz="1800" b="1" i="1" dirty="0">
                <a:solidFill>
                  <a:schemeClr val="accent2"/>
                </a:solidFill>
                <a:latin typeface="Verdana" panose="020B0604030504040204" pitchFamily="34" charset="0"/>
              </a:rPr>
              <a:t>19/</a:t>
            </a:r>
            <a:r>
              <a:rPr lang="en-US" sz="1800" b="1" i="1" dirty="0">
                <a:solidFill>
                  <a:srgbClr val="FF0000"/>
                </a:solidFill>
                <a:latin typeface="Verdana" panose="020B0604030504040204" pitchFamily="34" charset="0"/>
              </a:rPr>
              <a:t>2144r0</a:t>
            </a:r>
            <a:r>
              <a:rPr lang="en-US" sz="1800" b="1" i="1" dirty="0">
                <a:solidFill>
                  <a:schemeClr val="accent2"/>
                </a:solidFill>
                <a:latin typeface="Verdana" panose="020B0604030504040204" pitchFamily="34" charset="0"/>
              </a:rPr>
              <a:t> ----- WG Closing Reports January 2020.xppt</a:t>
            </a:r>
            <a:endParaRPr lang="en-US" sz="1800" b="1" i="1" dirty="0">
              <a:solidFill>
                <a:schemeClr val="accent2"/>
              </a:solidFill>
            </a:endParaRPr>
          </a:p>
        </p:txBody>
      </p:sp>
      <p:sp>
        <p:nvSpPr>
          <p:cNvPr id="11" name="Right Arrow 7">
            <a:extLst>
              <a:ext uri="{FF2B5EF4-FFF2-40B4-BE49-F238E27FC236}">
                <a16:creationId xmlns:a16="http://schemas.microsoft.com/office/drawing/2014/main" id="{DC2C88D5-9E3A-46E4-BF12-C747F00C4B35}"/>
              </a:ext>
            </a:extLst>
          </p:cNvPr>
          <p:cNvSpPr/>
          <p:nvPr/>
        </p:nvSpPr>
        <p:spPr bwMode="auto">
          <a:xfrm>
            <a:off x="609600" y="5963141"/>
            <a:ext cx="266700" cy="241117"/>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587272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94156"/>
            <a:ext cx="1665287" cy="215444"/>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400"/>
              <a:t>Jan 2020</a:t>
            </a:r>
            <a:endParaRPr lang="en-GB" altLang="en-US" sz="1400" dirty="0"/>
          </a:p>
        </p:txBody>
      </p:sp>
      <p:sp>
        <p:nvSpPr>
          <p:cNvPr id="15363" name="Footer Placeholder 4"/>
          <p:cNvSpPr>
            <a:spLocks noGrp="1"/>
          </p:cNvSpPr>
          <p:nvPr>
            <p:ph type="ftr" sz="quarter" idx="11"/>
          </p:nvPr>
        </p:nvSpPr>
        <p:spPr>
          <a:xfrm>
            <a:off x="6019800" y="6475413"/>
            <a:ext cx="2524125" cy="182562"/>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US" sz="1200" b="0"/>
              <a:t>Al Petrick, Jones-Petrick and Associates</a:t>
            </a:r>
            <a:endParaRPr lang="en-GB" sz="1200" b="0" dirty="0"/>
          </a:p>
        </p:txBody>
      </p:sp>
      <p:sp>
        <p:nvSpPr>
          <p:cNvPr id="15364"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5</a:t>
            </a:fld>
            <a:endParaRPr lang="en-GB" altLang="en-US" sz="1200" b="0"/>
          </a:p>
        </p:txBody>
      </p:sp>
      <p:sp>
        <p:nvSpPr>
          <p:cNvPr id="15365" name="Rectangle 2"/>
          <p:cNvSpPr>
            <a:spLocks noGrp="1" noChangeArrowheads="1"/>
          </p:cNvSpPr>
          <p:nvPr>
            <p:ph type="body" idx="1"/>
          </p:nvPr>
        </p:nvSpPr>
        <p:spPr>
          <a:xfrm>
            <a:off x="228600" y="1524000"/>
            <a:ext cx="8610600" cy="4702446"/>
          </a:xfrm>
        </p:spPr>
        <p:txBody>
          <a:bodyPr/>
          <a:lstStyle/>
          <a:p>
            <a:pPr>
              <a:spcBef>
                <a:spcPts val="0"/>
              </a:spcBef>
            </a:pPr>
            <a:r>
              <a:rPr lang="en-US" altLang="en-US" sz="2400" b="1" dirty="0"/>
              <a:t>Presentation -- January 2020 meeting</a:t>
            </a:r>
          </a:p>
          <a:p>
            <a:pPr marL="0" indent="0">
              <a:spcBef>
                <a:spcPts val="0"/>
              </a:spcBef>
              <a:buNone/>
            </a:pPr>
            <a:endParaRPr lang="en-GB" altLang="en-US" sz="2400" b="1" dirty="0"/>
          </a:p>
          <a:p>
            <a:pPr marL="857250" lvl="1" indent="-457200">
              <a:spcBef>
                <a:spcPct val="0"/>
              </a:spcBef>
              <a:defRPr/>
            </a:pPr>
            <a:r>
              <a:rPr lang="en-US" sz="2400" dirty="0"/>
              <a:t>“</a:t>
            </a:r>
            <a:r>
              <a:rPr lang="en-US" sz="2400" b="1" dirty="0"/>
              <a:t>Emergency Alert via WLAN</a:t>
            </a:r>
            <a:r>
              <a:rPr lang="en-US" sz="2400" dirty="0"/>
              <a:t>” - Sandeep Agrawal (CDOT)</a:t>
            </a:r>
          </a:p>
          <a:p>
            <a:pPr marL="1200150" lvl="2" indent="-457200">
              <a:spcBef>
                <a:spcPct val="0"/>
              </a:spcBef>
              <a:defRPr/>
            </a:pPr>
            <a:r>
              <a:rPr lang="en-GB" sz="1800" dirty="0"/>
              <a:t>https://mentor.ieee.org/802.11/dcn/20/11-20-0133-00-0wng-emergency-alert-via-wlan.pptx</a:t>
            </a:r>
          </a:p>
          <a:p>
            <a:pPr marL="1200150" lvl="2" indent="-457200">
              <a:spcBef>
                <a:spcPct val="0"/>
              </a:spcBef>
              <a:defRPr/>
            </a:pPr>
            <a:r>
              <a:rPr lang="en-GB" sz="2000" dirty="0"/>
              <a:t>No straw polls or motions</a:t>
            </a:r>
            <a:endParaRPr lang="en-US" sz="2000" dirty="0"/>
          </a:p>
          <a:p>
            <a:pPr marL="457200" indent="-457200">
              <a:spcBef>
                <a:spcPts val="0"/>
              </a:spcBef>
            </a:pPr>
            <a:r>
              <a:rPr lang="en-GB" altLang="en-US" sz="2400" dirty="0"/>
              <a:t>Minutes</a:t>
            </a:r>
          </a:p>
          <a:p>
            <a:pPr lvl="1">
              <a:spcBef>
                <a:spcPts val="0"/>
              </a:spcBef>
            </a:pPr>
            <a:r>
              <a:rPr lang="en-GB" altLang="en-US" sz="2000" dirty="0"/>
              <a:t> </a:t>
            </a:r>
            <a:r>
              <a:rPr lang="en-GB" altLang="en-US" sz="1800" dirty="0"/>
              <a:t>https://mentor.ieee.org/802.11/dcn/20/11-20-0166-00-0wng-wng-meeting-minutes-2020-january-irvine.docx </a:t>
            </a:r>
            <a:endParaRPr lang="en-US" sz="1800" dirty="0"/>
          </a:p>
          <a:p>
            <a:pPr marL="457200" indent="-457200">
              <a:spcBef>
                <a:spcPct val="0"/>
              </a:spcBef>
              <a:defRPr/>
            </a:pPr>
            <a:r>
              <a:rPr lang="en-US" sz="2400" b="1" dirty="0"/>
              <a:t>Plans for March 2020</a:t>
            </a:r>
          </a:p>
          <a:p>
            <a:pPr marL="857250" lvl="1" indent="-457200">
              <a:spcBef>
                <a:spcPct val="0"/>
              </a:spcBef>
              <a:defRPr/>
            </a:pPr>
            <a:r>
              <a:rPr lang="en-US" sz="2000" dirty="0"/>
              <a:t>TBD</a:t>
            </a:r>
          </a:p>
          <a:p>
            <a:pPr marL="457200" indent="-457200">
              <a:spcBef>
                <a:spcPct val="0"/>
              </a:spcBef>
              <a:defRPr/>
            </a:pPr>
            <a:r>
              <a:rPr lang="en-US" sz="2400" b="1" dirty="0"/>
              <a:t>Closing Report: </a:t>
            </a:r>
            <a:r>
              <a:rPr lang="en-CA" sz="2400" b="1" dirty="0"/>
              <a:t>20/0194r0</a:t>
            </a:r>
            <a:endParaRPr lang="en-US" sz="2400" b="1" dirty="0"/>
          </a:p>
        </p:txBody>
      </p:sp>
      <p:sp>
        <p:nvSpPr>
          <p:cNvPr id="6" name="Title 1">
            <a:extLst>
              <a:ext uri="{FF2B5EF4-FFF2-40B4-BE49-F238E27FC236}">
                <a16:creationId xmlns:a16="http://schemas.microsoft.com/office/drawing/2014/main" id="{5DAE8E0A-80B7-4C3E-B929-0D624BFEC67A}"/>
              </a:ext>
            </a:extLst>
          </p:cNvPr>
          <p:cNvSpPr>
            <a:spLocks noGrp="1"/>
          </p:cNvSpPr>
          <p:nvPr>
            <p:ph type="title"/>
          </p:nvPr>
        </p:nvSpPr>
        <p:spPr>
          <a:xfrm>
            <a:off x="342900" y="609600"/>
            <a:ext cx="8496300" cy="762000"/>
          </a:xfrm>
        </p:spPr>
        <p:txBody>
          <a:bodyPr/>
          <a:lstStyle/>
          <a:p>
            <a:r>
              <a:rPr lang="en-US" b="1" dirty="0"/>
              <a:t>802.11 WNG  (Wireless Next Generation)</a:t>
            </a:r>
          </a:p>
        </p:txBody>
      </p:sp>
    </p:spTree>
    <p:extLst>
      <p:ext uri="{BB962C8B-B14F-4D97-AF65-F5344CB8AC3E}">
        <p14:creationId xmlns:p14="http://schemas.microsoft.com/office/powerpoint/2010/main" val="1899394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8867" y="762000"/>
            <a:ext cx="7772400" cy="914400"/>
          </a:xfrm>
        </p:spPr>
        <p:txBody>
          <a:bodyPr/>
          <a:lstStyle/>
          <a:p>
            <a:r>
              <a:rPr lang="en-US" sz="3200" b="1" dirty="0"/>
              <a:t>802.11be</a:t>
            </a:r>
            <a:br>
              <a:rPr lang="en-US" sz="3200" b="1" dirty="0"/>
            </a:br>
            <a:r>
              <a:rPr lang="en-US" sz="3200" b="1" dirty="0"/>
              <a:t>(</a:t>
            </a:r>
            <a:r>
              <a:rPr lang="en-US" sz="2400" b="1" dirty="0"/>
              <a:t>Enhancements for Extremely High Throughput)</a:t>
            </a:r>
            <a:br>
              <a:rPr lang="en-US" sz="2400" b="1" dirty="0"/>
            </a:br>
            <a:endParaRPr lang="en-US" sz="2400" b="1" dirty="0"/>
          </a:p>
        </p:txBody>
      </p:sp>
      <p:sp>
        <p:nvSpPr>
          <p:cNvPr id="3" name="Content Placeholder 2"/>
          <p:cNvSpPr>
            <a:spLocks noGrp="1"/>
          </p:cNvSpPr>
          <p:nvPr>
            <p:ph idx="1"/>
          </p:nvPr>
        </p:nvSpPr>
        <p:spPr>
          <a:xfrm>
            <a:off x="723900" y="1600200"/>
            <a:ext cx="8001000" cy="2286000"/>
          </a:xfrm>
        </p:spPr>
        <p:txBody>
          <a:bodyPr/>
          <a:lstStyle/>
          <a:p>
            <a:pPr lvl="0"/>
            <a:r>
              <a:rPr lang="en-US" sz="2000" b="1" dirty="0"/>
              <a:t>Reviewed technical contributions </a:t>
            </a:r>
          </a:p>
          <a:p>
            <a:pPr lvl="1"/>
            <a:r>
              <a:rPr lang="en-US" sz="1600" dirty="0"/>
              <a:t>PHY: Sounding, OFDMA, Phase Rotation, Preamble Puncturing </a:t>
            </a:r>
          </a:p>
          <a:p>
            <a:pPr lvl="1"/>
            <a:r>
              <a:rPr lang="en-US" sz="1600" dirty="0"/>
              <a:t>MAC: Multi-Link, Multi-AP, Low Latency</a:t>
            </a:r>
          </a:p>
          <a:p>
            <a:pPr marL="457200" lvl="1" indent="0">
              <a:buNone/>
            </a:pPr>
            <a:endParaRPr lang="en-US" sz="1600" dirty="0"/>
          </a:p>
          <a:p>
            <a:r>
              <a:rPr lang="en-US" sz="2000" b="1" dirty="0"/>
              <a:t>Agreed to Release 1 and Release 2  feature set doc: </a:t>
            </a:r>
            <a:r>
              <a:rPr lang="en-US" sz="2000" b="1" dirty="0">
                <a:solidFill>
                  <a:srgbClr val="FF0000"/>
                </a:solidFill>
              </a:rPr>
              <a:t>19/2153r4</a:t>
            </a:r>
          </a:p>
          <a:p>
            <a:r>
              <a:rPr lang="en-US" sz="2000" i="1" u="sng" dirty="0"/>
              <a:t>Release 1</a:t>
            </a:r>
            <a:r>
              <a:rPr lang="en-US" sz="2000" dirty="0"/>
              <a:t>: 320 MHz, 4KQAM, Multiple RUs per STA, Multi-Link operation</a:t>
            </a:r>
          </a:p>
          <a:p>
            <a:endParaRPr lang="en-US" sz="2000" dirty="0"/>
          </a:p>
          <a:p>
            <a:r>
              <a:rPr lang="en-US" sz="2000" i="1" u="sng" dirty="0"/>
              <a:t>Release 2</a:t>
            </a:r>
            <a:r>
              <a:rPr lang="en-US" sz="2000" dirty="0"/>
              <a:t>: 16ss, HARQ, Additional multi-AP features</a:t>
            </a:r>
          </a:p>
          <a:p>
            <a:pPr marL="0" indent="0">
              <a:buNone/>
            </a:pPr>
            <a:endParaRPr lang="en-US" sz="2000" dirty="0"/>
          </a:p>
          <a:p>
            <a:r>
              <a:rPr lang="en-US" sz="2000" b="1" dirty="0"/>
              <a:t>Plans for March 2020</a:t>
            </a:r>
          </a:p>
          <a:p>
            <a:pPr lvl="1"/>
            <a:r>
              <a:rPr lang="en-US" sz="1800" dirty="0"/>
              <a:t>Continue with new technical contributions</a:t>
            </a:r>
          </a:p>
          <a:p>
            <a:r>
              <a:rPr lang="en-US" sz="2000" b="1" dirty="0"/>
              <a:t>Opening Report: 19-2128r8 </a:t>
            </a:r>
          </a:p>
          <a:p>
            <a:pPr marL="0" indent="0">
              <a:buNone/>
            </a:pPr>
            <a:endParaRPr lang="en-CA" sz="1600" dirty="0"/>
          </a:p>
          <a:p>
            <a:endParaRPr lang="en-US" sz="1600" dirty="0"/>
          </a:p>
        </p:txBody>
      </p:sp>
      <p:sp>
        <p:nvSpPr>
          <p:cNvPr id="4" name="Date Placeholder 3"/>
          <p:cNvSpPr>
            <a:spLocks noGrp="1"/>
          </p:cNvSpPr>
          <p:nvPr>
            <p:ph type="dt" sz="half" idx="10"/>
          </p:nvPr>
        </p:nvSpPr>
        <p:spPr/>
        <p:txBody>
          <a:bodyPr/>
          <a:lstStyle/>
          <a:p>
            <a:r>
              <a:rPr lang="en-US" altLang="en-US"/>
              <a:t>Jan 2020</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6</a:t>
            </a:fld>
            <a:endParaRPr lang="en-US" altLang="en-US"/>
          </a:p>
        </p:txBody>
      </p:sp>
    </p:spTree>
    <p:extLst>
      <p:ext uri="{BB962C8B-B14F-4D97-AF65-F5344CB8AC3E}">
        <p14:creationId xmlns:p14="http://schemas.microsoft.com/office/powerpoint/2010/main" val="3824686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213" y="593725"/>
            <a:ext cx="8077200" cy="1066800"/>
          </a:xfrm>
        </p:spPr>
        <p:txBody>
          <a:bodyPr/>
          <a:lstStyle/>
          <a:p>
            <a:r>
              <a:rPr lang="en-US" sz="3200" b="1" dirty="0"/>
              <a:t>802.11bd</a:t>
            </a:r>
            <a:br>
              <a:rPr lang="en-US" sz="3200" b="1" dirty="0"/>
            </a:br>
            <a:r>
              <a:rPr lang="en-US" sz="2800" b="1" dirty="0"/>
              <a:t>(Enhancements for Next Generation V2X)</a:t>
            </a:r>
            <a:endParaRPr lang="en-US" sz="3200" b="1" dirty="0"/>
          </a:p>
        </p:txBody>
      </p:sp>
      <p:sp>
        <p:nvSpPr>
          <p:cNvPr id="3" name="Content Placeholder 2"/>
          <p:cNvSpPr>
            <a:spLocks noGrp="1"/>
          </p:cNvSpPr>
          <p:nvPr>
            <p:ph idx="1"/>
          </p:nvPr>
        </p:nvSpPr>
        <p:spPr>
          <a:xfrm>
            <a:off x="914400" y="1768595"/>
            <a:ext cx="8077200" cy="2477292"/>
          </a:xfrm>
        </p:spPr>
        <p:txBody>
          <a:bodyPr/>
          <a:lstStyle/>
          <a:p>
            <a:r>
              <a:rPr lang="en-US" altLang="en-US" sz="2400" b="1" dirty="0">
                <a:ea typeface="MS PGothic" panose="020B0600070205080204" pitchFamily="34" charset="-128"/>
                <a:sym typeface="+mn-ea"/>
              </a:rPr>
              <a:t>Developed comments on FCC's NPRM on 5.9 GHz</a:t>
            </a:r>
          </a:p>
          <a:p>
            <a:pPr lvl="1"/>
            <a:r>
              <a:rPr lang="en-US" altLang="en-US" sz="2000" b="1" dirty="0">
                <a:ea typeface="MS PGothic" panose="020B0600070205080204" pitchFamily="34" charset="-128"/>
                <a:sym typeface="+mn-ea"/>
              </a:rPr>
              <a:t>WG ballot planned to review NPRM comments</a:t>
            </a:r>
            <a:r>
              <a:rPr lang="en-US" altLang="en-US" sz="2000" dirty="0">
                <a:ea typeface="MS PGothic" panose="020B0600070205080204" pitchFamily="34" charset="-128"/>
                <a:sym typeface="+mn-ea"/>
              </a:rPr>
              <a:t>. </a:t>
            </a:r>
          </a:p>
          <a:p>
            <a:r>
              <a:rPr lang="en-US" altLang="en-US" sz="2400" dirty="0"/>
              <a:t>Technical draft D0.1 made available for review</a:t>
            </a:r>
          </a:p>
          <a:p>
            <a:r>
              <a:rPr lang="en-US" altLang="en-US" sz="2400" dirty="0"/>
              <a:t>Technical draft D0.2 out of January 2020. </a:t>
            </a:r>
          </a:p>
          <a:p>
            <a:r>
              <a:rPr lang="en-US" altLang="en-US" sz="2400" dirty="0"/>
              <a:t>Updated Specification Framework Document </a:t>
            </a:r>
          </a:p>
          <a:p>
            <a:pPr lvl="1"/>
            <a:r>
              <a:rPr lang="en-US" altLang="en-US" sz="2000" dirty="0"/>
              <a:t>doc:20/0497r2</a:t>
            </a:r>
          </a:p>
          <a:p>
            <a:r>
              <a:rPr lang="en-US" altLang="en-US" sz="2400" dirty="0"/>
              <a:t>Closing report: 20/0202r0</a:t>
            </a:r>
          </a:p>
          <a:p>
            <a:pPr lvl="1"/>
            <a:endParaRPr lang="en-US" altLang="en-US" sz="2000" dirty="0"/>
          </a:p>
          <a:p>
            <a:pPr marL="0" indent="0">
              <a:buNone/>
            </a:pPr>
            <a:endParaRPr lang="en-US" altLang="en-US" sz="2400" dirty="0"/>
          </a:p>
          <a:p>
            <a:pPr marL="0" indent="0">
              <a:buNone/>
            </a:pPr>
            <a:endParaRPr lang="en-US" sz="2400" dirty="0"/>
          </a:p>
          <a:p>
            <a:endParaRPr lang="en-US" sz="2400" dirty="0"/>
          </a:p>
        </p:txBody>
      </p:sp>
      <p:sp>
        <p:nvSpPr>
          <p:cNvPr id="4" name="Date Placeholder 3"/>
          <p:cNvSpPr>
            <a:spLocks noGrp="1"/>
          </p:cNvSpPr>
          <p:nvPr>
            <p:ph type="dt" sz="half" idx="10"/>
          </p:nvPr>
        </p:nvSpPr>
        <p:spPr/>
        <p:txBody>
          <a:bodyPr/>
          <a:lstStyle/>
          <a:p>
            <a:r>
              <a:rPr lang="en-US" altLang="en-US" dirty="0"/>
              <a:t>Jan 2020</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7</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347713" y="1981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182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2293" y="872256"/>
            <a:ext cx="7770813" cy="285749"/>
          </a:xfrm>
        </p:spPr>
        <p:txBody>
          <a:bodyPr/>
          <a:lstStyle/>
          <a:p>
            <a:r>
              <a:rPr lang="en-US" dirty="0"/>
              <a:t>Editor Amendment Ordering</a:t>
            </a:r>
            <a:endParaRPr lang="en-GB" dirty="0"/>
          </a:p>
        </p:txBody>
      </p:sp>
      <p:sp>
        <p:nvSpPr>
          <p:cNvPr id="6" name="Slide Number Placeholder 5"/>
          <p:cNvSpPr>
            <a:spLocks noGrp="1"/>
          </p:cNvSpPr>
          <p:nvPr>
            <p:ph type="sldNum" idx="12"/>
          </p:nvPr>
        </p:nvSpPr>
        <p:spPr>
          <a:xfrm>
            <a:off x="4355223" y="6475413"/>
            <a:ext cx="509755" cy="184666"/>
          </a:xfrm>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bwMode="auto">
          <a:xfrm>
            <a:off x="4648200" y="656774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Al Petrick, Jones-Petrick and Associates</a:t>
            </a:r>
            <a:endParaRPr lang="en-GB" dirty="0"/>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400" dirty="0"/>
              <a:t>Jan 2020</a:t>
            </a:r>
            <a:endParaRPr lang="en-GB" sz="1400" dirty="0"/>
          </a:p>
        </p:txBody>
      </p:sp>
      <p:sp>
        <p:nvSpPr>
          <p:cNvPr id="8" name="Rectangle 2">
            <a:extLst>
              <a:ext uri="{FF2B5EF4-FFF2-40B4-BE49-F238E27FC236}">
                <a16:creationId xmlns:a16="http://schemas.microsoft.com/office/drawing/2014/main" id="{B2C0DBEF-992A-4FFB-BB75-C6046C2A02A6}"/>
              </a:ext>
            </a:extLst>
          </p:cNvPr>
          <p:cNvSpPr>
            <a:spLocks noGrp="1" noChangeArrowheads="1"/>
          </p:cNvSpPr>
          <p:nvPr>
            <p:ph idx="1"/>
          </p:nvPr>
        </p:nvSpPr>
        <p:spPr>
          <a:xfrm>
            <a:off x="899584" y="1587758"/>
            <a:ext cx="6705600" cy="790434"/>
          </a:xfrm>
          <a:ln/>
        </p:spPr>
        <p:txBody>
          <a:bodyPr/>
          <a:lstStyle/>
          <a:p>
            <a:pPr>
              <a:lnSpc>
                <a:spcPct val="80000"/>
              </a:lnSpc>
              <a:spcBef>
                <a:spcPct val="20000"/>
              </a:spcBef>
              <a:buFontTx/>
              <a:buChar char="•"/>
            </a:pPr>
            <a:r>
              <a:rPr lang="en-US" sz="1600" dirty="0"/>
              <a:t>Data as of </a:t>
            </a:r>
            <a:r>
              <a:rPr lang="en-US" sz="1600" dirty="0">
                <a:solidFill>
                  <a:srgbClr val="FF0000"/>
                </a:solidFill>
              </a:rPr>
              <a:t>Jan 2020</a:t>
            </a:r>
          </a:p>
          <a:p>
            <a:pPr>
              <a:lnSpc>
                <a:spcPct val="80000"/>
              </a:lnSpc>
              <a:spcBef>
                <a:spcPct val="20000"/>
              </a:spcBef>
              <a:buFontTx/>
              <a:buChar char="•"/>
            </a:pPr>
            <a:r>
              <a:rPr lang="en-US" sz="1200" dirty="0"/>
              <a:t>See </a:t>
            </a:r>
            <a:r>
              <a:rPr lang="en-US" sz="1200" dirty="0">
                <a:hlinkClick r:id="rId3"/>
              </a:rPr>
              <a:t>http://grouper.ieee.org/groups/802/11/Reports/802.11_Timelines.htm</a:t>
            </a:r>
            <a:endParaRPr lang="en-US" sz="1200" dirty="0"/>
          </a:p>
          <a:p>
            <a:pPr>
              <a:lnSpc>
                <a:spcPct val="80000"/>
              </a:lnSpc>
              <a:spcBef>
                <a:spcPct val="20000"/>
              </a:spcBef>
              <a:buFontTx/>
              <a:buChar char="•"/>
            </a:pPr>
            <a:r>
              <a:rPr lang="en-US" sz="1400" dirty="0"/>
              <a:t>We will revisit the running order in</a:t>
            </a:r>
            <a:r>
              <a:rPr lang="en-US" sz="1400" dirty="0">
                <a:solidFill>
                  <a:srgbClr val="FF0000"/>
                </a:solidFill>
              </a:rPr>
              <a:t> March</a:t>
            </a:r>
            <a:r>
              <a:rPr lang="en-US" sz="1400" dirty="0"/>
              <a:t>.</a:t>
            </a:r>
          </a:p>
          <a:p>
            <a:pPr>
              <a:buFont typeface="Times New Roman" pitchFamily="16" charset="0"/>
              <a:buChar char="•"/>
            </a:pPr>
            <a:endParaRPr lang="en-GB" b="0" dirty="0"/>
          </a:p>
        </p:txBody>
      </p:sp>
      <p:graphicFrame>
        <p:nvGraphicFramePr>
          <p:cNvPr id="12" name="Table 11">
            <a:extLst>
              <a:ext uri="{FF2B5EF4-FFF2-40B4-BE49-F238E27FC236}">
                <a16:creationId xmlns:a16="http://schemas.microsoft.com/office/drawing/2014/main" id="{FA5BDACE-2BC7-4A97-BDB1-09D1EF7C04A2}"/>
              </a:ext>
            </a:extLst>
          </p:cNvPr>
          <p:cNvGraphicFramePr>
            <a:graphicFrameLocks noGrp="1"/>
          </p:cNvGraphicFramePr>
          <p:nvPr>
            <p:extLst>
              <p:ext uri="{D42A27DB-BD31-4B8C-83A1-F6EECF244321}">
                <p14:modId xmlns:p14="http://schemas.microsoft.com/office/powerpoint/2010/main" val="993918351"/>
              </p:ext>
            </p:extLst>
          </p:nvPr>
        </p:nvGraphicFramePr>
        <p:xfrm>
          <a:off x="249773" y="2514600"/>
          <a:ext cx="9046626" cy="4998720"/>
        </p:xfrm>
        <a:graphic>
          <a:graphicData uri="http://schemas.openxmlformats.org/drawingml/2006/table">
            <a:tbl>
              <a:tblPr firstRow="1" bandRow="1">
                <a:tableStyleId>{5C22544A-7EE6-4342-B048-85BDC9FD1C3A}</a:tableStyleId>
              </a:tblPr>
              <a:tblGrid>
                <a:gridCol w="3015542">
                  <a:extLst>
                    <a:ext uri="{9D8B030D-6E8A-4147-A177-3AD203B41FA5}">
                      <a16:colId xmlns:a16="http://schemas.microsoft.com/office/drawing/2014/main" val="3336049185"/>
                    </a:ext>
                  </a:extLst>
                </a:gridCol>
                <a:gridCol w="3015542">
                  <a:extLst>
                    <a:ext uri="{9D8B030D-6E8A-4147-A177-3AD203B41FA5}">
                      <a16:colId xmlns:a16="http://schemas.microsoft.com/office/drawing/2014/main" val="1921072032"/>
                    </a:ext>
                  </a:extLst>
                </a:gridCol>
                <a:gridCol w="3015542">
                  <a:extLst>
                    <a:ext uri="{9D8B030D-6E8A-4147-A177-3AD203B41FA5}">
                      <a16:colId xmlns:a16="http://schemas.microsoft.com/office/drawing/2014/main" val="3834352144"/>
                    </a:ext>
                  </a:extLst>
                </a:gridCol>
              </a:tblGrid>
              <a:tr h="383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73726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endParaRPr kumimoji="0" lang="en-US" sz="20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TGmd</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chemeClr val="tx1">
                              <a:lumMod val="95000"/>
                              <a:lumOff val="5000"/>
                            </a:schemeClr>
                          </a:solidFill>
                          <a:effectLst/>
                          <a:latin typeface="Times New Roman" pitchFamily="18" charset="0"/>
                        </a:rPr>
                        <a:t>4647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780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Sep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Nov 2020*</a:t>
                      </a:r>
                    </a:p>
                  </a:txBody>
                  <a:tcPr horzOverflow="overflow">
                    <a:noFill/>
                  </a:tcPr>
                </a:tc>
                <a:extLst>
                  <a:ext uri="{0D108BD9-81ED-4DB2-BD59-A6C34878D82A}">
                    <a16:rowId xmlns:a16="http://schemas.microsoft.com/office/drawing/2014/main" val="216556490"/>
                  </a:ext>
                </a:extLst>
              </a:tr>
              <a:tr h="383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chemeClr val="tx1">
                              <a:lumMod val="95000"/>
                              <a:lumOff val="5000"/>
                            </a:schemeClr>
                          </a:solidFill>
                          <a:effectLst/>
                          <a:latin typeface="Times New Roman" pitchFamily="18" charset="0"/>
                        </a:rPr>
                        <a:t>790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Dec 2020*</a:t>
                      </a:r>
                    </a:p>
                  </a:txBody>
                  <a:tcPr horzOverflow="overflow">
                    <a:noFill/>
                  </a:tcPr>
                </a:tc>
                <a:extLst>
                  <a:ext uri="{0D108BD9-81ED-4DB2-BD59-A6C34878D82A}">
                    <a16:rowId xmlns:a16="http://schemas.microsoft.com/office/drawing/2014/main" val="2414023622"/>
                  </a:ext>
                </a:extLst>
              </a:tr>
              <a:tr h="383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rgbClr val="FF0000"/>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a:t>
                      </a:r>
                      <a:r>
                        <a:rPr kumimoji="0" lang="en-US" sz="2000" b="0" i="0" u="none" strike="noStrike" cap="none" normalizeH="0" baseline="0">
                          <a:ln>
                            <a:noFill/>
                          </a:ln>
                          <a:solidFill>
                            <a:schemeClr val="tx1"/>
                          </a:solidFill>
                          <a:effectLst/>
                          <a:latin typeface="Times New Roman" pitchFamily="18" charset="0"/>
                        </a:rPr>
                        <a:t>– </a:t>
                      </a:r>
                      <a:r>
                        <a:rPr kumimoji="0" lang="en-US" sz="2000" b="0" i="0" u="none" strike="noStrike" cap="none" normalizeH="0" baseline="0">
                          <a:ln>
                            <a:noFill/>
                          </a:ln>
                          <a:solidFill>
                            <a:srgbClr val="FF0000"/>
                          </a:solidFill>
                          <a:effectLst/>
                          <a:latin typeface="Times New Roman" pitchFamily="18" charset="0"/>
                        </a:rPr>
                        <a:t>186</a:t>
                      </a: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Sep 2020*</a:t>
                      </a:r>
                    </a:p>
                  </a:txBody>
                  <a:tcPr horzOverflow="overflow">
                    <a:noFill/>
                  </a:tcPr>
                </a:tc>
                <a:extLst>
                  <a:ext uri="{0D108BD9-81ED-4DB2-BD59-A6C34878D82A}">
                    <a16:rowId xmlns:a16="http://schemas.microsoft.com/office/drawing/2014/main" val="3227809256"/>
                  </a:ext>
                </a:extLst>
              </a:tr>
              <a:tr h="73726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rgbClr val="FF0000"/>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240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Mar 2021*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Jul 2021*</a:t>
                      </a:r>
                    </a:p>
                  </a:txBody>
                  <a:tcPr horzOverflow="overflow">
                    <a:noFill/>
                  </a:tcPr>
                </a:tc>
                <a:extLst>
                  <a:ext uri="{0D108BD9-81ED-4DB2-BD59-A6C34878D82A}">
                    <a16:rowId xmlns:a16="http://schemas.microsoft.com/office/drawing/2014/main" val="1982380037"/>
                  </a:ext>
                </a:extLst>
              </a:tr>
              <a:tr h="38337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rgbClr val="0070C0"/>
                          </a:solidFill>
                          <a:effectLst/>
                          <a:latin typeface="Times New Roman" pitchFamily="18" charset="0"/>
                        </a:rPr>
                        <a:t>*</a:t>
                      </a:r>
                      <a:r>
                        <a:rPr kumimoji="0" lang="en-US" sz="2000" b="0" i="0" u="none" strike="noStrike" cap="none" normalizeH="0" baseline="0" dirty="0" err="1">
                          <a:ln>
                            <a:noFill/>
                          </a:ln>
                          <a:solidFill>
                            <a:srgbClr val="0070C0"/>
                          </a:solidFill>
                          <a:effectLst/>
                          <a:latin typeface="Times New Roman" pitchFamily="18" charset="0"/>
                        </a:rPr>
                        <a:t>REVmd</a:t>
                      </a:r>
                      <a:r>
                        <a:rPr kumimoji="0" lang="en-US" sz="2000" b="0" i="0" u="none" strike="noStrike" cap="none" normalizeH="0" baseline="0" dirty="0">
                          <a:ln>
                            <a:noFill/>
                          </a:ln>
                          <a:solidFill>
                            <a:srgbClr val="0070C0"/>
                          </a:solidFill>
                          <a:effectLst/>
                          <a:latin typeface="Times New Roman" pitchFamily="18" charset="0"/>
                        </a:rPr>
                        <a:t> Sep, 2020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383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383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383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383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sz="6600" b="1" i="1" dirty="0"/>
              <a:t>Thank you !!</a:t>
            </a:r>
          </a:p>
        </p:txBody>
      </p:sp>
      <p:sp>
        <p:nvSpPr>
          <p:cNvPr id="4" name="Date Placeholder 3"/>
          <p:cNvSpPr>
            <a:spLocks noGrp="1"/>
          </p:cNvSpPr>
          <p:nvPr>
            <p:ph type="dt" sz="half" idx="10"/>
          </p:nvPr>
        </p:nvSpPr>
        <p:spPr/>
        <p:txBody>
          <a:bodyPr/>
          <a:lstStyle/>
          <a:p>
            <a:r>
              <a:rPr lang="en-US" altLang="en-US" dirty="0"/>
              <a:t>Jan 2020</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9</a:t>
            </a:fld>
            <a:endParaRPr lang="en-US" altLang="en-US"/>
          </a:p>
        </p:txBody>
      </p:sp>
    </p:spTree>
    <p:extLst>
      <p:ext uri="{BB962C8B-B14F-4D97-AF65-F5344CB8AC3E}">
        <p14:creationId xmlns:p14="http://schemas.microsoft.com/office/powerpoint/2010/main" val="945709958"/>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4224</TotalTime>
  <Words>1052</Words>
  <Application>Microsoft Office PowerPoint</Application>
  <PresentationFormat>On-screen Show (4:3)</PresentationFormat>
  <Paragraphs>240</Paragraphs>
  <Slides>9</Slides>
  <Notes>8</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9</vt:i4>
      </vt:variant>
    </vt:vector>
  </HeadingPairs>
  <TitlesOfParts>
    <vt:vector size="19" baseType="lpstr">
      <vt:lpstr>Arial</vt:lpstr>
      <vt:lpstr>Calibri</vt:lpstr>
      <vt:lpstr>Calibri Light</vt:lpstr>
      <vt:lpstr>Tahoma</vt:lpstr>
      <vt:lpstr>Times New Roman</vt:lpstr>
      <vt:lpstr>Verdana</vt:lpstr>
      <vt:lpstr>IEEE-P802_15</vt:lpstr>
      <vt:lpstr>2_Custom Design</vt:lpstr>
      <vt:lpstr>1_Custom Design</vt:lpstr>
      <vt:lpstr>Custom Design</vt:lpstr>
      <vt:lpstr>PowerPoint Presentation</vt:lpstr>
      <vt:lpstr>PowerPoint Presentation</vt:lpstr>
      <vt:lpstr>802.11 Standards Pipeline</vt:lpstr>
      <vt:lpstr>802.11 Task Groups in Comment Resolution</vt:lpstr>
      <vt:lpstr>802.11 WNG  (Wireless Next Generation)</vt:lpstr>
      <vt:lpstr>802.11be (Enhancements for Extremely High Throughput) </vt:lpstr>
      <vt:lpstr>802.11bd (Enhancements for Next Generation V2X)</vt:lpstr>
      <vt:lpstr>Editor Amendment Ordering</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aaa;Al Petrick</dc:creator>
  <dc:description>&lt;doc#&gt;</dc:description>
  <cp:lastModifiedBy>Al Petrick</cp:lastModifiedBy>
  <cp:revision>574</cp:revision>
  <cp:lastPrinted>1998-02-10T13:28:06Z</cp:lastPrinted>
  <dcterms:created xsi:type="dcterms:W3CDTF">2016-01-21T14:33:00Z</dcterms:created>
  <dcterms:modified xsi:type="dcterms:W3CDTF">2020-01-17T03:27:46Z</dcterms:modified>
</cp:coreProperties>
</file>