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4"/>
  </p:notesMasterIdLst>
  <p:handoutMasterIdLst>
    <p:handoutMasterId r:id="rId15"/>
  </p:handoutMasterIdLst>
  <p:sldIdLst>
    <p:sldId id="259" r:id="rId5"/>
    <p:sldId id="258" r:id="rId6"/>
    <p:sldId id="402" r:id="rId7"/>
    <p:sldId id="400" r:id="rId8"/>
    <p:sldId id="311" r:id="rId9"/>
    <p:sldId id="399" r:id="rId10"/>
    <p:sldId id="310" r:id="rId11"/>
    <p:sldId id="273"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3537" autoAdjust="0"/>
  </p:normalViewPr>
  <p:slideViewPr>
    <p:cSldViewPr>
      <p:cViewPr varScale="1">
        <p:scale>
          <a:sx n="75" d="100"/>
          <a:sy n="75" d="100"/>
        </p:scale>
        <p:origin x="1048" y="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1606" y="-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802.15-20-0062-00-0000</a:t>
            </a:r>
            <a:endParaRPr lang="en-US" altLang="en-US"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 2020</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802.15-20-0062-00-0000</a:t>
            </a:r>
            <a:endParaRPr lang="en-US" altLang="en-US"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 2020</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802.15-20-0062-00-0000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Jan 2020</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802.15-20-0062-00-0000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802.15-20-0062-00-0000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101716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802.15-20-0062-00-0000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Jan 2020</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802.15-20-0062-00-0000</a:t>
            </a:r>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3340922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802.15-20-0062-00-0000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802.15-20-0062-00-0000</a:t>
            </a:r>
          </a:p>
        </p:txBody>
      </p:sp>
      <p:sp>
        <p:nvSpPr>
          <p:cNvPr id="5" name="Rectangle 3"/>
          <p:cNvSpPr>
            <a:spLocks noGrp="1" noChangeArrowheads="1"/>
          </p:cNvSpPr>
          <p:nvPr>
            <p:ph type="dt"/>
          </p:nvPr>
        </p:nvSpPr>
        <p:spPr>
          <a:ln/>
        </p:spPr>
        <p:txBody>
          <a:bodyPr/>
          <a:lstStyle/>
          <a:p>
            <a:r>
              <a:rPr lang="en-US"/>
              <a:t>Jan 2020</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136F5706-0C44-404D-BBC5-72CB2B433E0E}"/>
              </a:ext>
            </a:extLst>
          </p:cNvPr>
          <p:cNvSpPr>
            <a:spLocks noGrp="1"/>
          </p:cNvSpPr>
          <p:nvPr>
            <p:ph type="dt" sz="half" idx="10"/>
          </p:nvPr>
        </p:nvSpPr>
        <p:spPr/>
        <p:txBody>
          <a:bodyPr/>
          <a:lstStyle/>
          <a:p>
            <a:r>
              <a:rPr lang="en-US" altLang="en-US"/>
              <a:t>Jan 2020</a:t>
            </a:r>
            <a:endParaRPr lang="en-US" altLang="en-US" dirty="0"/>
          </a:p>
        </p:txBody>
      </p:sp>
      <p:sp>
        <p:nvSpPr>
          <p:cNvPr id="11" name="Footer Placeholder 10">
            <a:extLst>
              <a:ext uri="{FF2B5EF4-FFF2-40B4-BE49-F238E27FC236}">
                <a16:creationId xmlns:a16="http://schemas.microsoft.com/office/drawing/2014/main" id="{2ACC5295-65B8-4552-B458-B986C2B69E5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12" name="Slide Number Placeholder 11">
            <a:extLst>
              <a:ext uri="{FF2B5EF4-FFF2-40B4-BE49-F238E27FC236}">
                <a16:creationId xmlns:a16="http://schemas.microsoft.com/office/drawing/2014/main" id="{DACC5E8A-325B-4379-94BF-5C879788E84A}"/>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Jan 2020</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Jan 2020</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Jan 2020</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Jan 2020</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Jan 2020</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Jan 2020</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Jan 2020</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Jan 2020</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Jan 2020</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Jan 2020</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Jan 2020</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Jan 2020</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Jan 2020</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Jan 2020</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Jan 2020</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Jan 2020</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Jan 2020</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8214" y="2286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Jan 2020</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Jan 2020</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12" name="Date Placeholder 11"/>
          <p:cNvSpPr>
            <a:spLocks noGrp="1"/>
          </p:cNvSpPr>
          <p:nvPr>
            <p:ph type="dt" sz="half" idx="10"/>
          </p:nvPr>
        </p:nvSpPr>
        <p:spPr>
          <a:xfrm>
            <a:off x="609600" y="378280"/>
            <a:ext cx="1676400" cy="215444"/>
          </a:xfrm>
        </p:spPr>
        <p:txBody>
          <a:bodyPr/>
          <a:lstStyle>
            <a:lvl1pPr>
              <a:defRPr/>
            </a:lvl1pPr>
          </a:lstStyle>
          <a:p>
            <a:r>
              <a:rPr lang="en-US" altLang="en-US"/>
              <a:t>Jan 2020</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Jan 2020</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Jan 2020</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 2020</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 </a:t>
            </a:r>
            <a:r>
              <a:rPr lang="en-US" sz="1400" b="1" dirty="0">
                <a:effectLst/>
              </a:rPr>
              <a:t> IEEE 802.15-20-0062-00-0000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 2020</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 2020</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 2020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a:t>Jan 2020</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14300" y="678657"/>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January 2020</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16 Jan 2020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Jan 2020</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Jan 2020</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Jan 2020</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15-20-</a:t>
            </a:r>
            <a:r>
              <a:rPr lang="en-US" sz="2800" b="1" dirty="0">
                <a:solidFill>
                  <a:srgbClr val="FF0000"/>
                </a:solidFill>
              </a:rPr>
              <a:t>0062</a:t>
            </a:r>
            <a:r>
              <a:rPr lang="en-US" sz="2800" b="1" dirty="0"/>
              <a:t>-0</a:t>
            </a:r>
            <a:r>
              <a:rPr lang="en-US" sz="2800" b="1" dirty="0">
                <a:solidFill>
                  <a:srgbClr val="FF0000"/>
                </a:solidFill>
              </a:rPr>
              <a:t>0</a:t>
            </a:r>
            <a:r>
              <a:rPr lang="en-US" sz="2800" b="1" dirty="0"/>
              <a:t>-0000</a:t>
            </a:r>
            <a:br>
              <a:rPr lang="en-US" altLang="en-US" sz="3600" b="1" dirty="0"/>
            </a:br>
            <a:endParaRPr lang="en-US" altLang="en-US" sz="3600" b="1" dirty="0"/>
          </a:p>
          <a:p>
            <a:r>
              <a:rPr lang="en-US" sz="3300" b="1" i="1" dirty="0"/>
              <a:t>Hotel Irvine</a:t>
            </a:r>
            <a:br>
              <a:rPr lang="en-US" sz="3600" b="1" i="1" dirty="0"/>
            </a:br>
            <a:r>
              <a:rPr lang="en-US" sz="2800" b="1" i="1" dirty="0"/>
              <a:t> </a:t>
            </a:r>
            <a:r>
              <a:rPr lang="en-US" sz="2800" b="1" i="1" dirty="0" err="1"/>
              <a:t>Irvine</a:t>
            </a:r>
            <a:r>
              <a:rPr lang="en-US" sz="2800" b="1" i="1" dirty="0"/>
              <a:t>, California</a:t>
            </a:r>
            <a:endParaRPr lang="en-US" b="1" dirty="0"/>
          </a:p>
          <a:p>
            <a:r>
              <a:rPr lang="en-US" sz="2800" dirty="0"/>
              <a:t>January 13-17, </a:t>
            </a:r>
            <a:r>
              <a:rPr lang="en-US" altLang="en-US" sz="2800" dirty="0"/>
              <a:t>2020</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34934" y="855546"/>
            <a:ext cx="5829300" cy="486965"/>
          </a:xfrm>
        </p:spPr>
        <p:txBody>
          <a:bodyPr/>
          <a:lstStyle/>
          <a:p>
            <a:r>
              <a:rPr lang="en-US" sz="3200" b="1" dirty="0"/>
              <a:t>802.11 Standards Pipeline</a:t>
            </a:r>
          </a:p>
        </p:txBody>
      </p:sp>
      <p:sp>
        <p:nvSpPr>
          <p:cNvPr id="52" name="Slide Number Placeholder 4"/>
          <p:cNvSpPr txBox="1">
            <a:spLocks/>
          </p:cNvSpPr>
          <p:nvPr/>
        </p:nvSpPr>
        <p:spPr>
          <a:xfrm>
            <a:off x="7486650" y="5829300"/>
            <a:ext cx="328613" cy="171450"/>
          </a:xfrm>
          <a:prstGeom prst="rect">
            <a:avLst/>
          </a:prstGeom>
        </p:spPr>
        <p:txBody>
          <a:bodyPr/>
          <a:lstStyle/>
          <a:p>
            <a:pPr eaLnBrk="1" fontAlgn="auto" hangingPunct="1">
              <a:spcBef>
                <a:spcPts val="0"/>
              </a:spcBef>
              <a:spcAft>
                <a:spcPts val="0"/>
              </a:spcAft>
              <a:defRPr/>
            </a:pPr>
            <a:fld id="{9DB06DC2-A86B-4567-B1B6-4A779827CDB5}" type="slidenum">
              <a:rPr lang="en-US" sz="600">
                <a:latin typeface="+mj-lt"/>
              </a:rPr>
              <a:pPr eaLnBrk="1" fontAlgn="auto" hangingPunct="1">
                <a:spcBef>
                  <a:spcPts val="0"/>
                </a:spcBef>
                <a:spcAft>
                  <a:spcPts val="0"/>
                </a:spcAft>
                <a:defRPr/>
              </a:pPr>
              <a:t>3</a:t>
            </a:fld>
            <a:endParaRPr lang="en-US" sz="600" dirty="0">
              <a:latin typeface="+mj-lt"/>
            </a:endParaRPr>
          </a:p>
        </p:txBody>
      </p:sp>
      <p:sp>
        <p:nvSpPr>
          <p:cNvPr id="4" name="Footer Placeholder 3"/>
          <p:cNvSpPr>
            <a:spLocks noGrp="1"/>
          </p:cNvSpPr>
          <p:nvPr>
            <p:ph type="ftr" sz="quarter" idx="11"/>
          </p:nvPr>
        </p:nvSpPr>
        <p:spPr>
          <a:xfrm>
            <a:off x="5486400" y="6475413"/>
            <a:ext cx="3124200" cy="184666"/>
          </a:xfrm>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dirty="0"/>
              <a:t>Jan 2020</a:t>
            </a:r>
          </a:p>
        </p:txBody>
      </p:sp>
      <p:grpSp>
        <p:nvGrpSpPr>
          <p:cNvPr id="3" name="Group 2">
            <a:extLst>
              <a:ext uri="{FF2B5EF4-FFF2-40B4-BE49-F238E27FC236}">
                <a16:creationId xmlns:a16="http://schemas.microsoft.com/office/drawing/2014/main" id="{DDC15195-E291-4C34-8100-F2440C3FB10E}"/>
              </a:ext>
            </a:extLst>
          </p:cNvPr>
          <p:cNvGrpSpPr/>
          <p:nvPr/>
        </p:nvGrpSpPr>
        <p:grpSpPr>
          <a:xfrm>
            <a:off x="685801" y="1605699"/>
            <a:ext cx="7772400" cy="4490301"/>
            <a:chOff x="1536700" y="1436917"/>
            <a:chExt cx="9131303" cy="5021109"/>
          </a:xfrm>
        </p:grpSpPr>
        <p:sp>
          <p:nvSpPr>
            <p:cNvPr id="30723" name="Text Box 3"/>
            <p:cNvSpPr txBox="1">
              <a:spLocks noChangeArrowheads="1"/>
            </p:cNvSpPr>
            <p:nvPr/>
          </p:nvSpPr>
          <p:spPr bwMode="auto">
            <a:xfrm>
              <a:off x="1625263" y="5182747"/>
              <a:ext cx="1272143"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 &amp; PHY</a:t>
              </a:r>
              <a:endParaRPr lang="en-US" sz="15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27682" y="5965583"/>
              <a:ext cx="6950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SA</a:t>
              </a:r>
            </a:p>
            <a:p>
              <a:pPr algn="ctr"/>
              <a:r>
                <a:rPr lang="en-US" sz="900" b="1"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26" name="Text Box 6"/>
            <p:cNvSpPr txBox="1">
              <a:spLocks noChangeArrowheads="1"/>
            </p:cNvSpPr>
            <p:nvPr/>
          </p:nvSpPr>
          <p:spPr bwMode="auto">
            <a:xfrm>
              <a:off x="1990727" y="1526033"/>
              <a:ext cx="650179"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a:t>
              </a:r>
              <a:endParaRPr lang="en-US" sz="15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59"/>
              <a:ext cx="1243800" cy="41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TIG/Study </a:t>
              </a:r>
            </a:p>
            <a:p>
              <a:pPr algn="ctr">
                <a:lnSpc>
                  <a:spcPct val="80000"/>
                </a:lnSpc>
              </a:pPr>
              <a:r>
                <a:rPr lang="en-US" sz="900" b="1"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33" name="Text Box 13"/>
            <p:cNvSpPr txBox="1">
              <a:spLocks noChangeArrowheads="1"/>
            </p:cNvSpPr>
            <p:nvPr/>
          </p:nvSpPr>
          <p:spPr bwMode="auto">
            <a:xfrm>
              <a:off x="9263307" y="5939138"/>
              <a:ext cx="1000701" cy="4924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01628" y="6028318"/>
              <a:ext cx="1205887" cy="41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WG  </a:t>
              </a:r>
            </a:p>
            <a:p>
              <a:pPr algn="ctr">
                <a:lnSpc>
                  <a:spcPct val="80000"/>
                </a:lnSpc>
              </a:pPr>
              <a:r>
                <a:rPr lang="en-US" sz="900" b="1"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900" b="1"/>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0" name="Text Box 35"/>
            <p:cNvSpPr txBox="1">
              <a:spLocks noChangeArrowheads="1"/>
            </p:cNvSpPr>
            <p:nvPr/>
          </p:nvSpPr>
          <p:spPr bwMode="auto">
            <a:xfrm>
              <a:off x="3979208" y="6019799"/>
              <a:ext cx="1404659" cy="41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TG without </a:t>
              </a:r>
            </a:p>
            <a:p>
              <a:pPr algn="ctr">
                <a:lnSpc>
                  <a:spcPct val="80000"/>
                </a:lnSpc>
              </a:pPr>
              <a:r>
                <a:rPr lang="en-US" sz="900" b="1"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08169" y="5993150"/>
              <a:ext cx="1135061" cy="41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169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3" name="Text Box 38"/>
            <p:cNvSpPr txBox="1">
              <a:spLocks noChangeArrowheads="1"/>
            </p:cNvSpPr>
            <p:nvPr/>
          </p:nvSpPr>
          <p:spPr bwMode="auto">
            <a:xfrm>
              <a:off x="7727991" y="5957525"/>
              <a:ext cx="1186649" cy="4924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7826016" y="2893508"/>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802.11ai</a:t>
              </a:r>
            </a:p>
            <a:p>
              <a:pPr algn="ctr">
                <a:defRPr/>
              </a:pPr>
              <a:r>
                <a:rPr lang="en-US" sz="9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5367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900" b="1"/>
            </a:p>
          </p:txBody>
        </p:sp>
        <p:sp>
          <p:nvSpPr>
            <p:cNvPr id="30765" name="AutoShape 46"/>
            <p:cNvSpPr>
              <a:spLocks noChangeArrowheads="1"/>
            </p:cNvSpPr>
            <p:nvPr/>
          </p:nvSpPr>
          <p:spPr bwMode="auto">
            <a:xfrm>
              <a:off x="1802606" y="333216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35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7837361" y="1545739"/>
              <a:ext cx="98114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802.11aq</a:t>
              </a:r>
            </a:p>
            <a:p>
              <a:pPr algn="ctr"/>
              <a:r>
                <a:rPr lang="en-US" sz="900" b="1" dirty="0">
                  <a:latin typeface="Tahoma" pitchFamily="34" charset="0"/>
                  <a:ea typeface="ＭＳ Ｐゴシック" charset="-128"/>
                  <a:cs typeface="Arial" pitchFamily="34" charset="0"/>
                </a:rPr>
                <a:t>PAD</a:t>
              </a:r>
            </a:p>
          </p:txBody>
        </p:sp>
        <p:sp>
          <p:nvSpPr>
            <p:cNvPr id="30781" name="AutoShape 46"/>
            <p:cNvSpPr>
              <a:spLocks noChangeArrowheads="1"/>
            </p:cNvSpPr>
            <p:nvPr/>
          </p:nvSpPr>
          <p:spPr bwMode="auto">
            <a:xfrm>
              <a:off x="7861353" y="4923438"/>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900" b="1" dirty="0">
                <a:latin typeface="Tahoma" pitchFamily="34" charset="0"/>
                <a:ea typeface="ＭＳ Ｐゴシック" charset="-128"/>
                <a:cs typeface="Arial" pitchFamily="34" charset="0"/>
              </a:endParaRPr>
            </a:p>
            <a:p>
              <a:pPr algn="ctr"/>
              <a:r>
                <a:rPr lang="en-US" sz="900" b="1" dirty="0">
                  <a:latin typeface="Tahoma" pitchFamily="34" charset="0"/>
                  <a:ea typeface="ＭＳ Ｐゴシック" charset="-128"/>
                  <a:cs typeface="Arial" pitchFamily="34" charset="0"/>
                </a:rPr>
                <a:t>802.11aj</a:t>
              </a:r>
            </a:p>
            <a:p>
              <a:pPr algn="ctr"/>
              <a:r>
                <a:rPr lang="en-US" sz="900" b="1" dirty="0">
                  <a:latin typeface="Tahoma" pitchFamily="34" charset="0"/>
                  <a:ea typeface="ＭＳ Ｐゴシック" charset="-128"/>
                  <a:cs typeface="Arial" pitchFamily="34" charset="0"/>
                </a:rPr>
                <a:t>CMMW</a:t>
              </a:r>
            </a:p>
            <a:p>
              <a:pPr algn="ctr"/>
              <a:endParaRPr lang="en-US" sz="9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7812481" y="2210571"/>
              <a:ext cx="992464"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802.11ak</a:t>
              </a:r>
            </a:p>
            <a:p>
              <a:pPr algn="ctr"/>
              <a:r>
                <a:rPr lang="en-US" sz="900" b="1" dirty="0">
                  <a:latin typeface="Tahoma" pitchFamily="34" charset="0"/>
                  <a:ea typeface="ＭＳ Ｐゴシック" charset="-128"/>
                  <a:cs typeface="Arial" pitchFamily="34" charset="0"/>
                </a:rPr>
                <a:t>GLK</a:t>
              </a:r>
            </a:p>
          </p:txBody>
        </p:sp>
        <p:sp>
          <p:nvSpPr>
            <p:cNvPr id="42" name="AutoShape 46"/>
            <p:cNvSpPr>
              <a:spLocks noChangeArrowheads="1"/>
            </p:cNvSpPr>
            <p:nvPr/>
          </p:nvSpPr>
          <p:spPr bwMode="auto">
            <a:xfrm>
              <a:off x="6629400" y="3659811"/>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802.11ax</a:t>
              </a:r>
            </a:p>
            <a:p>
              <a:pPr algn="ctr"/>
              <a:r>
                <a:rPr lang="en-US" sz="900" b="1"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6629400" y="427146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802.11ay</a:t>
              </a:r>
            </a:p>
            <a:p>
              <a:pPr algn="ctr"/>
              <a:r>
                <a:rPr lang="en-US" sz="900" b="1"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050" b="1" dirty="0">
                  <a:latin typeface="Arial" panose="020B0604020202020204" pitchFamily="34" charset="0"/>
                  <a:cs typeface="Arial" panose="020B0604020202020204" pitchFamily="34" charset="0"/>
                </a:rPr>
                <a:t>802.11</a:t>
              </a:r>
            </a:p>
            <a:p>
              <a:pPr algn="ctr" eaLnBrk="0" hangingPunct="0">
                <a:defRPr/>
              </a:pPr>
              <a:r>
                <a:rPr lang="en-US" sz="1050" b="1" dirty="0">
                  <a:latin typeface="Arial" panose="020B0604020202020204" pitchFamily="34" charset="0"/>
                  <a:cs typeface="Arial" panose="020B0604020202020204" pitchFamily="34" charset="0"/>
                </a:rPr>
                <a:t>-2016</a:t>
              </a:r>
            </a:p>
          </p:txBody>
        </p:sp>
        <p:sp>
          <p:nvSpPr>
            <p:cNvPr id="44" name="AutoShape 46"/>
            <p:cNvSpPr>
              <a:spLocks noChangeArrowheads="1"/>
            </p:cNvSpPr>
            <p:nvPr/>
          </p:nvSpPr>
          <p:spPr bwMode="auto">
            <a:xfrm>
              <a:off x="5423904" y="2324398"/>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802.11az</a:t>
              </a:r>
            </a:p>
            <a:p>
              <a:pPr algn="ctr"/>
              <a:r>
                <a:rPr lang="en-US" sz="900" b="1"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5426852" y="2935317"/>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802.11ba</a:t>
              </a:r>
            </a:p>
            <a:p>
              <a:pPr algn="ctr"/>
              <a:r>
                <a:rPr lang="en-US" sz="900" b="1" dirty="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7823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802.11ah</a:t>
              </a:r>
            </a:p>
            <a:p>
              <a:pPr algn="ctr">
                <a:defRPr/>
              </a:pPr>
              <a:r>
                <a:rPr lang="en-US" sz="900" b="1" dirty="0">
                  <a:latin typeface="Tahoma" pitchFamily="34" charset="0"/>
                  <a:ea typeface="ＭＳ Ｐゴシック" charset="-128"/>
                  <a:cs typeface="Arial" charset="0"/>
                </a:rPr>
                <a:t>&lt; 1Ghz</a:t>
              </a:r>
            </a:p>
          </p:txBody>
        </p:sp>
        <p:sp>
          <p:nvSpPr>
            <p:cNvPr id="48" name="AutoShape 46"/>
            <p:cNvSpPr>
              <a:spLocks noChangeArrowheads="1"/>
            </p:cNvSpPr>
            <p:nvPr/>
          </p:nvSpPr>
          <p:spPr bwMode="auto">
            <a:xfrm>
              <a:off x="4270148" y="36576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802.11be </a:t>
              </a:r>
              <a:br>
                <a:rPr lang="en-US" sz="900" b="1" dirty="0">
                  <a:latin typeface="Tahoma" pitchFamily="34" charset="0"/>
                  <a:ea typeface="ＭＳ Ｐゴシック" charset="-128"/>
                  <a:cs typeface="Arial" pitchFamily="34" charset="0"/>
                </a:rPr>
              </a:br>
              <a:r>
                <a:rPr lang="en-US" sz="900" b="1" dirty="0" err="1">
                  <a:latin typeface="Tahoma" pitchFamily="34" charset="0"/>
                  <a:ea typeface="ＭＳ Ｐゴシック" charset="-128"/>
                  <a:cs typeface="Arial" pitchFamily="34" charset="0"/>
                </a:rPr>
                <a:t>TGbe</a:t>
              </a:r>
              <a:endParaRPr lang="en-US" sz="900" b="1"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6" name="AutoShape 46"/>
            <p:cNvSpPr>
              <a:spLocks noChangeArrowheads="1"/>
            </p:cNvSpPr>
            <p:nvPr/>
          </p:nvSpPr>
          <p:spPr bwMode="auto">
            <a:xfrm>
              <a:off x="6629400" y="1696886"/>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050" b="1" dirty="0">
                  <a:latin typeface="Arial" panose="020B0604020202020204" pitchFamily="34" charset="0"/>
                  <a:cs typeface="Arial" panose="020B0604020202020204" pitchFamily="34" charset="0"/>
                </a:rPr>
                <a:t>802.11</a:t>
              </a:r>
            </a:p>
            <a:p>
              <a:pPr algn="ctr"/>
              <a:r>
                <a:rPr lang="en-US" sz="1050" b="1" dirty="0" err="1">
                  <a:latin typeface="Arial" panose="020B0604020202020204" pitchFamily="34" charset="0"/>
                  <a:cs typeface="Arial" panose="020B0604020202020204" pitchFamily="34" charset="0"/>
                </a:rPr>
                <a:t>REVmd</a:t>
              </a:r>
              <a:endParaRPr lang="en-US" sz="1050" b="1"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4215179" y="23622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802.11bc</a:t>
              </a:r>
            </a:p>
            <a:p>
              <a:pPr algn="ctr"/>
              <a:r>
                <a:rPr lang="en-US" sz="900" b="1"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4228009" y="42354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802.11bd</a:t>
              </a:r>
              <a:br>
                <a:rPr lang="en-US" sz="900" b="1" dirty="0">
                  <a:latin typeface="Tahoma" pitchFamily="34" charset="0"/>
                  <a:ea typeface="ＭＳ Ｐゴシック" charset="-128"/>
                  <a:cs typeface="Arial" pitchFamily="34" charset="0"/>
                </a:rPr>
              </a:br>
              <a:r>
                <a:rPr lang="en-US" sz="900" b="1"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4228009" y="487842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802.11bb</a:t>
              </a:r>
            </a:p>
            <a:p>
              <a:pPr algn="ctr"/>
              <a:r>
                <a:rPr lang="en-US" sz="900" b="1"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3117427" y="2687830"/>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b="1" dirty="0">
                  <a:latin typeface="Tahoma" pitchFamily="34" charset="0"/>
                  <a:ea typeface="ＭＳ Ｐゴシック" charset="-128"/>
                  <a:cs typeface="Arial" pitchFamily="34" charset="0"/>
                </a:rPr>
                <a:t>Random and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Changing MAC</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Addresses</a:t>
              </a:r>
            </a:p>
            <a:p>
              <a:pPr algn="ctr"/>
              <a:r>
                <a:rPr lang="en-US" sz="825" b="1" dirty="0">
                  <a:latin typeface="Tahoma" pitchFamily="34" charset="0"/>
                  <a:ea typeface="ＭＳ Ｐゴシック" charset="-128"/>
                  <a:cs typeface="Arial" pitchFamily="34" charset="0"/>
                </a:rPr>
                <a:t>(RCM) TIG</a:t>
              </a:r>
            </a:p>
          </p:txBody>
        </p:sp>
        <p:sp>
          <p:nvSpPr>
            <p:cNvPr id="49" name="AutoShape 46"/>
            <p:cNvSpPr>
              <a:spLocks noChangeArrowheads="1"/>
            </p:cNvSpPr>
            <p:nvPr/>
          </p:nvSpPr>
          <p:spPr bwMode="auto">
            <a:xfrm>
              <a:off x="3110678" y="3684990"/>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b="1" dirty="0">
                  <a:latin typeface="Tahoma" pitchFamily="34" charset="0"/>
                  <a:ea typeface="ＭＳ Ｐゴシック" charset="-128"/>
                  <a:cs typeface="Arial" pitchFamily="34" charset="0"/>
                </a:rPr>
                <a:t>WLAN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Sensing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(SENS)SG</a:t>
              </a:r>
            </a:p>
          </p:txBody>
        </p:sp>
      </p:grpSp>
      <p:sp>
        <p:nvSpPr>
          <p:cNvPr id="2" name="Slide Number Placeholder 1"/>
          <p:cNvSpPr>
            <a:spLocks noGrp="1"/>
          </p:cNvSpPr>
          <p:nvPr>
            <p:ph type="sldNum" sz="quarter" idx="12"/>
          </p:nvPr>
        </p:nvSpPr>
        <p:spPr>
          <a:xfrm>
            <a:off x="4355223" y="6475413"/>
            <a:ext cx="509755" cy="184666"/>
          </a:xfrm>
        </p:spPr>
        <p:txBody>
          <a:bodyPr/>
          <a:lstStyle/>
          <a:p>
            <a:pPr>
              <a:defRPr/>
            </a:pPr>
            <a:r>
              <a:rPr lang="en-US"/>
              <a:t>Slide </a:t>
            </a:r>
            <a:fld id="{3FBD1F51-5136-477F-A21E-BB3B46CB0CD8}" type="slidenum">
              <a:rPr lang="en-US" smtClean="0"/>
              <a:pPr>
                <a:defRPr/>
              </a:pPr>
              <a:t>3</a:t>
            </a:fld>
            <a:endParaRPr lang="en-US"/>
          </a:p>
        </p:txBody>
      </p:sp>
      <p:sp>
        <p:nvSpPr>
          <p:cNvPr id="50" name="Rectangle 49">
            <a:extLst>
              <a:ext uri="{FF2B5EF4-FFF2-40B4-BE49-F238E27FC236}">
                <a16:creationId xmlns:a16="http://schemas.microsoft.com/office/drawing/2014/main" id="{C982D785-5095-487D-B9D4-02ACE5A311E4}"/>
              </a:ext>
            </a:extLst>
          </p:cNvPr>
          <p:cNvSpPr/>
          <p:nvPr/>
        </p:nvSpPr>
        <p:spPr bwMode="auto">
          <a:xfrm>
            <a:off x="266335" y="1371600"/>
            <a:ext cx="8420465" cy="49530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0848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448567"/>
          </a:xfrm>
        </p:spPr>
        <p:txBody>
          <a:bodyPr/>
          <a:lstStyle/>
          <a:p>
            <a:r>
              <a:rPr lang="en-US" sz="3200" b="1" dirty="0"/>
              <a:t>802.11 Task Groups in Comment Resolution</a:t>
            </a:r>
          </a:p>
        </p:txBody>
      </p:sp>
      <p:sp>
        <p:nvSpPr>
          <p:cNvPr id="4" name="Date Placeholder 3"/>
          <p:cNvSpPr>
            <a:spLocks noGrp="1"/>
          </p:cNvSpPr>
          <p:nvPr>
            <p:ph type="dt" sz="half" idx="10"/>
          </p:nvPr>
        </p:nvSpPr>
        <p:spPr>
          <a:xfrm>
            <a:off x="685800" y="378281"/>
            <a:ext cx="1600200" cy="215444"/>
          </a:xfrm>
        </p:spPr>
        <p:txBody>
          <a:bodyPr/>
          <a:lstStyle/>
          <a:p>
            <a:r>
              <a:rPr lang="en-US" altLang="en-US"/>
              <a:t>Jan 2020</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365463144"/>
              </p:ext>
            </p:extLst>
          </p:nvPr>
        </p:nvGraphicFramePr>
        <p:xfrm>
          <a:off x="742156" y="1650666"/>
          <a:ext cx="8266113" cy="3866214"/>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nchor="ctr"/>
                </a:tc>
                <a:tc>
                  <a:txBody>
                    <a:bodyPr/>
                    <a:lstStyle/>
                    <a:p>
                      <a:pPr algn="ctr"/>
                      <a:r>
                        <a:rPr lang="en-US" sz="1400" dirty="0"/>
                        <a:t>Ballot</a:t>
                      </a:r>
                    </a:p>
                  </a:txBody>
                  <a:tcPr anchor="ctr"/>
                </a:tc>
                <a:tc>
                  <a:txBody>
                    <a:bodyPr/>
                    <a:lstStyle/>
                    <a:p>
                      <a:pPr algn="ctr"/>
                      <a:r>
                        <a:rPr lang="en-US" sz="1400" dirty="0"/>
                        <a:t>Draft </a:t>
                      </a:r>
                    </a:p>
                  </a:txBody>
                  <a:tcPr anchor="ctr"/>
                </a:tc>
                <a:tc>
                  <a:txBody>
                    <a:bodyPr/>
                    <a:lstStyle/>
                    <a:p>
                      <a:pPr algn="ctr"/>
                      <a:r>
                        <a:rPr lang="en-US" sz="1400" dirty="0"/>
                        <a:t>Comments</a:t>
                      </a:r>
                    </a:p>
                  </a:txBody>
                  <a:tcPr anchor="ctr"/>
                </a:tc>
                <a:tc>
                  <a:txBody>
                    <a:bodyPr/>
                    <a:lstStyle/>
                    <a:p>
                      <a:pPr algn="ctr"/>
                      <a:r>
                        <a:rPr lang="en-US" sz="1400" dirty="0"/>
                        <a:t>Resolved</a:t>
                      </a:r>
                      <a:br>
                        <a:rPr lang="en-US" sz="1400" dirty="0"/>
                      </a:br>
                      <a:r>
                        <a:rPr lang="en-US" sz="1400" dirty="0"/>
                        <a:t>Technical</a:t>
                      </a:r>
                    </a:p>
                  </a:txBody>
                  <a:tcPr anchor="ctr"/>
                </a:tc>
                <a:tc>
                  <a:txBody>
                    <a:bodyPr/>
                    <a:lstStyle/>
                    <a:p>
                      <a:pPr algn="ctr"/>
                      <a:r>
                        <a:rPr lang="en-US" sz="1400" dirty="0"/>
                        <a:t>Plans</a:t>
                      </a:r>
                    </a:p>
                    <a:p>
                      <a:pPr algn="ctr"/>
                      <a:r>
                        <a:rPr lang="en-US" sz="1400" baseline="0" dirty="0"/>
                        <a:t>Jan 2020</a:t>
                      </a:r>
                      <a:endParaRPr lang="en-US" sz="1400" dirty="0"/>
                    </a:p>
                  </a:txBody>
                  <a:tcPr anchor="ctr"/>
                </a:tc>
                <a:tc>
                  <a:txBody>
                    <a:bodyPr/>
                    <a:lstStyle/>
                    <a:p>
                      <a:pPr algn="ctr"/>
                      <a:r>
                        <a:rPr lang="en-US" sz="1400" dirty="0"/>
                        <a:t>Closing</a:t>
                      </a:r>
                      <a:r>
                        <a:rPr lang="en-US" sz="1400" baseline="0" dirty="0"/>
                        <a:t> Report</a:t>
                      </a:r>
                      <a:endParaRPr lang="en-US" sz="1400" dirty="0"/>
                    </a:p>
                  </a:txBody>
                  <a:tcPr anchor="ct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nchor="ctr"/>
                </a:tc>
                <a:tc>
                  <a:txBody>
                    <a:bodyPr/>
                    <a:lstStyle/>
                    <a:p>
                      <a:r>
                        <a:rPr lang="en-US" sz="1400" dirty="0"/>
                        <a:t>SA Ballot</a:t>
                      </a:r>
                    </a:p>
                  </a:txBody>
                  <a:tcPr anchor="ctr"/>
                </a:tc>
                <a:tc>
                  <a:txBody>
                    <a:bodyPr/>
                    <a:lstStyle/>
                    <a:p>
                      <a:r>
                        <a:rPr lang="en-US" sz="1400" dirty="0"/>
                        <a:t>D6.0</a:t>
                      </a:r>
                    </a:p>
                  </a:txBody>
                  <a:tcPr anchor="ctr"/>
                </a:tc>
                <a:tc>
                  <a:txBody>
                    <a:bodyPr/>
                    <a:lstStyle/>
                    <a:p>
                      <a:pPr algn="ctr"/>
                      <a:r>
                        <a:rPr lang="en-US" sz="1400" dirty="0"/>
                        <a:t>----</a:t>
                      </a:r>
                    </a:p>
                  </a:txBody>
                  <a:tcPr anchor="ctr"/>
                </a:tc>
                <a:tc>
                  <a:txBody>
                    <a:bodyPr/>
                    <a:lstStyle/>
                    <a:p>
                      <a:pPr algn="ctr"/>
                      <a:r>
                        <a:rPr lang="en-US" sz="1400" baseline="0" dirty="0"/>
                        <a:t>-----</a:t>
                      </a:r>
                    </a:p>
                  </a:txBody>
                  <a:tcPr anchor="ctr"/>
                </a:tc>
                <a:tc>
                  <a:txBody>
                    <a:bodyPr/>
                    <a:lstStyle/>
                    <a:p>
                      <a:pPr marL="0" indent="0">
                        <a:buFontTx/>
                        <a:buNone/>
                      </a:pPr>
                      <a:r>
                        <a:rPr lang="en-US" sz="1400" baseline="0" dirty="0"/>
                        <a:t>Ballot closes Jan 24, 2020</a:t>
                      </a:r>
                    </a:p>
                    <a:p>
                      <a:pPr marL="0" indent="0">
                        <a:buFontTx/>
                        <a:buNone/>
                      </a:pPr>
                      <a:r>
                        <a:rPr lang="en-US" sz="1400" baseline="0" dirty="0"/>
                        <a:t>Jan – Comment resolution</a:t>
                      </a:r>
                      <a:endParaRPr lang="en-US" sz="1400" dirty="0"/>
                    </a:p>
                  </a:txBody>
                  <a:tcPr anchor="ctr"/>
                </a:tc>
                <a:tc>
                  <a:txBody>
                    <a:bodyPr/>
                    <a:lstStyle/>
                    <a:p>
                      <a:pPr algn="ctr"/>
                      <a:r>
                        <a:rPr lang="en-US" sz="1400" dirty="0"/>
                        <a:t>20/0190r0</a:t>
                      </a:r>
                    </a:p>
                    <a:p>
                      <a:pPr algn="ctr"/>
                      <a:endParaRPr lang="en-US" sz="1400" dirty="0"/>
                    </a:p>
                  </a:txBody>
                  <a:tcPr anchor="ctr"/>
                </a:tc>
                <a:extLst>
                  <a:ext uri="{0D108BD9-81ED-4DB2-BD59-A6C34878D82A}">
                    <a16:rowId xmlns:a16="http://schemas.microsoft.com/office/drawing/2014/main" val="10001"/>
                  </a:ext>
                </a:extLst>
              </a:tr>
              <a:tr h="708322">
                <a:tc>
                  <a:txBody>
                    <a:bodyPr/>
                    <a:lstStyle/>
                    <a:p>
                      <a:r>
                        <a:rPr lang="en-US" sz="1400" dirty="0" err="1"/>
                        <a:t>REVmd</a:t>
                      </a:r>
                      <a:endParaRPr lang="en-US" sz="1400" dirty="0"/>
                    </a:p>
                  </a:txBody>
                  <a:tcPr anchor="ctr"/>
                </a:tc>
                <a:tc>
                  <a:txBody>
                    <a:bodyPr/>
                    <a:lstStyle/>
                    <a:p>
                      <a:r>
                        <a:rPr lang="en-US" sz="1400" dirty="0"/>
                        <a:t>SA Ballot</a:t>
                      </a:r>
                    </a:p>
                  </a:txBody>
                  <a:tcPr anchor="ctr"/>
                </a:tc>
                <a:tc>
                  <a:txBody>
                    <a:bodyPr/>
                    <a:lstStyle/>
                    <a:p>
                      <a:r>
                        <a:rPr lang="en-US" sz="1400" dirty="0"/>
                        <a:t>D3.0</a:t>
                      </a:r>
                    </a:p>
                  </a:txBody>
                  <a:tcPr anchor="ctr"/>
                </a:tc>
                <a:tc>
                  <a:txBody>
                    <a:bodyPr/>
                    <a:lstStyle/>
                    <a:p>
                      <a:pPr algn="ctr"/>
                      <a:r>
                        <a:rPr lang="en-US" sz="1400" dirty="0"/>
                        <a:t>~820 total</a:t>
                      </a:r>
                    </a:p>
                  </a:txBody>
                  <a:tcPr anchor="ctr"/>
                </a:tc>
                <a:tc>
                  <a:txBody>
                    <a:bodyPr/>
                    <a:lstStyle/>
                    <a:p>
                      <a:pPr algn="ctr"/>
                      <a:r>
                        <a:rPr lang="en-US" sz="1400" dirty="0"/>
                        <a:t>~750</a:t>
                      </a:r>
                    </a:p>
                  </a:txBody>
                  <a:tcPr anchor="ctr"/>
                </a:tc>
                <a:tc>
                  <a:txBody>
                    <a:bodyPr/>
                    <a:lstStyle/>
                    <a:p>
                      <a:pPr marL="0" indent="0">
                        <a:buFontTx/>
                        <a:buNone/>
                      </a:pPr>
                      <a:r>
                        <a:rPr lang="en-US" sz="1400" dirty="0"/>
                        <a:t>Closed Dec 15, 2019</a:t>
                      </a:r>
                    </a:p>
                    <a:p>
                      <a:pPr marL="0" indent="0">
                        <a:buFontTx/>
                        <a:buNone/>
                      </a:pPr>
                      <a:r>
                        <a:rPr lang="en-US" sz="1400" dirty="0"/>
                        <a:t>82% approval</a:t>
                      </a:r>
                    </a:p>
                  </a:txBody>
                  <a:tcPr anchor="ctr"/>
                </a:tc>
                <a:tc>
                  <a:txBody>
                    <a:bodyPr/>
                    <a:lstStyle/>
                    <a:p>
                      <a:pPr algn="ctr"/>
                      <a:r>
                        <a:rPr lang="en-US" sz="1400" dirty="0"/>
                        <a:t>19/2134r4</a:t>
                      </a:r>
                    </a:p>
                  </a:txBody>
                  <a:tcPr anchor="ct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nchor="ctr"/>
                </a:tc>
                <a:tc>
                  <a:txBody>
                    <a:bodyPr/>
                    <a:lstStyle/>
                    <a:p>
                      <a:r>
                        <a:rPr lang="en-US" sz="1400" dirty="0"/>
                        <a:t>SA Ballot</a:t>
                      </a:r>
                    </a:p>
                  </a:txBody>
                  <a:tcPr anchor="ctr"/>
                </a:tc>
                <a:tc>
                  <a:txBody>
                    <a:bodyPr/>
                    <a:lstStyle/>
                    <a:p>
                      <a:r>
                        <a:rPr lang="en-US" sz="1400" dirty="0"/>
                        <a:t>D5.0</a:t>
                      </a:r>
                    </a:p>
                  </a:txBody>
                  <a:tcPr anchor="ctr"/>
                </a:tc>
                <a:tc>
                  <a:txBody>
                    <a:bodyPr/>
                    <a:lstStyle/>
                    <a:p>
                      <a:pPr algn="ctr"/>
                      <a:r>
                        <a:rPr lang="en-US" sz="1400" dirty="0"/>
                        <a:t>~135 total</a:t>
                      </a:r>
                    </a:p>
                  </a:txBody>
                  <a:tcPr anchor="ctr"/>
                </a:tc>
                <a:tc>
                  <a:txBody>
                    <a:bodyPr/>
                    <a:lstStyle/>
                    <a:p>
                      <a:pPr algn="ctr"/>
                      <a:r>
                        <a:rPr lang="en-US" sz="1400" dirty="0"/>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Closed Jan 9, 2020</a:t>
                      </a:r>
                      <a:br>
                        <a:rPr lang="en-US" sz="1400" dirty="0"/>
                      </a:br>
                      <a:r>
                        <a:rPr lang="en-US" sz="1400" dirty="0"/>
                        <a:t>89% approval</a:t>
                      </a:r>
                      <a:endParaRPr lang="en-US" sz="1400" kern="1200" dirty="0">
                        <a:solidFill>
                          <a:schemeClr val="dk1"/>
                        </a:solidFill>
                        <a:latin typeface="+mn-lt"/>
                        <a:ea typeface="+mn-ea"/>
                        <a:cs typeface="+mn-cs"/>
                      </a:endParaRPr>
                    </a:p>
                  </a:txBody>
                  <a:tcPr anchor="ctr"/>
                </a:tc>
                <a:tc>
                  <a:txBody>
                    <a:bodyPr/>
                    <a:lstStyle/>
                    <a:p>
                      <a:pPr algn="ctr"/>
                      <a:r>
                        <a:rPr lang="en-US" sz="1400" dirty="0"/>
                        <a:t>19/2101r0</a:t>
                      </a:r>
                    </a:p>
                  </a:txBody>
                  <a:tcPr anchor="ct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nchor="ctr"/>
                </a:tc>
                <a:tc>
                  <a:txBody>
                    <a:bodyPr/>
                    <a:lstStyle/>
                    <a:p>
                      <a:r>
                        <a:rPr lang="en-US" sz="1400" dirty="0"/>
                        <a:t>LB 240</a:t>
                      </a:r>
                    </a:p>
                  </a:txBody>
                  <a:tcPr anchor="ctr"/>
                </a:tc>
                <a:tc>
                  <a:txBody>
                    <a:bodyPr/>
                    <a:lstStyle/>
                    <a:p>
                      <a:r>
                        <a:rPr lang="en-US" sz="1400" dirty="0"/>
                        <a:t>D2.0</a:t>
                      </a:r>
                    </a:p>
                  </a:txBody>
                  <a:tcPr anchor="ctr"/>
                </a:tc>
                <a:tc>
                  <a:txBody>
                    <a:bodyPr/>
                    <a:lstStyle/>
                    <a:p>
                      <a:pPr algn="ctr"/>
                      <a:r>
                        <a:rPr lang="en-US" sz="1400" dirty="0"/>
                        <a:t>~1022 total</a:t>
                      </a:r>
                    </a:p>
                  </a:txBody>
                  <a:tcPr anchor="ctr"/>
                </a:tc>
                <a:tc>
                  <a:txBody>
                    <a:bodyPr/>
                    <a:lstStyle/>
                    <a:p>
                      <a:pPr algn="ctr"/>
                      <a:r>
                        <a:rPr lang="en-US" sz="1400" dirty="0"/>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Continue with CR</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87% approval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19/2122r0</a:t>
                      </a:r>
                    </a:p>
                  </a:txBody>
                  <a:tcPr anchor="ctr"/>
                </a:tc>
                <a:extLst>
                  <a:ext uri="{0D108BD9-81ED-4DB2-BD59-A6C34878D82A}">
                    <a16:rowId xmlns:a16="http://schemas.microsoft.com/office/drawing/2014/main" val="10004"/>
                  </a:ext>
                </a:extLst>
              </a:tr>
              <a:tr h="355924">
                <a:tc>
                  <a:txBody>
                    <a:bodyPr/>
                    <a:lstStyle/>
                    <a:p>
                      <a:r>
                        <a:rPr lang="en-US" sz="1400" dirty="0" err="1"/>
                        <a:t>TGba</a:t>
                      </a:r>
                      <a:endParaRPr lang="en-US" sz="1400" dirty="0"/>
                    </a:p>
                  </a:txBody>
                  <a:tcPr anchor="ctr"/>
                </a:tc>
                <a:tc>
                  <a:txBody>
                    <a:bodyPr/>
                    <a:lstStyle/>
                    <a:p>
                      <a:r>
                        <a:rPr lang="en-US" sz="1400" dirty="0"/>
                        <a:t>LB 249</a:t>
                      </a:r>
                    </a:p>
                  </a:txBody>
                  <a:tcPr anchor="ctr"/>
                </a:tc>
                <a:tc>
                  <a:txBody>
                    <a:bodyPr/>
                    <a:lstStyle/>
                    <a:p>
                      <a:r>
                        <a:rPr lang="en-US" sz="1400" dirty="0"/>
                        <a:t>D5.0</a:t>
                      </a:r>
                    </a:p>
                  </a:txBody>
                  <a:tcPr anchor="ctr"/>
                </a:tc>
                <a:tc>
                  <a:txBody>
                    <a:bodyPr/>
                    <a:lstStyle/>
                    <a:p>
                      <a:pPr algn="ctr"/>
                      <a:r>
                        <a:rPr lang="en-US" sz="1400" dirty="0"/>
                        <a:t>~22</a:t>
                      </a:r>
                    </a:p>
                  </a:txBody>
                  <a:tcPr anchor="ctr"/>
                </a:tc>
                <a:tc>
                  <a:txBody>
                    <a:bodyPr/>
                    <a:lstStyle/>
                    <a:p>
                      <a:pPr algn="ctr"/>
                      <a:r>
                        <a:rPr lang="en-US" sz="1400" dirty="0"/>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Recirc D6.0 Jan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95% approval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20/0189r0</a:t>
                      </a:r>
                    </a:p>
                  </a:txBody>
                  <a:tcPr anchor="ctr"/>
                </a:tc>
                <a:extLst>
                  <a:ext uri="{0D108BD9-81ED-4DB2-BD59-A6C34878D82A}">
                    <a16:rowId xmlns:a16="http://schemas.microsoft.com/office/drawing/2014/main" val="4214745665"/>
                  </a:ext>
                </a:extLst>
              </a:tr>
            </a:tbl>
          </a:graphicData>
        </a:graphic>
      </p:graphicFrame>
      <p:sp>
        <p:nvSpPr>
          <p:cNvPr id="8" name="Right Arrow 7"/>
          <p:cNvSpPr/>
          <p:nvPr/>
        </p:nvSpPr>
        <p:spPr bwMode="auto">
          <a:xfrm>
            <a:off x="355600" y="2667000"/>
            <a:ext cx="304800"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759328" y="5638800"/>
            <a:ext cx="81915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19/</a:t>
            </a:r>
            <a:r>
              <a:rPr lang="en-US" sz="1800" b="1" i="1" dirty="0">
                <a:solidFill>
                  <a:srgbClr val="FF0000"/>
                </a:solidFill>
                <a:latin typeface="Verdana" panose="020B0604030504040204" pitchFamily="34" charset="0"/>
              </a:rPr>
              <a:t>2144r0</a:t>
            </a:r>
            <a:r>
              <a:rPr lang="en-US" sz="1800" b="1" i="1" dirty="0">
                <a:solidFill>
                  <a:schemeClr val="accent2"/>
                </a:solidFill>
                <a:latin typeface="Verdana" panose="020B0604030504040204" pitchFamily="34" charset="0"/>
              </a:rPr>
              <a:t> ----- WG Closing Reports January 2020.xppt</a:t>
            </a:r>
            <a:endParaRPr lang="en-US" sz="1800" b="1" i="1" dirty="0">
              <a:solidFill>
                <a:schemeClr val="accent2"/>
              </a:solidFill>
            </a:endParaRPr>
          </a:p>
        </p:txBody>
      </p:sp>
      <p:sp>
        <p:nvSpPr>
          <p:cNvPr id="11" name="Right Arrow 7">
            <a:extLst>
              <a:ext uri="{FF2B5EF4-FFF2-40B4-BE49-F238E27FC236}">
                <a16:creationId xmlns:a16="http://schemas.microsoft.com/office/drawing/2014/main" id="{DC2C88D5-9E3A-46E4-BF12-C747F00C4B35}"/>
              </a:ext>
            </a:extLst>
          </p:cNvPr>
          <p:cNvSpPr/>
          <p:nvPr/>
        </p:nvSpPr>
        <p:spPr bwMode="auto">
          <a:xfrm>
            <a:off x="609600" y="5963141"/>
            <a:ext cx="266700" cy="241117"/>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8727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a:t>Jan 2020</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228600" y="1524000"/>
            <a:ext cx="8610600" cy="4702446"/>
          </a:xfrm>
        </p:spPr>
        <p:txBody>
          <a:bodyPr/>
          <a:lstStyle/>
          <a:p>
            <a:pPr>
              <a:spcBef>
                <a:spcPts val="0"/>
              </a:spcBef>
            </a:pPr>
            <a:r>
              <a:rPr lang="en-US" altLang="en-US" sz="2400" b="1" dirty="0"/>
              <a:t>Presentation at January 2020 meeting</a:t>
            </a:r>
          </a:p>
          <a:p>
            <a:pPr marL="0" indent="0">
              <a:spcBef>
                <a:spcPts val="0"/>
              </a:spcBef>
              <a:buNone/>
            </a:pPr>
            <a:endParaRPr lang="en-GB" altLang="en-US" sz="2400" b="1" dirty="0"/>
          </a:p>
          <a:p>
            <a:pPr marL="857250" lvl="1" indent="-457200">
              <a:spcBef>
                <a:spcPct val="0"/>
              </a:spcBef>
              <a:defRPr/>
            </a:pPr>
            <a:r>
              <a:rPr lang="en-US" sz="2400" dirty="0"/>
              <a:t>“</a:t>
            </a:r>
            <a:r>
              <a:rPr lang="en-US" sz="2400" b="1" dirty="0"/>
              <a:t>Emergency Alert via WLAN</a:t>
            </a:r>
            <a:r>
              <a:rPr lang="en-US" sz="2400" dirty="0"/>
              <a:t>” - Sandeep Agrawal (CDOT)</a:t>
            </a:r>
          </a:p>
          <a:p>
            <a:pPr marL="1200150" lvl="2" indent="-457200">
              <a:spcBef>
                <a:spcPct val="0"/>
              </a:spcBef>
              <a:defRPr/>
            </a:pPr>
            <a:r>
              <a:rPr lang="en-GB" sz="1800" dirty="0"/>
              <a:t>https://mentor.ieee.org/802.11/dcn/20/11-20-0133-00-0wng-emergency-alert-via-wlan.pptx</a:t>
            </a:r>
          </a:p>
          <a:p>
            <a:pPr marL="1200150" lvl="2" indent="-457200">
              <a:spcBef>
                <a:spcPct val="0"/>
              </a:spcBef>
              <a:defRPr/>
            </a:pPr>
            <a:r>
              <a:rPr lang="en-GB" sz="2000" dirty="0"/>
              <a:t>No straw polls or motions</a:t>
            </a:r>
            <a:endParaRPr lang="en-US" sz="2000" dirty="0"/>
          </a:p>
          <a:p>
            <a:pPr marL="457200" indent="-457200">
              <a:spcBef>
                <a:spcPts val="0"/>
              </a:spcBef>
            </a:pPr>
            <a:r>
              <a:rPr lang="en-GB" altLang="en-US" sz="2400" dirty="0"/>
              <a:t>Minutes</a:t>
            </a:r>
          </a:p>
          <a:p>
            <a:pPr lvl="1">
              <a:spcBef>
                <a:spcPts val="0"/>
              </a:spcBef>
            </a:pPr>
            <a:r>
              <a:rPr lang="en-GB" altLang="en-US" sz="2000" dirty="0"/>
              <a:t> </a:t>
            </a:r>
            <a:r>
              <a:rPr lang="en-GB" altLang="en-US" sz="1800" dirty="0"/>
              <a:t>https://mentor.ieee.org/802.11/dcn/20/11-20-0166-00-0wng-wng-meeting-minutes-2020-january-irvine.docx </a:t>
            </a:r>
            <a:endParaRPr lang="en-US" sz="1800" dirty="0"/>
          </a:p>
          <a:p>
            <a:pPr marL="457200" indent="-457200">
              <a:spcBef>
                <a:spcPct val="0"/>
              </a:spcBef>
              <a:defRPr/>
            </a:pPr>
            <a:r>
              <a:rPr lang="en-US" sz="2400" b="1" dirty="0"/>
              <a:t>Plans for March 2020</a:t>
            </a:r>
          </a:p>
          <a:p>
            <a:pPr marL="857250" lvl="1" indent="-457200">
              <a:spcBef>
                <a:spcPct val="0"/>
              </a:spcBef>
              <a:defRPr/>
            </a:pPr>
            <a:r>
              <a:rPr lang="en-US" sz="2000" dirty="0"/>
              <a:t>TBD</a:t>
            </a:r>
          </a:p>
          <a:p>
            <a:pPr marL="457200" indent="-457200">
              <a:spcBef>
                <a:spcPct val="0"/>
              </a:spcBef>
              <a:defRPr/>
            </a:pPr>
            <a:r>
              <a:rPr lang="en-US" sz="2400" b="1" dirty="0"/>
              <a:t>Closing Report: </a:t>
            </a:r>
            <a:r>
              <a:rPr lang="en-CA" sz="2400" b="1" dirty="0"/>
              <a:t>20/0194r0</a:t>
            </a:r>
            <a:endParaRPr lang="en-US" sz="2400" b="1"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342900" y="609600"/>
            <a:ext cx="8496300" cy="762000"/>
          </a:xfrm>
        </p:spPr>
        <p:txBody>
          <a:bodyPr/>
          <a:lstStyle/>
          <a:p>
            <a:r>
              <a:rPr lang="en-US" b="1" dirty="0"/>
              <a:t>802.11 WNG  (Wireless Next Generation)</a:t>
            </a:r>
          </a:p>
        </p:txBody>
      </p:sp>
    </p:spTree>
    <p:extLst>
      <p:ext uri="{BB962C8B-B14F-4D97-AF65-F5344CB8AC3E}">
        <p14:creationId xmlns:p14="http://schemas.microsoft.com/office/powerpoint/2010/main" val="189939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867" y="762000"/>
            <a:ext cx="7772400" cy="914400"/>
          </a:xfrm>
        </p:spPr>
        <p:txBody>
          <a:bodyPr/>
          <a:lstStyle/>
          <a:p>
            <a:r>
              <a:rPr lang="en-US" sz="3200" b="1" dirty="0"/>
              <a:t>802.11be</a:t>
            </a:r>
            <a:br>
              <a:rPr lang="en-US" sz="3200" b="1" dirty="0"/>
            </a:br>
            <a:r>
              <a:rPr lang="en-US" sz="3200" b="1" dirty="0"/>
              <a:t>(</a:t>
            </a:r>
            <a:r>
              <a:rPr lang="en-US" sz="2400" b="1" dirty="0"/>
              <a:t>Enhancements for Extremely High Throughput)</a:t>
            </a:r>
            <a:br>
              <a:rPr lang="en-US" sz="2400" b="1" dirty="0"/>
            </a:br>
            <a:endParaRPr lang="en-US" sz="2400" b="1" dirty="0"/>
          </a:p>
        </p:txBody>
      </p:sp>
      <p:sp>
        <p:nvSpPr>
          <p:cNvPr id="3" name="Content Placeholder 2"/>
          <p:cNvSpPr>
            <a:spLocks noGrp="1"/>
          </p:cNvSpPr>
          <p:nvPr>
            <p:ph idx="1"/>
          </p:nvPr>
        </p:nvSpPr>
        <p:spPr>
          <a:xfrm>
            <a:off x="723900" y="1600200"/>
            <a:ext cx="8001000" cy="2286000"/>
          </a:xfrm>
        </p:spPr>
        <p:txBody>
          <a:bodyPr/>
          <a:lstStyle/>
          <a:p>
            <a:pPr lvl="0"/>
            <a:r>
              <a:rPr lang="en-US" sz="2000" b="1" dirty="0"/>
              <a:t>Reviewed technical contributions </a:t>
            </a:r>
          </a:p>
          <a:p>
            <a:pPr lvl="1"/>
            <a:r>
              <a:rPr lang="en-US" sz="1600" dirty="0"/>
              <a:t>PHY: Sounding, OFDMA, Phase Rotation, Preamble Puncturing </a:t>
            </a:r>
          </a:p>
          <a:p>
            <a:pPr lvl="1"/>
            <a:r>
              <a:rPr lang="en-US" sz="1600" dirty="0"/>
              <a:t>MAC: Multi-Link, Multi-AP, Low Latency</a:t>
            </a:r>
          </a:p>
          <a:p>
            <a:pPr marL="457200" lvl="1" indent="0">
              <a:buNone/>
            </a:pPr>
            <a:endParaRPr lang="en-US" sz="1600" dirty="0"/>
          </a:p>
          <a:p>
            <a:r>
              <a:rPr lang="en-US" sz="2000" b="1" dirty="0"/>
              <a:t>Agreed to Release 1 and Release 2  feature set doc: </a:t>
            </a:r>
            <a:r>
              <a:rPr lang="en-US" sz="2000" b="1" dirty="0">
                <a:solidFill>
                  <a:srgbClr val="FF0000"/>
                </a:solidFill>
              </a:rPr>
              <a:t>19/2153r4</a:t>
            </a:r>
          </a:p>
          <a:p>
            <a:r>
              <a:rPr lang="en-US" sz="2000" i="1" u="sng" dirty="0"/>
              <a:t>Release 1</a:t>
            </a:r>
            <a:r>
              <a:rPr lang="en-US" sz="2000" dirty="0"/>
              <a:t>: 320 MHz, 4KQAM, Multiple RUs per STA, Multi-Link operation</a:t>
            </a:r>
          </a:p>
          <a:p>
            <a:endParaRPr lang="en-US" sz="2000" dirty="0"/>
          </a:p>
          <a:p>
            <a:r>
              <a:rPr lang="en-US" sz="2000" i="1" u="sng" dirty="0"/>
              <a:t>Release 2</a:t>
            </a:r>
            <a:r>
              <a:rPr lang="en-US" sz="2000" dirty="0"/>
              <a:t>: 16ss, HARQ, Additional multi-AP features</a:t>
            </a:r>
          </a:p>
          <a:p>
            <a:pPr marL="0" indent="0">
              <a:buNone/>
            </a:pPr>
            <a:endParaRPr lang="en-US" sz="2000" dirty="0"/>
          </a:p>
          <a:p>
            <a:r>
              <a:rPr lang="en-US" sz="2000" b="1" dirty="0"/>
              <a:t>Plans for March 2020</a:t>
            </a:r>
          </a:p>
          <a:p>
            <a:pPr lvl="1"/>
            <a:r>
              <a:rPr lang="en-US" sz="1800" dirty="0"/>
              <a:t>Continue with new technical contributions</a:t>
            </a:r>
          </a:p>
          <a:p>
            <a:r>
              <a:rPr lang="en-US" sz="2000" b="1" dirty="0"/>
              <a:t>Opening Report: 19-2128r8 </a:t>
            </a:r>
          </a:p>
          <a:p>
            <a:pPr marL="0" indent="0">
              <a:buNone/>
            </a:pPr>
            <a:endParaRPr lang="en-CA" sz="1600" dirty="0"/>
          </a:p>
          <a:p>
            <a:endParaRPr lang="en-US" sz="1600" dirty="0"/>
          </a:p>
        </p:txBody>
      </p:sp>
      <p:sp>
        <p:nvSpPr>
          <p:cNvPr id="4" name="Date Placeholder 3"/>
          <p:cNvSpPr>
            <a:spLocks noGrp="1"/>
          </p:cNvSpPr>
          <p:nvPr>
            <p:ph type="dt" sz="half" idx="10"/>
          </p:nvPr>
        </p:nvSpPr>
        <p:spPr/>
        <p:txBody>
          <a:bodyPr/>
          <a:lstStyle/>
          <a:p>
            <a:r>
              <a:rPr lang="en-US" altLang="en-US"/>
              <a:t>Jan 2020</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Tree>
    <p:extLst>
      <p:ext uri="{BB962C8B-B14F-4D97-AF65-F5344CB8AC3E}">
        <p14:creationId xmlns:p14="http://schemas.microsoft.com/office/powerpoint/2010/main" val="382468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802.11bd</a:t>
            </a:r>
            <a:br>
              <a:rPr lang="en-US" sz="3200" b="1" dirty="0"/>
            </a:br>
            <a:r>
              <a:rPr lang="en-US" sz="2800" b="1" dirty="0"/>
              <a:t>(Enhancements for Next Generation V2X)</a:t>
            </a:r>
            <a:endParaRPr lang="en-US" sz="3200" b="1" dirty="0"/>
          </a:p>
        </p:txBody>
      </p:sp>
      <p:sp>
        <p:nvSpPr>
          <p:cNvPr id="3" name="Content Placeholder 2"/>
          <p:cNvSpPr>
            <a:spLocks noGrp="1"/>
          </p:cNvSpPr>
          <p:nvPr>
            <p:ph idx="1"/>
          </p:nvPr>
        </p:nvSpPr>
        <p:spPr>
          <a:xfrm>
            <a:off x="914400" y="1768595"/>
            <a:ext cx="8077200" cy="2477292"/>
          </a:xfrm>
        </p:spPr>
        <p:txBody>
          <a:bodyPr/>
          <a:lstStyle/>
          <a:p>
            <a:r>
              <a:rPr lang="en-US" altLang="en-US" sz="2400" b="1" dirty="0">
                <a:ea typeface="MS PGothic" panose="020B0600070205080204" pitchFamily="34" charset="-128"/>
                <a:sym typeface="+mn-ea"/>
              </a:rPr>
              <a:t>Developed comments on FCC's NPRM on 5.9 GHz</a:t>
            </a:r>
          </a:p>
          <a:p>
            <a:pPr lvl="1"/>
            <a:r>
              <a:rPr lang="en-US" altLang="en-US" sz="2000" b="1" dirty="0">
                <a:ea typeface="MS PGothic" panose="020B0600070205080204" pitchFamily="34" charset="-128"/>
                <a:sym typeface="+mn-ea"/>
              </a:rPr>
              <a:t>WG ballot planned to review NPRM comments</a:t>
            </a:r>
            <a:r>
              <a:rPr lang="en-US" altLang="en-US" sz="2000" dirty="0">
                <a:ea typeface="MS PGothic" panose="020B0600070205080204" pitchFamily="34" charset="-128"/>
                <a:sym typeface="+mn-ea"/>
              </a:rPr>
              <a:t>. </a:t>
            </a:r>
          </a:p>
          <a:p>
            <a:r>
              <a:rPr lang="en-US" altLang="en-US" sz="2400" dirty="0"/>
              <a:t>Technical draft D0.1 made available for review</a:t>
            </a:r>
          </a:p>
          <a:p>
            <a:r>
              <a:rPr lang="en-US" altLang="en-US" sz="2400" dirty="0"/>
              <a:t>Technical draft D0.2 out of January 2020. </a:t>
            </a:r>
          </a:p>
          <a:p>
            <a:r>
              <a:rPr lang="en-US" altLang="en-US" sz="2400" dirty="0"/>
              <a:t>Updated Specification Framework Document </a:t>
            </a:r>
          </a:p>
          <a:p>
            <a:pPr lvl="1"/>
            <a:r>
              <a:rPr lang="en-US" altLang="en-US" sz="2000" dirty="0"/>
              <a:t>doc:20/0497r2</a:t>
            </a:r>
          </a:p>
          <a:p>
            <a:r>
              <a:rPr lang="en-US" altLang="en-US" sz="2400" dirty="0"/>
              <a:t>Closing report: 20/0202r0</a:t>
            </a:r>
          </a:p>
          <a:p>
            <a:pPr lvl="1"/>
            <a:endParaRPr lang="en-US" altLang="en-US" sz="2000" dirty="0"/>
          </a:p>
          <a:p>
            <a:pPr marL="0" indent="0">
              <a:buNone/>
            </a:pPr>
            <a:endParaRPr lang="en-US" altLang="en-US" sz="2400" dirty="0"/>
          </a:p>
          <a:p>
            <a:pPr marL="0" indent="0">
              <a:buNone/>
            </a:pPr>
            <a:endParaRPr lang="en-US" sz="2400" dirty="0"/>
          </a:p>
          <a:p>
            <a:endParaRPr lang="en-US" sz="2400" dirty="0"/>
          </a:p>
        </p:txBody>
      </p:sp>
      <p:sp>
        <p:nvSpPr>
          <p:cNvPr id="4" name="Date Placeholder 3"/>
          <p:cNvSpPr>
            <a:spLocks noGrp="1"/>
          </p:cNvSpPr>
          <p:nvPr>
            <p:ph type="dt" sz="half" idx="10"/>
          </p:nvPr>
        </p:nvSpPr>
        <p:spPr/>
        <p:txBody>
          <a:bodyPr/>
          <a:lstStyle/>
          <a:p>
            <a:r>
              <a:rPr lang="en-US" altLang="en-US" dirty="0"/>
              <a:t>Jan 2020</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47713" y="1981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8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293" y="872256"/>
            <a:ext cx="7770813" cy="285749"/>
          </a:xfrm>
        </p:spPr>
        <p:txBody>
          <a:bodyPr/>
          <a:lstStyle/>
          <a:p>
            <a:r>
              <a:rPr lang="en-US" dirty="0"/>
              <a:t>Editor Amendment Ordering</a:t>
            </a:r>
            <a:endParaRPr lang="en-GB" dirty="0"/>
          </a:p>
        </p:txBody>
      </p:sp>
      <p:sp>
        <p:nvSpPr>
          <p:cNvPr id="6" name="Slide Number Placeholder 5"/>
          <p:cNvSpPr>
            <a:spLocks noGrp="1"/>
          </p:cNvSpPr>
          <p:nvPr>
            <p:ph type="sldNum" idx="12"/>
          </p:nvPr>
        </p:nvSpPr>
        <p:spPr>
          <a:xfrm>
            <a:off x="4355223" y="6475413"/>
            <a:ext cx="509755" cy="184666"/>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bwMode="auto">
          <a:xfrm>
            <a:off x="4648200" y="656774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Al Petrick, Jones-Petrick and Associates</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400" dirty="0"/>
              <a:t>Jan 2020</a:t>
            </a:r>
            <a:endParaRPr lang="en-GB" sz="1400" dirty="0"/>
          </a:p>
        </p:txBody>
      </p:sp>
      <p:sp>
        <p:nvSpPr>
          <p:cNvPr id="8" name="Rectangle 2">
            <a:extLst>
              <a:ext uri="{FF2B5EF4-FFF2-40B4-BE49-F238E27FC236}">
                <a16:creationId xmlns:a16="http://schemas.microsoft.com/office/drawing/2014/main" id="{B2C0DBEF-992A-4FFB-BB75-C6046C2A02A6}"/>
              </a:ext>
            </a:extLst>
          </p:cNvPr>
          <p:cNvSpPr>
            <a:spLocks noGrp="1" noChangeArrowheads="1"/>
          </p:cNvSpPr>
          <p:nvPr>
            <p:ph idx="1"/>
          </p:nvPr>
        </p:nvSpPr>
        <p:spPr>
          <a:xfrm>
            <a:off x="899584" y="1587758"/>
            <a:ext cx="6705600" cy="790434"/>
          </a:xfrm>
          <a:ln/>
        </p:spPr>
        <p:txBody>
          <a:bodyPr/>
          <a:lstStyle/>
          <a:p>
            <a:pPr>
              <a:lnSpc>
                <a:spcPct val="80000"/>
              </a:lnSpc>
              <a:spcBef>
                <a:spcPct val="20000"/>
              </a:spcBef>
              <a:buFontTx/>
              <a:buChar char="•"/>
            </a:pPr>
            <a:r>
              <a:rPr lang="en-US" sz="1600" dirty="0"/>
              <a:t>Data as of </a:t>
            </a:r>
            <a:r>
              <a:rPr lang="en-US" sz="1600" dirty="0">
                <a:solidFill>
                  <a:srgbClr val="FF0000"/>
                </a:solidFill>
              </a:rPr>
              <a:t>Jan 2020</a:t>
            </a:r>
          </a:p>
          <a:p>
            <a:pPr>
              <a:lnSpc>
                <a:spcPct val="80000"/>
              </a:lnSpc>
              <a:spcBef>
                <a:spcPct val="20000"/>
              </a:spcBef>
              <a:buFontTx/>
              <a:buChar char="•"/>
            </a:pPr>
            <a:r>
              <a:rPr lang="en-US" sz="1200" dirty="0"/>
              <a:t>See </a:t>
            </a:r>
            <a:r>
              <a:rPr lang="en-US" sz="1200" dirty="0">
                <a:hlinkClick r:id="rId3"/>
              </a:rPr>
              <a:t>http://grouper.ieee.org/groups/802/11/Reports/802.11_Timelines.htm</a:t>
            </a:r>
            <a:endParaRPr lang="en-US" sz="1200" dirty="0"/>
          </a:p>
          <a:p>
            <a:pPr>
              <a:lnSpc>
                <a:spcPct val="80000"/>
              </a:lnSpc>
              <a:spcBef>
                <a:spcPct val="20000"/>
              </a:spcBef>
              <a:buFontTx/>
              <a:buChar char="•"/>
            </a:pPr>
            <a:r>
              <a:rPr lang="en-US" sz="1400" dirty="0"/>
              <a:t>We will revisit the running order in</a:t>
            </a:r>
            <a:r>
              <a:rPr lang="en-US" sz="1400" dirty="0">
                <a:solidFill>
                  <a:srgbClr val="FF0000"/>
                </a:solidFill>
              </a:rPr>
              <a:t> March</a:t>
            </a:r>
            <a:r>
              <a:rPr lang="en-US" sz="1400" dirty="0"/>
              <a:t>.</a:t>
            </a:r>
          </a:p>
          <a:p>
            <a:pPr>
              <a:buFont typeface="Times New Roman" pitchFamily="16" charset="0"/>
              <a:buChar char="•"/>
            </a:pPr>
            <a:endParaRPr lang="en-GB" b="0" dirty="0"/>
          </a:p>
        </p:txBody>
      </p:sp>
      <p:graphicFrame>
        <p:nvGraphicFramePr>
          <p:cNvPr id="12" name="Table 11">
            <a:extLst>
              <a:ext uri="{FF2B5EF4-FFF2-40B4-BE49-F238E27FC236}">
                <a16:creationId xmlns:a16="http://schemas.microsoft.com/office/drawing/2014/main" id="{FA5BDACE-2BC7-4A97-BDB1-09D1EF7C04A2}"/>
              </a:ext>
            </a:extLst>
          </p:cNvPr>
          <p:cNvGraphicFramePr>
            <a:graphicFrameLocks noGrp="1"/>
          </p:cNvGraphicFramePr>
          <p:nvPr>
            <p:extLst>
              <p:ext uri="{D42A27DB-BD31-4B8C-83A1-F6EECF244321}">
                <p14:modId xmlns:p14="http://schemas.microsoft.com/office/powerpoint/2010/main" val="993918351"/>
              </p:ext>
            </p:extLst>
          </p:nvPr>
        </p:nvGraphicFramePr>
        <p:xfrm>
          <a:off x="249773" y="2514600"/>
          <a:ext cx="9046626" cy="4998720"/>
        </p:xfrm>
        <a:graphic>
          <a:graphicData uri="http://schemas.openxmlformats.org/drawingml/2006/table">
            <a:tbl>
              <a:tblPr firstRow="1" bandRow="1">
                <a:tableStyleId>{5C22544A-7EE6-4342-B048-85BDC9FD1C3A}</a:tableStyleId>
              </a:tblPr>
              <a:tblGrid>
                <a:gridCol w="3015542">
                  <a:extLst>
                    <a:ext uri="{9D8B030D-6E8A-4147-A177-3AD203B41FA5}">
                      <a16:colId xmlns:a16="http://schemas.microsoft.com/office/drawing/2014/main" val="3336049185"/>
                    </a:ext>
                  </a:extLst>
                </a:gridCol>
                <a:gridCol w="3015542">
                  <a:extLst>
                    <a:ext uri="{9D8B030D-6E8A-4147-A177-3AD203B41FA5}">
                      <a16:colId xmlns:a16="http://schemas.microsoft.com/office/drawing/2014/main" val="1921072032"/>
                    </a:ext>
                  </a:extLst>
                </a:gridCol>
                <a:gridCol w="3015542">
                  <a:extLst>
                    <a:ext uri="{9D8B030D-6E8A-4147-A177-3AD203B41FA5}">
                      <a16:colId xmlns:a16="http://schemas.microsoft.com/office/drawing/2014/main" val="3834352144"/>
                    </a:ext>
                  </a:extLst>
                </a:gridCol>
              </a:tblGrid>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7372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4647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2020*</a:t>
                      </a:r>
                    </a:p>
                  </a:txBody>
                  <a:tcPr horzOverflow="overflow">
                    <a:noFill/>
                  </a:tcPr>
                </a:tc>
                <a:extLst>
                  <a:ext uri="{0D108BD9-81ED-4DB2-BD59-A6C34878D82A}">
                    <a16:rowId xmlns:a16="http://schemas.microsoft.com/office/drawing/2014/main" val="216556490"/>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a16="http://schemas.microsoft.com/office/drawing/2014/main" val="2414023622"/>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a:ln>
                            <a:noFill/>
                          </a:ln>
                          <a:solidFill>
                            <a:schemeClr val="tx1"/>
                          </a:solidFill>
                          <a:effectLst/>
                          <a:latin typeface="Times New Roman" pitchFamily="18" charset="0"/>
                        </a:rPr>
                        <a:t>– </a:t>
                      </a:r>
                      <a:r>
                        <a:rPr kumimoji="0" lang="en-US" sz="2000" b="0" i="0" u="none" strike="noStrike" cap="none" normalizeH="0" baseline="0">
                          <a:ln>
                            <a:noFill/>
                          </a:ln>
                          <a:solidFill>
                            <a:srgbClr val="FF0000"/>
                          </a:solidFill>
                          <a:effectLst/>
                          <a:latin typeface="Times New Roman" pitchFamily="18" charset="0"/>
                        </a:rPr>
                        <a:t>186</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Sep 2020*</a:t>
                      </a:r>
                    </a:p>
                  </a:txBody>
                  <a:tcPr horzOverflow="overflow">
                    <a:noFill/>
                  </a:tcPr>
                </a:tc>
                <a:extLst>
                  <a:ext uri="{0D108BD9-81ED-4DB2-BD59-A6C34878D82A}">
                    <a16:rowId xmlns:a16="http://schemas.microsoft.com/office/drawing/2014/main" val="3227809256"/>
                  </a:ext>
                </a:extLst>
              </a:tr>
              <a:tr h="7372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Sep,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dirty="0"/>
              <a:t>Jan 2020</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Tree>
    <p:extLst>
      <p:ext uri="{BB962C8B-B14F-4D97-AF65-F5344CB8AC3E}">
        <p14:creationId xmlns:p14="http://schemas.microsoft.com/office/powerpoint/2010/main" val="94570995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4197</TotalTime>
  <Words>1057</Words>
  <Application>Microsoft Office PowerPoint</Application>
  <PresentationFormat>On-screen Show (4:3)</PresentationFormat>
  <Paragraphs>241</Paragraphs>
  <Slides>9</Slides>
  <Notes>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9</vt:i4>
      </vt:variant>
    </vt:vector>
  </HeadingPairs>
  <TitlesOfParts>
    <vt:vector size="19" baseType="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802.11 Standards Pipeline</vt:lpstr>
      <vt:lpstr>802.11 Task Groups in Comment Resolution</vt:lpstr>
      <vt:lpstr>802.11 WNG  (Wireless Next Generation)</vt:lpstr>
      <vt:lpstr>802.11be (Enhancements for Extremely High Throughput) </vt:lpstr>
      <vt:lpstr>802.11bd (Enhancements for Next Generation V2X)</vt:lpstr>
      <vt:lpstr>Editor Amendment Ordering</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aaa;Al Petrick</dc:creator>
  <dc:description>&lt;doc#&gt;</dc:description>
  <cp:lastModifiedBy>Al Petrick</cp:lastModifiedBy>
  <cp:revision>571</cp:revision>
  <cp:lastPrinted>1998-02-10T13:28:06Z</cp:lastPrinted>
  <dcterms:created xsi:type="dcterms:W3CDTF">2016-01-21T14:33:00Z</dcterms:created>
  <dcterms:modified xsi:type="dcterms:W3CDTF">2020-01-17T02:36:03Z</dcterms:modified>
</cp:coreProperties>
</file>