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0" r:id="rId4"/>
    <p:sldId id="309"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9834" autoAdjust="0"/>
    <p:restoredTop sz="96159" autoAdjust="0"/>
  </p:normalViewPr>
  <p:slideViewPr>
    <p:cSldViewPr>
      <p:cViewPr varScale="1">
        <p:scale>
          <a:sx n="89" d="100"/>
          <a:sy n="89" d="100"/>
        </p:scale>
        <p:origin x="-146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1/16/20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1/16/20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1/16/20</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2020</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15-20-0054-</a:t>
            </a:r>
            <a:r>
              <a:rPr lang="en-US" sz="1400" b="1" dirty="0" smtClean="0">
                <a:solidFill>
                  <a:schemeClr val="tx1"/>
                </a:solidFill>
                <a:latin typeface="Times New Roman" pitchFamily="18" charset="0"/>
                <a:cs typeface="Times New Roman" pitchFamily="18" charset="0"/>
              </a:rPr>
              <a:t>01-</a:t>
            </a:r>
            <a:r>
              <a:rPr lang="en-US" sz="1400" b="1" dirty="0" smtClean="0">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2020</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15-20-0054-00-0vat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1/16/20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25375"/>
            <a:ext cx="9144000" cy="5509200"/>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Remote Smart House Door Access Control Using OCC Technology</a:t>
            </a: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January 2020</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(VTASK Co., Ltd), Minwoo Lee (SNUST), </a:t>
            </a:r>
            <a:r>
              <a:rPr lang="en-US" sz="1600" dirty="0" err="1" smtClean="0">
                <a:latin typeface="Times New Roman" pitchFamily="18" charset="0"/>
                <a:cs typeface="Times New Roman" pitchFamily="18" charset="0"/>
              </a:rPr>
              <a:t>Seongkweon</a:t>
            </a:r>
            <a:r>
              <a:rPr lang="en-US" sz="1600" dirty="0" smtClean="0">
                <a:latin typeface="Times New Roman" pitchFamily="18" charset="0"/>
                <a:cs typeface="Times New Roman" pitchFamily="18" charset="0"/>
              </a:rPr>
              <a:t> Kim (SNUST), </a:t>
            </a:r>
            <a:r>
              <a:rPr lang="en-US" sz="1600" dirty="0" err="1" smtClean="0">
                <a:latin typeface="Times New Roman" pitchFamily="18" charset="0"/>
                <a:cs typeface="Times New Roman" pitchFamily="18" charset="0"/>
              </a:rPr>
              <a:t>Soonho</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Jung (Sunil </a:t>
            </a:r>
            <a:r>
              <a:rPr lang="en-US" sz="1600" dirty="0" err="1">
                <a:latin typeface="Times New Roman" pitchFamily="18" charset="0"/>
                <a:cs typeface="Times New Roman" pitchFamily="18" charset="0"/>
              </a:rPr>
              <a:t>Elecomm</a:t>
            </a:r>
            <a:r>
              <a:rPr lang="en-US" sz="1600" dirty="0">
                <a:latin typeface="Times New Roman" pitchFamily="18" charset="0"/>
                <a:cs typeface="Times New Roman" pitchFamily="18" charset="0"/>
              </a:rPr>
              <a:t> Co.,</a:t>
            </a:r>
            <a:r>
              <a:rPr lang="en-US" sz="1600" dirty="0" err="1">
                <a:latin typeface="Times New Roman" pitchFamily="18" charset="0"/>
                <a:cs typeface="Times New Roman" pitchFamily="18" charset="0"/>
              </a:rPr>
              <a:t>LTd</a:t>
            </a:r>
            <a:r>
              <a:rPr lang="en-US" sz="1600" dirty="0">
                <a:latin typeface="Times New Roman" pitchFamily="18" charset="0"/>
                <a:cs typeface="Times New Roman" pitchFamily="18" charset="0"/>
              </a:rPr>
              <a:t>) , </a:t>
            </a:r>
            <a:r>
              <a:rPr lang="en-US" sz="1600" dirty="0" err="1">
                <a:latin typeface="Times New Roman" pitchFamily="18" charset="0"/>
                <a:cs typeface="Times New Roman" pitchFamily="18" charset="0"/>
              </a:rPr>
              <a:t>Daeyoon</a:t>
            </a:r>
            <a:r>
              <a:rPr lang="en-US" sz="1600" dirty="0">
                <a:latin typeface="Times New Roman" pitchFamily="18" charset="0"/>
                <a:cs typeface="Times New Roman" pitchFamily="18" charset="0"/>
              </a:rPr>
              <a:t> Cha (VTASK Co., Ltd), Sung Hoon Yoon (Kogen Co., Ltd), Deokgun Woo (SNUST), </a:t>
            </a:r>
            <a:r>
              <a:rPr lang="en-US" sz="1600" dirty="0" smtClean="0">
                <a:latin typeface="Times New Roman" pitchFamily="18" charset="0"/>
                <a:cs typeface="Times New Roman" pitchFamily="18" charset="0"/>
              </a:rPr>
              <a:t>Soo-Young </a:t>
            </a:r>
            <a:r>
              <a:rPr lang="en-US" sz="1600" dirty="0">
                <a:latin typeface="Times New Roman" pitchFamily="18" charset="0"/>
                <a:cs typeface="Times New Roman" pitchFamily="18" charset="0"/>
              </a:rPr>
              <a:t>Chang (SYCA), Vinayagam Mariappan (SNUST)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a:t>
            </a:r>
            <a:r>
              <a:rPr lang="en-US" sz="1600" dirty="0">
                <a:latin typeface="Times New Roman" pitchFamily="18" charset="0"/>
                <a:cs typeface="Times New Roman" pitchFamily="18" charset="0"/>
              </a:rPr>
              <a:t>chajaesang@gmail.com</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a:t>
            </a:r>
            <a:r>
              <a:rPr lang="en-US" altLang="ko-KR" sz="1600" dirty="0" smtClean="0">
                <a:latin typeface="Times New Roman" pitchFamily="18" charset="0"/>
                <a:cs typeface="Times New Roman" pitchFamily="18" charset="0"/>
              </a:rPr>
              <a:t>document introduces </a:t>
            </a:r>
            <a:r>
              <a:rPr lang="en-US" altLang="ko-KR" sz="1600" dirty="0">
                <a:latin typeface="Times New Roman" pitchFamily="18" charset="0"/>
                <a:cs typeface="Times New Roman" pitchFamily="18" charset="0"/>
              </a:rPr>
              <a:t>the </a:t>
            </a:r>
            <a:r>
              <a:rPr lang="en-US" altLang="ko-KR" sz="1600" dirty="0" smtClean="0">
                <a:latin typeface="Times New Roman" pitchFamily="18" charset="0"/>
                <a:cs typeface="Times New Roman" pitchFamily="18" charset="0"/>
              </a:rPr>
              <a:t>V2I optical camera communication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a:t>
            </a:r>
            <a:r>
              <a:rPr lang="en-US" altLang="ko-KR" sz="1600" dirty="0">
                <a:latin typeface="Times New Roman" pitchFamily="18" charset="0"/>
                <a:cs typeface="Times New Roman" pitchFamily="18" charset="0"/>
              </a:rPr>
              <a:t>proposed </a:t>
            </a:r>
            <a:r>
              <a:rPr lang="en-US" altLang="ko-KR" sz="1600" dirty="0" smtClean="0">
                <a:latin typeface="Times New Roman" pitchFamily="18" charset="0"/>
                <a:cs typeface="Times New Roman" pitchFamily="18" charset="0"/>
              </a:rPr>
              <a:t>OCC technology used </a:t>
            </a:r>
            <a:r>
              <a:rPr lang="en-US" sz="1600" dirty="0" smtClean="0">
                <a:latin typeface="Times New Roman" pitchFamily="18" charset="0"/>
                <a:cs typeface="Times New Roman" pitchFamily="18" charset="0"/>
              </a:rPr>
              <a:t>for smart house automatic door access control system solution in remote areas</a:t>
            </a:r>
            <a:r>
              <a:rPr lang="en-US" altLang="ko-KR" sz="1600" dirty="0" smtClean="0">
                <a:latin typeface="Times New Roman" pitchFamily="18" charset="0"/>
                <a:cs typeface="Times New Roman" pitchFamily="18" charset="0"/>
              </a:rPr>
              <a:t>. Also, this proposed VAT solutions can used  </a:t>
            </a:r>
            <a:r>
              <a:rPr lang="en-US" altLang="ko-KR" sz="1600" dirty="0">
                <a:latin typeface="Times New Roman" pitchFamily="18" charset="0"/>
                <a:cs typeface="Times New Roman" pitchFamily="18" charset="0"/>
              </a:rPr>
              <a:t>to operate on the application services like ITS</a:t>
            </a:r>
            <a:r>
              <a:rPr lang="en-US" altLang="ko-KR" sz="1600" dirty="0" smtClean="0">
                <a:latin typeface="Times New Roman" pitchFamily="18" charset="0"/>
                <a:cs typeface="Times New Roman" pitchFamily="18" charset="0"/>
              </a:rPr>
              <a:t>, IoT/IoL Service, Indoor positioning solutions </a:t>
            </a:r>
            <a:r>
              <a:rPr lang="en-US" altLang="ko-KR" sz="1600" dirty="0">
                <a:latin typeface="Times New Roman" pitchFamily="18" charset="0"/>
                <a:cs typeface="Times New Roman" pitchFamily="18" charset="0"/>
              </a:rPr>
              <a:t>ADAS</a:t>
            </a:r>
            <a:r>
              <a:rPr lang="en-US" altLang="ko-KR" sz="1600" dirty="0" smtClean="0">
                <a:latin typeface="Times New Roman" pitchFamily="18" charset="0"/>
                <a:cs typeface="Times New Roman" pitchFamily="18" charset="0"/>
              </a:rPr>
              <a:t>, drone </a:t>
            </a:r>
            <a:r>
              <a:rPr lang="en-US" altLang="ko-KR" sz="1600" dirty="0">
                <a:latin typeface="Times New Roman" pitchFamily="18" charset="0"/>
                <a:cs typeface="Times New Roman" pitchFamily="18" charset="0"/>
              </a:rPr>
              <a:t>using watch security </a:t>
            </a:r>
            <a:r>
              <a:rPr lang="en-US" altLang="ko-KR" sz="1600" dirty="0" smtClean="0">
                <a:latin typeface="Times New Roman" pitchFamily="18" charset="0"/>
                <a:cs typeface="Times New Roman" pitchFamily="18" charset="0"/>
              </a:rPr>
              <a:t>services, </a:t>
            </a:r>
            <a:r>
              <a:rPr lang="en-US" altLang="ko-KR" sz="1600" dirty="0">
                <a:latin typeface="Times New Roman" pitchFamily="18" charset="0"/>
                <a:cs typeface="Times New Roman" pitchFamily="18" charset="0"/>
              </a:rPr>
              <a:t>and etc</a:t>
            </a:r>
            <a:r>
              <a:rPr lang="en-US" altLang="ko-KR" sz="1600" dirty="0" smtClean="0">
                <a:latin typeface="Times New Roman" pitchFamily="18" charset="0"/>
                <a:cs typeface="Times New Roman" pitchFamily="18" charset="0"/>
              </a:rPr>
              <a:t>. </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rovided concept </a:t>
            </a:r>
            <a:r>
              <a:rPr lang="en-US" sz="1600" dirty="0">
                <a:latin typeface="Times New Roman" pitchFamily="18" charset="0"/>
                <a:cs typeface="Times New Roman" pitchFamily="18" charset="0"/>
              </a:rPr>
              <a:t>models </a:t>
            </a:r>
            <a:r>
              <a:rPr lang="en-US" sz="1600" dirty="0" smtClean="0">
                <a:latin typeface="Times New Roman" pitchFamily="18" charset="0"/>
                <a:cs typeface="Times New Roman" pitchFamily="18" charset="0"/>
              </a:rPr>
              <a:t>of OCC technology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3439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Remote House Door Access Control Solution</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algn="l">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endParaRPr lang="ru-RU"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OCC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Door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Access Control Automation</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9" name="Content Placeholder 2"/>
          <p:cNvSpPr txBox="1">
            <a:spLocks/>
          </p:cNvSpPr>
          <p:nvPr/>
        </p:nvSpPr>
        <p:spPr>
          <a:xfrm>
            <a:off x="4299832" y="1530539"/>
            <a:ext cx="4386968" cy="4692930"/>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buFont typeface="Arial" panose="020B0604020202020204" pitchFamily="34" charset="0"/>
              <a:buChar char="–"/>
              <a:tabLst>
                <a:tab pos="2417763" algn="l"/>
              </a:tabLst>
            </a:pPr>
            <a:r>
              <a:rPr lang="en-US" sz="1200" dirty="0">
                <a:solidFill>
                  <a:schemeClr val="tx1"/>
                </a:solidFill>
                <a:latin typeface="Times New Roman" panose="02020603050405020304" pitchFamily="18" charset="0"/>
                <a:cs typeface="Times New Roman" panose="02020603050405020304" pitchFamily="18" charset="0"/>
              </a:rPr>
              <a:t>The safety and security </a:t>
            </a:r>
            <a:r>
              <a:rPr lang="en-US" sz="1200" dirty="0" smtClean="0">
                <a:solidFill>
                  <a:schemeClr val="tx1"/>
                </a:solidFill>
                <a:latin typeface="Times New Roman" panose="02020603050405020304" pitchFamily="18" charset="0"/>
                <a:cs typeface="Times New Roman" panose="02020603050405020304" pitchFamily="18" charset="0"/>
              </a:rPr>
              <a:t>in the remote homes are an important activity since there is one to check accessing remote area home.</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IoT based security system, and access </a:t>
            </a:r>
            <a:r>
              <a:rPr lang="en-US" sz="1200" dirty="0">
                <a:solidFill>
                  <a:schemeClr val="tx1"/>
                </a:solidFill>
                <a:latin typeface="Times New Roman" panose="02020603050405020304" pitchFamily="18" charset="0"/>
                <a:cs typeface="Times New Roman" panose="02020603050405020304" pitchFamily="18" charset="0"/>
              </a:rPr>
              <a:t>control system </a:t>
            </a:r>
            <a:r>
              <a:rPr lang="en-US" sz="1200" dirty="0" smtClean="0">
                <a:solidFill>
                  <a:schemeClr val="tx1"/>
                </a:solidFill>
                <a:latin typeface="Times New Roman" panose="02020603050405020304" pitchFamily="18" charset="0"/>
                <a:cs typeface="Times New Roman" panose="02020603050405020304" pitchFamily="18" charset="0"/>
              </a:rPr>
              <a:t>allows remote smart house user  to </a:t>
            </a:r>
            <a:r>
              <a:rPr lang="en-US" sz="1200" dirty="0">
                <a:solidFill>
                  <a:schemeClr val="tx1"/>
                </a:solidFill>
                <a:latin typeface="Times New Roman" panose="02020603050405020304" pitchFamily="18" charset="0"/>
                <a:cs typeface="Times New Roman" panose="02020603050405020304" pitchFamily="18" charset="0"/>
              </a:rPr>
              <a:t>know who, when, how </a:t>
            </a:r>
            <a:r>
              <a:rPr lang="en-US" sz="1200" dirty="0" smtClean="0">
                <a:solidFill>
                  <a:schemeClr val="tx1"/>
                </a:solidFill>
                <a:latin typeface="Times New Roman" panose="02020603050405020304" pitchFamily="18" charset="0"/>
                <a:cs typeface="Times New Roman" panose="02020603050405020304" pitchFamily="18" charset="0"/>
              </a:rPr>
              <a:t>someone enter in the home that keep the data </a:t>
            </a:r>
            <a:r>
              <a:rPr lang="en-US" sz="1200" dirty="0">
                <a:solidFill>
                  <a:schemeClr val="tx1"/>
                </a:solidFill>
                <a:latin typeface="Times New Roman" panose="02020603050405020304" pitchFamily="18" charset="0"/>
                <a:cs typeface="Times New Roman" panose="02020603050405020304" pitchFamily="18" charset="0"/>
              </a:rPr>
              <a:t>record of each occurrence and </a:t>
            </a:r>
            <a:r>
              <a:rPr lang="en-US" sz="1200" dirty="0" smtClean="0">
                <a:solidFill>
                  <a:schemeClr val="tx1"/>
                </a:solidFill>
                <a:latin typeface="Times New Roman" panose="02020603050405020304" pitchFamily="18" charset="0"/>
                <a:cs typeface="Times New Roman" panose="02020603050405020304" pitchFamily="18" charset="0"/>
              </a:rPr>
              <a:t>house user to know </a:t>
            </a:r>
            <a:r>
              <a:rPr lang="en-US" sz="1200" dirty="0">
                <a:solidFill>
                  <a:schemeClr val="tx1"/>
                </a:solidFill>
                <a:latin typeface="Times New Roman" panose="02020603050405020304" pitchFamily="18" charset="0"/>
                <a:cs typeface="Times New Roman" panose="02020603050405020304" pitchFamily="18" charset="0"/>
              </a:rPr>
              <a:t>even when </a:t>
            </a:r>
            <a:r>
              <a:rPr lang="en-US" sz="1200" dirty="0" smtClean="0">
                <a:solidFill>
                  <a:schemeClr val="tx1"/>
                </a:solidFill>
                <a:latin typeface="Times New Roman" panose="02020603050405020304" pitchFamily="18" charset="0"/>
                <a:cs typeface="Times New Roman" panose="02020603050405020304" pitchFamily="18" charset="0"/>
              </a:rPr>
              <a:t>can’t </a:t>
            </a:r>
            <a:r>
              <a:rPr lang="en-US" sz="1200" dirty="0">
                <a:solidFill>
                  <a:schemeClr val="tx1"/>
                </a:solidFill>
                <a:latin typeface="Times New Roman" panose="02020603050405020304" pitchFamily="18" charset="0"/>
                <a:cs typeface="Times New Roman" panose="02020603050405020304" pitchFamily="18" charset="0"/>
              </a:rPr>
              <a:t>be </a:t>
            </a:r>
            <a:r>
              <a:rPr lang="en-US" sz="1200" dirty="0" smtClean="0">
                <a:solidFill>
                  <a:schemeClr val="tx1"/>
                </a:solidFill>
                <a:latin typeface="Times New Roman" panose="02020603050405020304" pitchFamily="18" charset="0"/>
                <a:cs typeface="Times New Roman" panose="02020603050405020304" pitchFamily="18" charset="0"/>
              </a:rPr>
              <a:t>there in the house.</a:t>
            </a:r>
            <a:endParaRPr lang="en-US" sz="1200" dirty="0">
              <a:solidFill>
                <a:schemeClr val="tx1"/>
              </a:solidFill>
              <a:latin typeface="Times New Roman" panose="02020603050405020304" pitchFamily="18" charset="0"/>
              <a:cs typeface="Times New Roman" panose="02020603050405020304" pitchFamily="18" charset="0"/>
            </a:endParaRPr>
          </a:p>
          <a:p>
            <a:pPr marL="628650" lvl="1" indent="-171450" algn="just">
              <a:buFont typeface="Arial" panose="020B0604020202020204" pitchFamily="34" charset="0"/>
              <a:buChar char="–"/>
              <a:tabLst>
                <a:tab pos="2417763" algn="l"/>
              </a:tabLst>
            </a:pPr>
            <a:r>
              <a:rPr lang="en-US" sz="1200" dirty="0">
                <a:solidFill>
                  <a:schemeClr val="tx1"/>
                </a:solidFill>
                <a:latin typeface="Times New Roman" panose="02020603050405020304" pitchFamily="18" charset="0"/>
                <a:cs typeface="Times New Roman" panose="02020603050405020304" pitchFamily="18" charset="0"/>
              </a:rPr>
              <a:t>The Key</a:t>
            </a:r>
            <a:r>
              <a:rPr lang="en-US" sz="1200" dirty="0" smtClean="0">
                <a:solidFill>
                  <a:schemeClr val="tx1"/>
                </a:solidFill>
                <a:latin typeface="Times New Roman" panose="02020603050405020304" pitchFamily="18" charset="0"/>
                <a:cs typeface="Times New Roman" panose="02020603050405020304" pitchFamily="18" charset="0"/>
              </a:rPr>
              <a:t>, access card, biometric</a:t>
            </a:r>
            <a:r>
              <a:rPr lang="en-US" sz="1200" dirty="0">
                <a:solidFill>
                  <a:schemeClr val="tx1"/>
                </a:solidFill>
                <a:latin typeface="Times New Roman" panose="02020603050405020304" pitchFamily="18" charset="0"/>
                <a:cs typeface="Times New Roman" panose="02020603050405020304" pitchFamily="18" charset="0"/>
              </a:rPr>
              <a:t>, and </a:t>
            </a:r>
            <a:r>
              <a:rPr lang="en-US" sz="1200" dirty="0" smtClean="0">
                <a:solidFill>
                  <a:schemeClr val="tx1"/>
                </a:solidFill>
                <a:latin typeface="Times New Roman" panose="02020603050405020304" pitchFamily="18" charset="0"/>
                <a:cs typeface="Times New Roman" panose="02020603050405020304" pitchFamily="18" charset="0"/>
              </a:rPr>
              <a:t>RF based automatic </a:t>
            </a:r>
            <a:r>
              <a:rPr lang="en-US" sz="1200" dirty="0">
                <a:solidFill>
                  <a:schemeClr val="tx1"/>
                </a:solidFill>
                <a:latin typeface="Times New Roman" panose="02020603050405020304" pitchFamily="18" charset="0"/>
                <a:cs typeface="Times New Roman" panose="02020603050405020304" pitchFamily="18" charset="0"/>
              </a:rPr>
              <a:t>door access control technologies </a:t>
            </a:r>
            <a:r>
              <a:rPr lang="en-US" sz="1200" dirty="0" smtClean="0">
                <a:solidFill>
                  <a:schemeClr val="tx1"/>
                </a:solidFill>
                <a:latin typeface="Times New Roman" panose="02020603050405020304" pitchFamily="18" charset="0"/>
                <a:cs typeface="Times New Roman" panose="02020603050405020304" pitchFamily="18" charset="0"/>
              </a:rPr>
              <a:t>are always easy breakable and </a:t>
            </a:r>
            <a:r>
              <a:rPr lang="en-US" sz="1200" dirty="0">
                <a:solidFill>
                  <a:schemeClr val="tx1"/>
                </a:solidFill>
                <a:latin typeface="Times New Roman" panose="02020603050405020304" pitchFamily="18" charset="0"/>
                <a:cs typeface="Times New Roman" panose="02020603050405020304" pitchFamily="18" charset="0"/>
              </a:rPr>
              <a:t>vulnerable security </a:t>
            </a:r>
            <a:r>
              <a:rPr lang="en-US" sz="1200" dirty="0" smtClean="0">
                <a:solidFill>
                  <a:schemeClr val="tx1"/>
                </a:solidFill>
                <a:latin typeface="Times New Roman" panose="02020603050405020304" pitchFamily="18" charset="0"/>
                <a:cs typeface="Times New Roman" panose="02020603050405020304" pitchFamily="18" charset="0"/>
              </a:rPr>
              <a:t>threads.</a:t>
            </a:r>
            <a:endParaRPr lang="en-US" sz="1200" dirty="0">
              <a:solidFill>
                <a:schemeClr val="tx1"/>
              </a:solidFill>
              <a:latin typeface="Times New Roman" panose="02020603050405020304" pitchFamily="18" charset="0"/>
              <a:cs typeface="Times New Roman" panose="02020603050405020304" pitchFamily="18" charset="0"/>
            </a:endParaRP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Need Smart </a:t>
            </a:r>
            <a:r>
              <a:rPr lang="en-US" sz="1200" dirty="0">
                <a:solidFill>
                  <a:schemeClr val="tx1"/>
                </a:solidFill>
                <a:latin typeface="Times New Roman" panose="02020603050405020304" pitchFamily="18" charset="0"/>
                <a:cs typeface="Times New Roman" panose="02020603050405020304" pitchFamily="18" charset="0"/>
              </a:rPr>
              <a:t>device  based flexible , secure, and safety access </a:t>
            </a:r>
            <a:r>
              <a:rPr lang="en-US" sz="1200" dirty="0" smtClean="0">
                <a:solidFill>
                  <a:schemeClr val="tx1"/>
                </a:solidFill>
                <a:latin typeface="Times New Roman" panose="02020603050405020304" pitchFamily="18" charset="0"/>
                <a:cs typeface="Times New Roman" panose="02020603050405020304" pitchFamily="18" charset="0"/>
              </a:rPr>
              <a:t>solution.</a:t>
            </a:r>
          </a:p>
          <a:p>
            <a:pPr marL="285750" indent="-285750" algn="just">
              <a:buFont typeface="Arial" panose="020B0604020202020204" pitchFamily="34" charset="0"/>
              <a:buChar char="•"/>
              <a:tabLst>
                <a:tab pos="2417763" algn="l"/>
              </a:tabLst>
            </a:pPr>
            <a:r>
              <a:rPr lang="en-US" sz="1400" b="1" dirty="0" smtClean="0">
                <a:solidFill>
                  <a:schemeClr val="tx1"/>
                </a:solidFill>
                <a:latin typeface="Times New Roman" panose="02020603050405020304" pitchFamily="18" charset="0"/>
                <a:cs typeface="Times New Roman" panose="02020603050405020304" pitchFamily="18" charset="0"/>
              </a:rPr>
              <a:t>Basic Concept</a:t>
            </a:r>
            <a:r>
              <a:rPr lang="en-US" sz="1800" b="1" dirty="0" smtClean="0">
                <a:solidFill>
                  <a:schemeClr val="tx1"/>
                </a:solidFill>
                <a:latin typeface="Times New Roman" panose="02020603050405020304" pitchFamily="18" charset="0"/>
                <a:cs typeface="Times New Roman" panose="02020603050405020304" pitchFamily="18" charset="0"/>
              </a:rPr>
              <a:t> </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optical camera communication (OCC) based door access control solution is the most feasible  and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more secure and reliable than RF communication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interfaces and biometric solutions.</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LED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embedded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on smart devices and digital door lock system to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remote smart house door access control automation solution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using smart device</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itle 1"/>
          <p:cNvSpPr txBox="1">
            <a:spLocks/>
          </p:cNvSpPr>
          <p:nvPr/>
        </p:nvSpPr>
        <p:spPr>
          <a:xfrm>
            <a:off x="0" y="533400"/>
            <a:ext cx="9144000" cy="9886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000" b="1" dirty="0">
                <a:ea typeface="굴림" panose="020B0600000101010101" pitchFamily="50" charset="-127"/>
              </a:rPr>
              <a:t>Needs for </a:t>
            </a:r>
            <a:r>
              <a:rPr lang="en-US" altLang="ko-KR" sz="3000" b="1" dirty="0" smtClean="0">
                <a:ea typeface="굴림" panose="020B0600000101010101" pitchFamily="50" charset="-127"/>
              </a:rPr>
              <a:t>Remote House </a:t>
            </a:r>
            <a:r>
              <a:rPr lang="en-US" altLang="ko-KR" sz="3000" b="1" dirty="0">
                <a:ea typeface="굴림" panose="020B0600000101010101" pitchFamily="50" charset="-127"/>
              </a:rPr>
              <a:t>Door Access </a:t>
            </a:r>
            <a:r>
              <a:rPr lang="en-US" altLang="ko-KR" sz="3000" b="1" dirty="0" smtClean="0">
                <a:ea typeface="굴림" panose="020B0600000101010101" pitchFamily="50" charset="-127"/>
              </a:rPr>
              <a:t>Control Solution</a:t>
            </a:r>
            <a:endParaRPr lang="en-US" sz="3000" b="1" dirty="0"/>
          </a:p>
        </p:txBody>
      </p:sp>
      <p:sp>
        <p:nvSpPr>
          <p:cNvPr id="13" name="Content Placeholder 2"/>
          <p:cNvSpPr txBox="1">
            <a:spLocks/>
          </p:cNvSpPr>
          <p:nvPr/>
        </p:nvSpPr>
        <p:spPr>
          <a:xfrm>
            <a:off x="0" y="3693505"/>
            <a:ext cx="4299832" cy="270093"/>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tabLst>
                <a:tab pos="2417763" algn="l"/>
              </a:tabLst>
            </a:pPr>
            <a:r>
              <a:rPr lang="en-US" sz="1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&lt; Access Card Based Door Access Control System &gt;</a:t>
            </a:r>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1026" name="Picture 2" descr="Image result for smart house door access contr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837" y="1752600"/>
            <a:ext cx="3828958" cy="1914479"/>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2"/>
          <p:cNvSpPr txBox="1">
            <a:spLocks/>
          </p:cNvSpPr>
          <p:nvPr/>
        </p:nvSpPr>
        <p:spPr>
          <a:xfrm>
            <a:off x="0" y="6060086"/>
            <a:ext cx="4089795" cy="270093"/>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tabLst>
                <a:tab pos="2417763" algn="l"/>
              </a:tabLst>
            </a:pPr>
            <a:r>
              <a:rPr lang="en-US" sz="1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&lt; Smart Devices on Door Access Control Solutions &gt;</a:t>
            </a:r>
            <a:endParaRPr lang="en-US" sz="1000" dirty="0">
              <a:solidFill>
                <a:schemeClr val="tx1"/>
              </a:solidFill>
              <a:latin typeface="Times New Roman" panose="02020603050405020304" pitchFamily="18" charset="0"/>
              <a:cs typeface="Times New Roman" panose="02020603050405020304" pitchFamily="18" charset="0"/>
            </a:endParaRPr>
          </a:p>
        </p:txBody>
      </p:sp>
      <p:sp>
        <p:nvSpPr>
          <p:cNvPr id="11" name="TextBox 10"/>
          <p:cNvSpPr txBox="1"/>
          <p:nvPr/>
        </p:nvSpPr>
        <p:spPr>
          <a:xfrm flipV="1">
            <a:off x="50800" y="1651002"/>
            <a:ext cx="307777" cy="509469"/>
          </a:xfrm>
          <a:prstGeom prst="rect">
            <a:avLst/>
          </a:prstGeom>
          <a:noFill/>
        </p:spPr>
        <p:txBody>
          <a:bodyPr vert="eaVert" wrap="square" rtlCol="0">
            <a:spAutoFit/>
          </a:bodyPr>
          <a:lstStyle/>
          <a:p>
            <a:r>
              <a:rPr lang="en-IN" sz="800" b="1" dirty="0"/>
              <a:t>GOOGLE</a:t>
            </a:r>
          </a:p>
        </p:txBody>
      </p:sp>
      <p:pic>
        <p:nvPicPr>
          <p:cNvPr id="1028" name="Picture 4" descr="Related image"/>
          <p:cNvPicPr>
            <a:picLocks noChangeAspect="1" noChangeArrowheads="1"/>
          </p:cNvPicPr>
          <p:nvPr/>
        </p:nvPicPr>
        <p:blipFill rotWithShape="1">
          <a:blip r:embed="rId4">
            <a:extLst>
              <a:ext uri="{28A0092B-C50C-407E-A947-70E740481C1C}">
                <a14:useLocalDpi xmlns:a14="http://schemas.microsoft.com/office/drawing/2010/main" val="0"/>
              </a:ext>
            </a:extLst>
          </a:blip>
          <a:srcRect l="34783" t="3240"/>
          <a:stretch/>
        </p:blipFill>
        <p:spPr bwMode="auto">
          <a:xfrm>
            <a:off x="1172015" y="3938198"/>
            <a:ext cx="1647384" cy="2142339"/>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flipV="1">
            <a:off x="2738592" y="5529092"/>
            <a:ext cx="307777" cy="509469"/>
          </a:xfrm>
          <a:prstGeom prst="rect">
            <a:avLst/>
          </a:prstGeom>
          <a:noFill/>
        </p:spPr>
        <p:txBody>
          <a:bodyPr vert="eaVert" wrap="square" rtlCol="0">
            <a:spAutoFit/>
          </a:bodyPr>
          <a:lstStyle/>
          <a:p>
            <a:r>
              <a:rPr lang="en-IN" sz="800" b="1" dirty="0"/>
              <a:t>GOOGLE</a:t>
            </a:r>
          </a:p>
        </p:txBody>
      </p:sp>
    </p:spTree>
    <p:extLst>
      <p:ext uri="{BB962C8B-B14F-4D97-AF65-F5344CB8AC3E}">
        <p14:creationId xmlns:p14="http://schemas.microsoft.com/office/powerpoint/2010/main" val="233476728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519527"/>
            <a:ext cx="9144000" cy="9738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OCC Technology on </a:t>
            </a:r>
            <a:r>
              <a:rPr lang="en-US" altLang="ko-KR" sz="3200" b="1" dirty="0" smtClean="0"/>
              <a:t>Door </a:t>
            </a:r>
            <a:r>
              <a:rPr lang="en-US" altLang="ko-KR" sz="3200" b="1" dirty="0"/>
              <a:t>Access Control Automation</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23" name="TextBox 53"/>
          <p:cNvSpPr txBox="1">
            <a:spLocks noChangeArrowheads="1"/>
          </p:cNvSpPr>
          <p:nvPr/>
        </p:nvSpPr>
        <p:spPr bwMode="auto">
          <a:xfrm>
            <a:off x="26418" y="4676606"/>
            <a:ext cx="4572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OCC Technology </a:t>
            </a:r>
            <a:r>
              <a:rPr lang="en-US" altLang="ko-KR" sz="1000" b="1" dirty="0" smtClean="0">
                <a:cs typeface="Times New Roman" panose="02020603050405020304" pitchFamily="18" charset="0"/>
              </a:rPr>
              <a:t>on Door Access Control Automation Solution </a:t>
            </a:r>
            <a:r>
              <a:rPr kumimoji="0" lang="en-US" altLang="ko-KR" sz="1000" b="1" dirty="0" smtClean="0">
                <a:cs typeface="Times New Roman" panose="02020603050405020304" pitchFamily="18" charset="0"/>
              </a:rPr>
              <a:t>&gt;  </a:t>
            </a:r>
          </a:p>
        </p:txBody>
      </p:sp>
      <p:sp>
        <p:nvSpPr>
          <p:cNvPr id="11" name="Content Placeholder 2"/>
          <p:cNvSpPr txBox="1">
            <a:spLocks/>
          </p:cNvSpPr>
          <p:nvPr/>
        </p:nvSpPr>
        <p:spPr>
          <a:xfrm>
            <a:off x="4661611" y="1452688"/>
            <a:ext cx="4002526" cy="3477646"/>
          </a:xfrm>
          <a:prstGeom prst="rect">
            <a:avLst/>
          </a:prstGeom>
        </p:spPr>
        <p:txBody>
          <a:bodyPr vert="horz" lIns="91440" tIns="45720" rIns="91440" bIns="45720" rtlCol="0">
            <a:normAutofit fontScale="4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OCC </a:t>
            </a:r>
            <a:r>
              <a:rPr lang="en-US" altLang="ko-KR" sz="29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a:t>
            </a:r>
            <a:r>
              <a:rPr lang="en-US" altLang="ko-KR" sz="2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Smart House Door Access Control Automation</a:t>
            </a:r>
          </a:p>
          <a:p>
            <a:pPr marL="628650" lvl="1" indent="-171450" algn="just">
              <a:lnSpc>
                <a:spcPct val="150000"/>
              </a:lnSpc>
              <a:buFont typeface="Times New Roman" panose="02020603050405020304" pitchFamily="18" charset="0"/>
              <a:buChar char="˗"/>
            </a:pP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Smart Devices and Digital Door </a:t>
            </a: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Lock LED </a:t>
            </a: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Lights</a:t>
            </a:r>
          </a:p>
          <a:p>
            <a:pPr marL="628650" lvl="1" indent="-171450" algn="just">
              <a:lnSpc>
                <a:spcPct val="150000"/>
              </a:lnSpc>
              <a:buFont typeface="Times New Roman" panose="02020603050405020304" pitchFamily="18" charset="0"/>
              <a:buChar char="˗"/>
            </a:pP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a:t>
            </a: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Smart </a:t>
            </a: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Devices and Digital Door </a:t>
            </a: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Lock </a:t>
            </a: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CMOS Camera on </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2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1m ~ 20m</a:t>
            </a:r>
            <a:endPar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2" name="Content Placeholder 2"/>
          <p:cNvSpPr txBox="1">
            <a:spLocks/>
          </p:cNvSpPr>
          <p:nvPr/>
        </p:nvSpPr>
        <p:spPr>
          <a:xfrm>
            <a:off x="442302" y="4963113"/>
            <a:ext cx="8244498" cy="132750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Use the smart devices and digital door lock built-in LED lights and CMOS Camera to enable OCC Service Link for door access control solution. </a:t>
            </a:r>
          </a:p>
          <a:p>
            <a:pPr algn="just">
              <a:lnSpc>
                <a:spcPct val="150000"/>
              </a:lnSpc>
            </a:pP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Does not required to install any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dditional hardware to collect authentication information from the remote house users.</a:t>
            </a:r>
          </a:p>
          <a:p>
            <a:pPr algn="just">
              <a:lnSpc>
                <a:spcPct val="150000"/>
              </a:lnSpc>
            </a:pP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Provides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secured and safe door access control service to the smart house users.</a:t>
            </a:r>
            <a:endPar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algn="just">
              <a:lnSpc>
                <a:spcPct val="150000"/>
              </a:lnSpc>
            </a:pPr>
            <a:endPar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grpSp>
        <p:nvGrpSpPr>
          <p:cNvPr id="2" name="Group 1"/>
          <p:cNvGrpSpPr/>
          <p:nvPr/>
        </p:nvGrpSpPr>
        <p:grpSpPr>
          <a:xfrm>
            <a:off x="902824" y="1377711"/>
            <a:ext cx="2751454" cy="3371435"/>
            <a:chOff x="762000" y="1521987"/>
            <a:chExt cx="2751454" cy="3371435"/>
          </a:xfrm>
        </p:grpSpPr>
        <p:pic>
          <p:nvPicPr>
            <p:cNvPr id="14" name="Picture 13"/>
            <p:cNvPicPr>
              <a:picLocks noChangeAspect="1"/>
            </p:cNvPicPr>
            <p:nvPr/>
          </p:nvPicPr>
          <p:blipFill>
            <a:blip r:embed="rId3"/>
            <a:stretch>
              <a:fillRect/>
            </a:stretch>
          </p:blipFill>
          <p:spPr>
            <a:xfrm>
              <a:off x="762000" y="2997947"/>
              <a:ext cx="666750" cy="1895475"/>
            </a:xfrm>
            <a:prstGeom prst="rect">
              <a:avLst/>
            </a:prstGeom>
          </p:spPr>
        </p:pic>
        <p:pic>
          <p:nvPicPr>
            <p:cNvPr id="15" name="Picture 14"/>
            <p:cNvPicPr>
              <a:picLocks noChangeAspect="1"/>
            </p:cNvPicPr>
            <p:nvPr/>
          </p:nvPicPr>
          <p:blipFill>
            <a:blip r:embed="rId4"/>
            <a:stretch>
              <a:fillRect/>
            </a:stretch>
          </p:blipFill>
          <p:spPr>
            <a:xfrm>
              <a:off x="2303779" y="1521987"/>
              <a:ext cx="1209675" cy="2428875"/>
            </a:xfrm>
            <a:prstGeom prst="rect">
              <a:avLst/>
            </a:prstGeom>
          </p:spPr>
        </p:pic>
        <p:sp>
          <p:nvSpPr>
            <p:cNvPr id="16" name="Trapezoid 15"/>
            <p:cNvSpPr/>
            <p:nvPr/>
          </p:nvSpPr>
          <p:spPr>
            <a:xfrm rot="3850375">
              <a:off x="1573159" y="2146636"/>
              <a:ext cx="717368" cy="1526197"/>
            </a:xfrm>
            <a:prstGeom prst="trapezoid">
              <a:avLst>
                <a:gd name="adj" fmla="val 38636"/>
              </a:avLst>
            </a:prstGeom>
            <a:gradFill>
              <a:gsLst>
                <a:gs pos="0">
                  <a:srgbClr val="FF0000">
                    <a:alpha val="51000"/>
                  </a:srgbClr>
                </a:gs>
                <a:gs pos="74000">
                  <a:srgbClr val="FF0000">
                    <a:alpha val="5000"/>
                  </a:srgbClr>
                </a:gs>
                <a:gs pos="83000">
                  <a:srgbClr val="FF0000">
                    <a:alpha val="13000"/>
                  </a:srgbClr>
                </a:gs>
                <a:gs pos="100000">
                  <a:srgbClr val="FF0000">
                    <a:alpha val="4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rot="20842805">
              <a:off x="1031934" y="2613315"/>
              <a:ext cx="994183" cy="246221"/>
            </a:xfrm>
            <a:prstGeom prst="rect">
              <a:avLst/>
            </a:prstGeom>
            <a:noFill/>
          </p:spPr>
          <p:txBody>
            <a:bodyPr wrap="none" rtlCol="0">
              <a:spAutoFit/>
            </a:bodyPr>
            <a:lstStyle/>
            <a:p>
              <a:r>
                <a:rPr lang="en-US" sz="1000" b="1" dirty="0" smtClean="0"/>
                <a:t>OCC Down Link</a:t>
              </a:r>
              <a:endParaRPr lang="en-US" sz="1000" b="1" dirty="0"/>
            </a:p>
          </p:txBody>
        </p:sp>
        <p:sp>
          <p:nvSpPr>
            <p:cNvPr id="18" name="Trapezoid 17"/>
            <p:cNvSpPr/>
            <p:nvPr/>
          </p:nvSpPr>
          <p:spPr>
            <a:xfrm rot="15019120">
              <a:off x="1703960" y="1898463"/>
              <a:ext cx="948813" cy="1905105"/>
            </a:xfrm>
            <a:prstGeom prst="trapezoid">
              <a:avLst>
                <a:gd name="adj" fmla="val 38636"/>
              </a:avLst>
            </a:prstGeom>
            <a:gradFill>
              <a:gsLst>
                <a:gs pos="0">
                  <a:srgbClr val="FFFF00">
                    <a:lumMod val="72000"/>
                    <a:alpha val="52000"/>
                  </a:srgbClr>
                </a:gs>
                <a:gs pos="74000">
                  <a:srgbClr val="FFFF00">
                    <a:alpha val="11000"/>
                  </a:srgbClr>
                </a:gs>
                <a:gs pos="83000">
                  <a:srgbClr val="FFFF00">
                    <a:alpha val="19000"/>
                  </a:srgbClr>
                </a:gs>
                <a:gs pos="100000">
                  <a:srgbClr val="FFFF00">
                    <a:alpha val="1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rot="21031625">
              <a:off x="1636593" y="3123055"/>
              <a:ext cx="832279" cy="246221"/>
            </a:xfrm>
            <a:prstGeom prst="rect">
              <a:avLst/>
            </a:prstGeom>
            <a:noFill/>
          </p:spPr>
          <p:txBody>
            <a:bodyPr wrap="none" rtlCol="0">
              <a:spAutoFit/>
            </a:bodyPr>
            <a:lstStyle/>
            <a:p>
              <a:r>
                <a:rPr lang="en-US" sz="1000" b="1" dirty="0" smtClean="0">
                  <a:solidFill>
                    <a:srgbClr val="FF0000"/>
                  </a:solidFill>
                </a:rPr>
                <a:t>OCC Up Link</a:t>
              </a:r>
              <a:endParaRPr lang="en-US" sz="1000" b="1" dirty="0">
                <a:solidFill>
                  <a:srgbClr val="FF0000"/>
                </a:solidFill>
              </a:endParaRPr>
            </a:p>
          </p:txBody>
        </p:sp>
      </p:grpSp>
      <p:sp>
        <p:nvSpPr>
          <p:cNvPr id="5" name="Rectangle 4"/>
          <p:cNvSpPr/>
          <p:nvPr/>
        </p:nvSpPr>
        <p:spPr>
          <a:xfrm>
            <a:off x="442302" y="4963113"/>
            <a:ext cx="8244498" cy="132750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663534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6276"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424648" y="1483271"/>
            <a:ext cx="8262151" cy="346972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the OCC Technology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smart door access control solution for remote area installed smart house safety and security.</a:t>
            </a:r>
          </a:p>
          <a:p>
            <a:pPr marL="285750" indent="-285750" algn="just">
              <a:lnSpc>
                <a:spcPct val="150000"/>
              </a:lnSpc>
              <a:buFont typeface="Arial" panose="020B0604020202020204" pitchFamily="34" charset="0"/>
              <a:buChar char="•"/>
            </a:pPr>
            <a:r>
              <a:rPr lang="en-US" altLang="ko-KR" sz="200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smart devices and digital door lock built-in LED lights and CMOS Camera to enable OCC Service Link for door access control solution. </a:t>
            </a: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solution does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not required to install any additional hardware to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gather authentication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from the remote house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users and provides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secured and safe door access control service to the smart house users.</a:t>
            </a:r>
          </a:p>
          <a:p>
            <a:pPr marL="285750" indent="-285750" algn="just">
              <a:lnSpc>
                <a:spcPct val="150000"/>
              </a:lnSpc>
              <a:buFont typeface="Arial" panose="020B0604020202020204" pitchFamily="34" charset="0"/>
              <a:buChar char="•"/>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smtClean="0">
                <a:latin typeface="Times New Roman" pitchFamily="18" charset="0"/>
                <a:cs typeface="Times New Roman" pitchFamily="18" charset="0"/>
              </a:rPr>
              <a:t>Slide 5</a:t>
            </a:r>
            <a:endParaRPr lang="en-US" sz="1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11449</TotalTime>
  <Words>523</Words>
  <Application>Microsoft Macintosh PowerPoint</Application>
  <PresentationFormat>On-screen Show (4:3)</PresentationFormat>
  <Paragraphs>69</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Soo-Young Chang</cp:lastModifiedBy>
  <cp:revision>593</cp:revision>
  <cp:lastPrinted>2017-05-07T15:48:38Z</cp:lastPrinted>
  <dcterms:created xsi:type="dcterms:W3CDTF">2010-05-15T17:50:32Z</dcterms:created>
  <dcterms:modified xsi:type="dcterms:W3CDTF">2020-01-16T17:40:29Z</dcterms:modified>
</cp:coreProperties>
</file>