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10" r:id="rId4"/>
    <p:sldId id="309"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113" d="100"/>
          <a:sy n="113" d="100"/>
        </p:scale>
        <p:origin x="180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1/17/2020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1/17/2020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1/17/2020</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2020</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15-20-0053-00-0vat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2020</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15-20-0053-00-0vat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25375"/>
            <a:ext cx="9144000" cy="5509200"/>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OWC Lights for Network Services in Remote Areas Located IoT Microhouse</a:t>
            </a: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January 2020</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(VTASK Co., Ltd), Minwoo Lee (SNUST), Soonho Jung (Sunil </a:t>
            </a:r>
            <a:r>
              <a:rPr lang="en-US" sz="1600" dirty="0" err="1">
                <a:latin typeface="Times New Roman" pitchFamily="18" charset="0"/>
                <a:cs typeface="Times New Roman" pitchFamily="18" charset="0"/>
              </a:rPr>
              <a:t>Elecomm</a:t>
            </a:r>
            <a:r>
              <a:rPr lang="en-US" sz="1600" dirty="0">
                <a:latin typeface="Times New Roman" pitchFamily="18" charset="0"/>
                <a:cs typeface="Times New Roman" pitchFamily="18" charset="0"/>
              </a:rPr>
              <a:t> Co.,</a:t>
            </a:r>
            <a:r>
              <a:rPr lang="en-US" sz="1600" dirty="0" err="1">
                <a:latin typeface="Times New Roman" pitchFamily="18" charset="0"/>
                <a:cs typeface="Times New Roman" pitchFamily="18" charset="0"/>
              </a:rPr>
              <a:t>LTd</a:t>
            </a:r>
            <a:r>
              <a:rPr lang="en-US" sz="1600" dirty="0">
                <a:latin typeface="Times New Roman" pitchFamily="18" charset="0"/>
                <a:cs typeface="Times New Roman" pitchFamily="18" charset="0"/>
              </a:rPr>
              <a:t>) , </a:t>
            </a:r>
            <a:r>
              <a:rPr lang="en-US" sz="1600" dirty="0" err="1">
                <a:latin typeface="Times New Roman" pitchFamily="18" charset="0"/>
                <a:cs typeface="Times New Roman" pitchFamily="18" charset="0"/>
              </a:rPr>
              <a:t>Daeyoon</a:t>
            </a:r>
            <a:r>
              <a:rPr lang="en-US" sz="1600" dirty="0">
                <a:latin typeface="Times New Roman" pitchFamily="18" charset="0"/>
                <a:cs typeface="Times New Roman" pitchFamily="18" charset="0"/>
              </a:rPr>
              <a:t> Cha (VTASK Co., Ltd), Sung Hoon Yoon (Kogen Co., Ltd), Deokgun Woo (SNUST), Sooyoung Chang (SYCA), Vinayagam Mariappan (SNUST)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a:t>
            </a:r>
            <a:r>
              <a:rPr lang="en-US" sz="1600" dirty="0">
                <a:latin typeface="Times New Roman" pitchFamily="18" charset="0"/>
                <a:cs typeface="Times New Roman" pitchFamily="18" charset="0"/>
              </a:rPr>
              <a:t>chajaesang@gmail.com</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a:t>
            </a:r>
            <a:r>
              <a:rPr lang="en-US" altLang="ko-KR" sz="1600" dirty="0" smtClean="0">
                <a:latin typeface="Times New Roman" pitchFamily="18" charset="0"/>
                <a:cs typeface="Times New Roman" pitchFamily="18" charset="0"/>
              </a:rPr>
              <a:t>document introduces </a:t>
            </a:r>
            <a:r>
              <a:rPr lang="en-US" altLang="ko-KR" sz="1600" dirty="0">
                <a:latin typeface="Times New Roman" pitchFamily="18" charset="0"/>
                <a:cs typeface="Times New Roman" pitchFamily="18" charset="0"/>
              </a:rPr>
              <a:t>the </a:t>
            </a:r>
            <a:r>
              <a:rPr lang="en-US" altLang="ko-KR" sz="1600" dirty="0" smtClean="0">
                <a:latin typeface="Times New Roman" pitchFamily="18" charset="0"/>
                <a:cs typeface="Times New Roman" pitchFamily="18" charset="0"/>
              </a:rPr>
              <a:t>V2X optical wireless communication (OWC)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a:t>
            </a:r>
            <a:r>
              <a:rPr lang="en-US" altLang="ko-KR" sz="1600" dirty="0">
                <a:latin typeface="Times New Roman" pitchFamily="18" charset="0"/>
                <a:cs typeface="Times New Roman" pitchFamily="18" charset="0"/>
              </a:rPr>
              <a:t>proposed </a:t>
            </a:r>
            <a:r>
              <a:rPr lang="en-US" altLang="ko-KR" sz="1600" dirty="0" smtClean="0">
                <a:latin typeface="Times New Roman" pitchFamily="18" charset="0"/>
                <a:cs typeface="Times New Roman" pitchFamily="18" charset="0"/>
              </a:rPr>
              <a:t>OWC link used </a:t>
            </a:r>
            <a:r>
              <a:rPr lang="en-US" sz="1600" dirty="0" smtClean="0">
                <a:latin typeface="Times New Roman" pitchFamily="18" charset="0"/>
                <a:cs typeface="Times New Roman" pitchFamily="18" charset="0"/>
              </a:rPr>
              <a:t>for network access service in remote area located IoT Microhouse</a:t>
            </a:r>
            <a:r>
              <a:rPr lang="en-US" altLang="ko-KR" sz="1600" dirty="0" smtClean="0">
                <a:latin typeface="Times New Roman" pitchFamily="18" charset="0"/>
                <a:cs typeface="Times New Roman" pitchFamily="18" charset="0"/>
              </a:rPr>
              <a:t>. Also, this proposed VAT solutions can used  </a:t>
            </a:r>
            <a:r>
              <a:rPr lang="en-US" altLang="ko-KR" sz="1600" dirty="0">
                <a:latin typeface="Times New Roman" pitchFamily="18" charset="0"/>
                <a:cs typeface="Times New Roman" pitchFamily="18" charset="0"/>
              </a:rPr>
              <a:t>to operate on the application services like ITS</a:t>
            </a:r>
            <a:r>
              <a:rPr lang="en-US" altLang="ko-KR" sz="1600" dirty="0" smtClean="0">
                <a:latin typeface="Times New Roman" pitchFamily="18" charset="0"/>
                <a:cs typeface="Times New Roman" pitchFamily="18" charset="0"/>
              </a:rPr>
              <a:t>, IoT/IoL Service, Indoor positioning solutions </a:t>
            </a:r>
            <a:r>
              <a:rPr lang="en-US" altLang="ko-KR" sz="1600" dirty="0">
                <a:latin typeface="Times New Roman" pitchFamily="18" charset="0"/>
                <a:cs typeface="Times New Roman" pitchFamily="18" charset="0"/>
              </a:rPr>
              <a:t>ADAS</a:t>
            </a:r>
            <a:r>
              <a:rPr lang="en-US" altLang="ko-KR" sz="1600" dirty="0" smtClean="0">
                <a:latin typeface="Times New Roman" pitchFamily="18" charset="0"/>
                <a:cs typeface="Times New Roman" pitchFamily="18" charset="0"/>
              </a:rPr>
              <a:t>, drone </a:t>
            </a:r>
            <a:r>
              <a:rPr lang="en-US" altLang="ko-KR" sz="1600" dirty="0">
                <a:latin typeface="Times New Roman" pitchFamily="18" charset="0"/>
                <a:cs typeface="Times New Roman" pitchFamily="18" charset="0"/>
              </a:rPr>
              <a:t>using watch security </a:t>
            </a:r>
            <a:r>
              <a:rPr lang="en-US" altLang="ko-KR" sz="1600" dirty="0" smtClean="0">
                <a:latin typeface="Times New Roman" pitchFamily="18" charset="0"/>
                <a:cs typeface="Times New Roman" pitchFamily="18" charset="0"/>
              </a:rPr>
              <a:t>services, </a:t>
            </a:r>
            <a:r>
              <a:rPr lang="en-US" altLang="ko-KR" sz="1600" dirty="0">
                <a:latin typeface="Times New Roman" pitchFamily="18" charset="0"/>
                <a:cs typeface="Times New Roman" pitchFamily="18" charset="0"/>
              </a:rPr>
              <a:t>and etc</a:t>
            </a:r>
            <a:r>
              <a:rPr lang="en-US" altLang="ko-KR" sz="1600" dirty="0" smtClean="0">
                <a:latin typeface="Times New Roman" pitchFamily="18" charset="0"/>
                <a:cs typeface="Times New Roman" pitchFamily="18" charset="0"/>
              </a:rPr>
              <a:t>. </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a:t>
            </a:r>
            <a:r>
              <a:rPr lang="en-US" sz="1600" dirty="0" smtClean="0">
                <a:latin typeface="Times New Roman" pitchFamily="18" charset="0"/>
                <a:cs typeface="Times New Roman" pitchFamily="18" charset="0"/>
              </a:rPr>
              <a:t>rovided concept </a:t>
            </a:r>
            <a:r>
              <a:rPr lang="en-US" sz="1600" dirty="0">
                <a:latin typeface="Times New Roman" pitchFamily="18" charset="0"/>
                <a:cs typeface="Times New Roman" pitchFamily="18" charset="0"/>
              </a:rPr>
              <a:t>models </a:t>
            </a:r>
            <a:r>
              <a:rPr lang="en-US" sz="1600" dirty="0" smtClean="0">
                <a:latin typeface="Times New Roman" pitchFamily="18" charset="0"/>
                <a:cs typeface="Times New Roman" pitchFamily="18" charset="0"/>
              </a:rPr>
              <a:t>of OWC technology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3439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Network Services in Remote Areas Located IoT Microhouse</a:t>
            </a:r>
          </a:p>
          <a:p>
            <a:pPr algn="l">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endParaRPr lang="ru-RU"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Lights for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 Microhouse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Network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Services</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9" name="Content Placeholder 2"/>
          <p:cNvSpPr txBox="1">
            <a:spLocks/>
          </p:cNvSpPr>
          <p:nvPr/>
        </p:nvSpPr>
        <p:spPr>
          <a:xfrm>
            <a:off x="4299832" y="1530539"/>
            <a:ext cx="4386968" cy="4692930"/>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Microhouse </a:t>
            </a:r>
            <a:r>
              <a:rPr lang="en-US" sz="1200" dirty="0">
                <a:solidFill>
                  <a:schemeClr val="tx1"/>
                </a:solidFill>
                <a:latin typeface="Times New Roman" panose="02020603050405020304" pitchFamily="18" charset="0"/>
                <a:cs typeface="Times New Roman" panose="02020603050405020304" pitchFamily="18" charset="0"/>
              </a:rPr>
              <a:t>movement </a:t>
            </a:r>
            <a:r>
              <a:rPr lang="en-US" sz="1200" dirty="0" smtClean="0">
                <a:solidFill>
                  <a:schemeClr val="tx1"/>
                </a:solidFill>
                <a:latin typeface="Times New Roman" panose="02020603050405020304" pitchFamily="18" charset="0"/>
                <a:cs typeface="Times New Roman" panose="02020603050405020304" pitchFamily="18" charset="0"/>
              </a:rPr>
              <a:t>is </a:t>
            </a:r>
            <a:r>
              <a:rPr lang="en-US" sz="1200" dirty="0">
                <a:solidFill>
                  <a:schemeClr val="tx1"/>
                </a:solidFill>
                <a:latin typeface="Times New Roman" panose="02020603050405020304" pitchFamily="18" charset="0"/>
                <a:cs typeface="Times New Roman" panose="02020603050405020304" pitchFamily="18" charset="0"/>
              </a:rPr>
              <a:t>an architectural and social </a:t>
            </a:r>
            <a:r>
              <a:rPr lang="en-US" sz="1200" dirty="0" smtClean="0">
                <a:solidFill>
                  <a:schemeClr val="tx1"/>
                </a:solidFill>
                <a:latin typeface="Times New Roman" panose="02020603050405020304" pitchFamily="18" charset="0"/>
                <a:cs typeface="Times New Roman" panose="02020603050405020304" pitchFamily="18" charset="0"/>
              </a:rPr>
              <a:t>movement for camping lovers </a:t>
            </a:r>
            <a:r>
              <a:rPr lang="en-US" sz="1200" dirty="0">
                <a:solidFill>
                  <a:schemeClr val="tx1"/>
                </a:solidFill>
                <a:latin typeface="Times New Roman" panose="02020603050405020304" pitchFamily="18" charset="0"/>
                <a:cs typeface="Times New Roman" panose="02020603050405020304" pitchFamily="18" charset="0"/>
              </a:rPr>
              <a:t>that advocates living simply in small </a:t>
            </a:r>
            <a:r>
              <a:rPr lang="en-US" sz="1200" dirty="0" smtClean="0">
                <a:solidFill>
                  <a:schemeClr val="tx1"/>
                </a:solidFill>
                <a:latin typeface="Times New Roman" panose="02020603050405020304" pitchFamily="18" charset="0"/>
                <a:cs typeface="Times New Roman" panose="02020603050405020304" pitchFamily="18" charset="0"/>
              </a:rPr>
              <a:t>homes.</a:t>
            </a:r>
            <a:endParaRPr lang="en-US" sz="1200" dirty="0">
              <a:solidFill>
                <a:schemeClr val="tx1"/>
              </a:solidFill>
              <a:latin typeface="Times New Roman" panose="02020603050405020304" pitchFamily="18" charset="0"/>
              <a:cs typeface="Times New Roman" panose="02020603050405020304" pitchFamily="18" charset="0"/>
            </a:endParaRP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Provide the private and quite space for  nature lovers to spent time on weekends, vacation, summer/winter holidays to extend the leisure and recreation with peace of mind.</a:t>
            </a:r>
            <a:endParaRPr lang="en-US" sz="1200" dirty="0">
              <a:solidFill>
                <a:schemeClr val="tx1"/>
              </a:solidFill>
              <a:latin typeface="Times New Roman" panose="02020603050405020304" pitchFamily="18" charset="0"/>
              <a:cs typeface="Times New Roman" panose="02020603050405020304" pitchFamily="18" charset="0"/>
            </a:endParaRP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Major issue is network availability to enable smart home features for security and safety indoor or outdoor area of the Microhouse.</a:t>
            </a:r>
            <a:endParaRPr lang="en-US" sz="1200" dirty="0">
              <a:solidFill>
                <a:schemeClr val="tx1"/>
              </a:solidFill>
              <a:latin typeface="Times New Roman" panose="02020603050405020304" pitchFamily="18" charset="0"/>
              <a:cs typeface="Times New Roman" panose="02020603050405020304" pitchFamily="18" charset="0"/>
            </a:endParaRP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Need dynamic network access and adaptive IoT features in Microhouse.</a:t>
            </a:r>
          </a:p>
          <a:p>
            <a:pPr marL="285750" indent="-285750" algn="just">
              <a:buFont typeface="Arial" panose="020B0604020202020204" pitchFamily="34" charset="0"/>
              <a:buChar char="•"/>
              <a:tabLst>
                <a:tab pos="2417763" algn="l"/>
              </a:tabLst>
            </a:pPr>
            <a:r>
              <a:rPr lang="en-US" sz="1400" b="1" dirty="0" smtClean="0">
                <a:solidFill>
                  <a:schemeClr val="tx1"/>
                </a:solidFill>
                <a:latin typeface="Times New Roman" panose="02020603050405020304" pitchFamily="18" charset="0"/>
                <a:cs typeface="Times New Roman" panose="02020603050405020304" pitchFamily="18" charset="0"/>
              </a:rPr>
              <a:t>Basic Concept</a:t>
            </a:r>
            <a:r>
              <a:rPr lang="en-US" sz="1800" b="1" dirty="0" smtClean="0">
                <a:solidFill>
                  <a:schemeClr val="tx1"/>
                </a:solidFill>
                <a:latin typeface="Times New Roman" panose="02020603050405020304" pitchFamily="18" charset="0"/>
                <a:cs typeface="Times New Roman" panose="02020603050405020304" pitchFamily="18" charset="0"/>
              </a:rPr>
              <a:t> </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the LTE services to provide connectivity dynamically in the Microhouse with IoT lights.</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 lights connected with gateway controller and provide the network access through lights built-in with OWC functional feature.</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the smart device or laptop or smart TV connected cameras to act as receiver to create OWC link for network access and the OWC links are more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secure and reliable than RF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network services.</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itle 1"/>
          <p:cNvSpPr txBox="1">
            <a:spLocks/>
          </p:cNvSpPr>
          <p:nvPr/>
        </p:nvSpPr>
        <p:spPr>
          <a:xfrm>
            <a:off x="0" y="533400"/>
            <a:ext cx="9144000" cy="9002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ea typeface="굴림" panose="020B0600000101010101" pitchFamily="50" charset="-127"/>
              </a:rPr>
              <a:t>Needs for Network Services in </a:t>
            </a:r>
            <a:r>
              <a:rPr lang="en-US" altLang="ko-KR" sz="3200" b="1" dirty="0" smtClean="0">
                <a:ea typeface="굴림" panose="020B0600000101010101" pitchFamily="50" charset="-127"/>
              </a:rPr>
              <a:t>Microhouse</a:t>
            </a:r>
            <a:endParaRPr lang="en-US" sz="3200" b="1" dirty="0"/>
          </a:p>
        </p:txBody>
      </p:sp>
      <p:sp>
        <p:nvSpPr>
          <p:cNvPr id="13" name="Content Placeholder 2"/>
          <p:cNvSpPr txBox="1">
            <a:spLocks/>
          </p:cNvSpPr>
          <p:nvPr/>
        </p:nvSpPr>
        <p:spPr>
          <a:xfrm>
            <a:off x="307381" y="5019908"/>
            <a:ext cx="3807419" cy="270093"/>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tabLst>
                <a:tab pos="2417763" algn="l"/>
              </a:tabLst>
            </a:pPr>
            <a:r>
              <a:rPr lang="en-US" sz="1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&lt; Modern Micro House Design Model &gt;</a:t>
            </a:r>
            <a:endParaRPr lang="en-US" sz="1000" dirty="0">
              <a:solidFill>
                <a:schemeClr val="tx1"/>
              </a:solidFill>
              <a:latin typeface="Times New Roman" panose="02020603050405020304" pitchFamily="18" charset="0"/>
              <a:cs typeface="Times New Roman" panose="02020603050405020304" pitchFamily="18" charset="0"/>
            </a:endParaRPr>
          </a:p>
        </p:txBody>
      </p:sp>
      <p:sp>
        <p:nvSpPr>
          <p:cNvPr id="11" name="TextBox 10"/>
          <p:cNvSpPr txBox="1"/>
          <p:nvPr/>
        </p:nvSpPr>
        <p:spPr>
          <a:xfrm flipV="1">
            <a:off x="94846" y="2240053"/>
            <a:ext cx="307777" cy="509469"/>
          </a:xfrm>
          <a:prstGeom prst="rect">
            <a:avLst/>
          </a:prstGeom>
          <a:noFill/>
        </p:spPr>
        <p:txBody>
          <a:bodyPr vert="eaVert" wrap="square" rtlCol="0">
            <a:spAutoFit/>
          </a:bodyPr>
          <a:lstStyle/>
          <a:p>
            <a:r>
              <a:rPr lang="en-IN" sz="800" b="1" dirty="0"/>
              <a:t>GOOGLE</a:t>
            </a:r>
          </a:p>
        </p:txBody>
      </p:sp>
      <p:pic>
        <p:nvPicPr>
          <p:cNvPr id="2" name="Picture 2" descr="Image result for MICRO HOUS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382" y="2343952"/>
            <a:ext cx="3807418" cy="26651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4767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519527"/>
            <a:ext cx="9144000" cy="9738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OWC Lights for IoT Microhouse Network Services</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23" name="TextBox 53"/>
          <p:cNvSpPr txBox="1">
            <a:spLocks noChangeArrowheads="1"/>
          </p:cNvSpPr>
          <p:nvPr/>
        </p:nvSpPr>
        <p:spPr bwMode="auto">
          <a:xfrm>
            <a:off x="688520" y="4668140"/>
            <a:ext cx="31242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OWC Link  for IoT Microhouse Network Services </a:t>
            </a:r>
            <a:r>
              <a:rPr kumimoji="0" lang="en-US" altLang="ko-KR" sz="1000" b="1" dirty="0" smtClean="0">
                <a:cs typeface="Times New Roman" panose="02020603050405020304" pitchFamily="18" charset="0"/>
              </a:rPr>
              <a:t>&gt;  </a:t>
            </a:r>
          </a:p>
        </p:txBody>
      </p:sp>
      <p:sp>
        <p:nvSpPr>
          <p:cNvPr id="11" name="Content Placeholder 2"/>
          <p:cNvSpPr txBox="1">
            <a:spLocks/>
          </p:cNvSpPr>
          <p:nvPr/>
        </p:nvSpPr>
        <p:spPr>
          <a:xfrm>
            <a:off x="4083176" y="1384143"/>
            <a:ext cx="4489660" cy="3530218"/>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9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Down Link for Network Services</a:t>
            </a:r>
          </a:p>
          <a:p>
            <a:pPr marL="628650" lvl="1" indent="-171450" algn="just">
              <a:lnSpc>
                <a:spcPct val="150000"/>
              </a:lnSpc>
              <a:buFont typeface="Times New Roman" panose="02020603050405020304" pitchFamily="18" charset="0"/>
              <a:buChar char="˗"/>
            </a:pP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Microhouse Installed Networked IoT Lights</a:t>
            </a:r>
          </a:p>
          <a:p>
            <a:pPr marL="628650" lvl="1" indent="-171450" algn="just">
              <a:lnSpc>
                <a:spcPct val="150000"/>
              </a:lnSpc>
              <a:buFont typeface="Times New Roman" panose="02020603050405020304" pitchFamily="18" charset="0"/>
              <a:buChar char="˗"/>
            </a:pP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a:t>
            </a: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Smart Devices / Laptop / Smart TV connected CMOS Camera</a:t>
            </a:r>
            <a:endPar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2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1m ~ 20m</a:t>
            </a:r>
            <a:endPar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2" name="Content Placeholder 2"/>
          <p:cNvSpPr txBox="1">
            <a:spLocks/>
          </p:cNvSpPr>
          <p:nvPr/>
        </p:nvSpPr>
        <p:spPr>
          <a:xfrm>
            <a:off x="442302" y="4963113"/>
            <a:ext cx="8244498" cy="132750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Uses the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Microhouse Installed Networked IoT Lights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Smart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Devices / Laptop / Smart TV connected CMOS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Cameras to enable network services in Microhouse using OWC network service link for internet service access. </a:t>
            </a:r>
          </a:p>
          <a:p>
            <a:pPr algn="just">
              <a:lnSpc>
                <a:spcPct val="150000"/>
              </a:lnSpc>
            </a:pP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Does not required to install any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dditional hardware for OWC receiver to provide network service in IoT Microhouse </a:t>
            </a:r>
          </a:p>
          <a:p>
            <a:pPr algn="just">
              <a:lnSpc>
                <a:spcPct val="150000"/>
              </a:lnSpc>
            </a:pP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Provides secured and safe internet access in the remote area located Microhouse.</a:t>
            </a:r>
            <a:endPar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algn="just">
              <a:lnSpc>
                <a:spcPct val="150000"/>
              </a:lnSpc>
            </a:pPr>
            <a:endPar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5" name="Rectangle 4"/>
          <p:cNvSpPr/>
          <p:nvPr/>
        </p:nvSpPr>
        <p:spPr>
          <a:xfrm>
            <a:off x="442302" y="4963113"/>
            <a:ext cx="8244498" cy="132750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838200" y="1535473"/>
            <a:ext cx="2820845" cy="3124200"/>
            <a:chOff x="4836370" y="1524000"/>
            <a:chExt cx="2988101" cy="4001921"/>
          </a:xfrm>
        </p:grpSpPr>
        <p:pic>
          <p:nvPicPr>
            <p:cNvPr id="21" name="Picture 4" descr="steel clad tiny modern cabin with shutters on stilts 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36370" y="1524000"/>
              <a:ext cx="2988101" cy="4001921"/>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6" descr="ê´ë ¨ ì´ë¯¸ì§"/>
            <p:cNvPicPr>
              <a:picLocks noChangeAspect="1" noChangeArrowheads="1"/>
            </p:cNvPicPr>
            <p:nvPr/>
          </p:nvPicPr>
          <p:blipFill rotWithShape="1">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l="59916" r="9831" b="68816"/>
            <a:stretch/>
          </p:blipFill>
          <p:spPr bwMode="auto">
            <a:xfrm>
              <a:off x="6416059" y="4161758"/>
              <a:ext cx="1243656" cy="1341886"/>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6" descr="ê´ë ¨ ì´ë¯¸ì§"/>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ackgroundRemoval t="10000" b="90000" l="10000" r="90000">
                          <a14:backgroundMark x1="27930" y1="63184" x2="47461" y2="26465"/>
                          <a14:backgroundMark x1="63672" y1="26758" x2="82813" y2="70313"/>
                        </a14:backgroundRemoval>
                      </a14:imgEffect>
                    </a14:imgLayer>
                  </a14:imgProps>
                </a:ext>
                <a:ext uri="{28A0092B-C50C-407E-A947-70E740481C1C}">
                  <a14:useLocalDpi xmlns:a14="http://schemas.microsoft.com/office/drawing/2010/main" val="0"/>
                </a:ext>
              </a:extLst>
            </a:blip>
            <a:srcRect l="31738" t="26872" r="32194" b="26253"/>
            <a:stretch/>
          </p:blipFill>
          <p:spPr bwMode="auto">
            <a:xfrm>
              <a:off x="6563686" y="1688429"/>
              <a:ext cx="522914" cy="679599"/>
            </a:xfrm>
            <a:prstGeom prst="rect">
              <a:avLst/>
            </a:prstGeom>
            <a:noFill/>
            <a:extLst>
              <a:ext uri="{909E8E84-426E-40DD-AFC4-6F175D3DCCD1}">
                <a14:hiddenFill xmlns:a14="http://schemas.microsoft.com/office/drawing/2010/main">
                  <a:solidFill>
                    <a:srgbClr val="FFFFFF"/>
                  </a:solidFill>
                </a14:hiddenFill>
              </a:ext>
            </a:extLst>
          </p:spPr>
        </p:pic>
        <p:sp>
          <p:nvSpPr>
            <p:cNvPr id="26" name="Trapezoid 25"/>
            <p:cNvSpPr/>
            <p:nvPr/>
          </p:nvSpPr>
          <p:spPr>
            <a:xfrm>
              <a:off x="5948843" y="2334160"/>
              <a:ext cx="1752600" cy="3169484"/>
            </a:xfrm>
            <a:prstGeom prst="trapezoid">
              <a:avLst>
                <a:gd name="adj" fmla="val 38636"/>
              </a:avLst>
            </a:prstGeom>
            <a:gradFill>
              <a:gsLst>
                <a:gs pos="0">
                  <a:schemeClr val="bg1"/>
                </a:gs>
                <a:gs pos="74000">
                  <a:srgbClr val="FF0000">
                    <a:alpha val="29000"/>
                  </a:srgbClr>
                </a:gs>
                <a:gs pos="83000">
                  <a:srgbClr val="FF0000">
                    <a:alpha val="13000"/>
                  </a:srgbClr>
                </a:gs>
                <a:gs pos="100000">
                  <a:srgbClr val="FF0000">
                    <a:alpha val="23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6341505" y="3874526"/>
              <a:ext cx="994183" cy="246221"/>
            </a:xfrm>
            <a:prstGeom prst="rect">
              <a:avLst/>
            </a:prstGeom>
            <a:noFill/>
          </p:spPr>
          <p:txBody>
            <a:bodyPr wrap="none" rtlCol="0">
              <a:spAutoFit/>
            </a:bodyPr>
            <a:lstStyle/>
            <a:p>
              <a:r>
                <a:rPr lang="en-US" sz="1000" b="1" dirty="0" smtClean="0">
                  <a:solidFill>
                    <a:srgbClr val="FFFF00"/>
                  </a:solidFill>
                </a:rPr>
                <a:t>OCC Down Link</a:t>
              </a:r>
              <a:endParaRPr lang="en-US" sz="1000" b="1" dirty="0">
                <a:solidFill>
                  <a:srgbClr val="FFFF00"/>
                </a:solidFill>
              </a:endParaRPr>
            </a:p>
          </p:txBody>
        </p:sp>
      </p:gr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6276"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424648" y="1483271"/>
            <a:ext cx="8262151" cy="476512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network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for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remote area located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Microhouse network work services. </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Microhouse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installed networked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 Lights and s</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mart devices/laptop/smart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TV connected CMOS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enable network services in Microhouse using OWC network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internet service access. </a:t>
            </a: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No need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install any additional hardware for OWC receiver to provide network service in IoT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Microhouse. </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 the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secured and safe internet access in the remote area located Microhouse</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smtClean="0">
                <a:latin typeface="Times New Roman" pitchFamily="18" charset="0"/>
                <a:cs typeface="Times New Roman" pitchFamily="18" charset="0"/>
              </a:rPr>
              <a:t>Slide 5</a:t>
            </a:r>
            <a:endParaRPr lang="en-US" sz="1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11541</TotalTime>
  <Words>485</Words>
  <Application>Microsoft Office PowerPoint</Application>
  <PresentationFormat>On-screen Show (4:3)</PresentationFormat>
  <Paragraphs>68</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Vinaayagam </cp:lastModifiedBy>
  <cp:revision>609</cp:revision>
  <cp:lastPrinted>2017-05-07T15:48:38Z</cp:lastPrinted>
  <dcterms:created xsi:type="dcterms:W3CDTF">2010-05-15T17:50:32Z</dcterms:created>
  <dcterms:modified xsi:type="dcterms:W3CDTF">2020-01-16T15:05:28Z</dcterms:modified>
</cp:coreProperties>
</file>