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81" d="100"/>
          <a:sy n="81" d="100"/>
        </p:scale>
        <p:origin x="-115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1/16/20</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15-20-0052</a:t>
            </a:r>
            <a:r>
              <a:rPr lang="en-US" sz="1400" b="1" smtClean="0">
                <a:solidFill>
                  <a:schemeClr val="tx1"/>
                </a:solidFill>
                <a:latin typeface="Times New Roman" pitchFamily="18" charset="0"/>
                <a:cs typeface="Times New Roman" pitchFamily="18" charset="0"/>
              </a:rPr>
              <a:t>-</a:t>
            </a:r>
            <a:r>
              <a:rPr lang="en-US" sz="1400" b="1" smtClean="0">
                <a:solidFill>
                  <a:schemeClr val="tx1"/>
                </a:solidFill>
                <a:latin typeface="Times New Roman" pitchFamily="18" charset="0"/>
                <a:cs typeface="Times New Roman" pitchFamily="18" charset="0"/>
              </a:rPr>
              <a:t>01-</a:t>
            </a:r>
            <a:r>
              <a:rPr lang="en-US" sz="1400" b="1" dirty="0"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15-20-0052-00-0vat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OCC Functional Requirements for IoT/IoL </a:t>
            </a:r>
            <a:r>
              <a:rPr lang="en-US" sz="1600" dirty="0" smtClean="0">
                <a:latin typeface="Times New Roman" pitchFamily="18" charset="0"/>
                <a:cs typeface="Times New Roman" pitchFamily="18" charset="0"/>
              </a:rPr>
              <a:t>Technology based </a:t>
            </a:r>
            <a:r>
              <a:rPr lang="en-US" sz="1600" dirty="0">
                <a:latin typeface="Times New Roman" pitchFamily="18" charset="0"/>
                <a:cs typeface="Times New Roman" pitchFamily="18" charset="0"/>
              </a:rPr>
              <a:t>Connected Cars Network Services</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2020</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Seongkwon Kim (SNUST), Jaesang Cha (SNUST), Minwoo Lee (SNUST), </a:t>
            </a:r>
            <a:r>
              <a:rPr lang="en-US" sz="1600" dirty="0" err="1">
                <a:latin typeface="Times New Roman" pitchFamily="18" charset="0"/>
                <a:cs typeface="Times New Roman" pitchFamily="18" charset="0"/>
              </a:rPr>
              <a:t>Seongkweon</a:t>
            </a:r>
            <a:r>
              <a:rPr lang="en-US" sz="1600" dirty="0">
                <a:latin typeface="Times New Roman" pitchFamily="18" charset="0"/>
                <a:cs typeface="Times New Roman" pitchFamily="18" charset="0"/>
              </a:rPr>
              <a:t> Kim (SNUST),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a:t>
            </a:r>
            <a:r>
              <a:rPr lang="en-US" sz="1600" dirty="0">
                <a:latin typeface="Times New Roman" pitchFamily="18" charset="0"/>
                <a:cs typeface="Times New Roman" pitchFamily="18" charset="0"/>
              </a:rPr>
              <a:t>Lee (Namseoul Univ.), Jintae Kim (Fivetek Co., Ltd.), Sangil Lim (Signtelecom Co. Ltd.), Deokgun Woo (SNUST), </a:t>
            </a:r>
            <a:r>
              <a:rPr lang="en-US" sz="1600" dirty="0" smtClean="0">
                <a:latin typeface="Times New Roman" pitchFamily="18" charset="0"/>
                <a:cs typeface="Times New Roman" pitchFamily="18" charset="0"/>
              </a:rPr>
              <a:t>Soo-Young </a:t>
            </a:r>
            <a:r>
              <a:rPr lang="en-US" sz="1600" dirty="0">
                <a:latin typeface="Times New Roman" pitchFamily="18" charset="0"/>
                <a:cs typeface="Times New Roman" pitchFamily="18" charset="0"/>
              </a:rPr>
              <a:t>Chang (SYCA) ,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a:t>
            </a:r>
            <a:r>
              <a:rPr lang="en-US" altLang="ko-KR" sz="1600" dirty="0" smtClean="0">
                <a:latin typeface="Times New Roman" pitchFamily="18" charset="0"/>
                <a:cs typeface="Times New Roman" pitchFamily="18" charset="0"/>
              </a:rPr>
              <a:t>document introduces </a:t>
            </a:r>
            <a:r>
              <a:rPr lang="en-US" altLang="ko-KR" sz="1600" dirty="0">
                <a:latin typeface="Times New Roman" pitchFamily="18" charset="0"/>
                <a:cs typeface="Times New Roman" pitchFamily="18" charset="0"/>
              </a:rPr>
              <a:t>the </a:t>
            </a:r>
            <a:r>
              <a:rPr lang="en-US" altLang="ko-KR" sz="1600" dirty="0" smtClean="0">
                <a:latin typeface="Times New Roman" pitchFamily="18" charset="0"/>
                <a:cs typeface="Times New Roman" pitchFamily="18" charset="0"/>
              </a:rPr>
              <a:t>V2V OCC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OCC based IoT/IoL </a:t>
            </a:r>
            <a:r>
              <a:rPr lang="en-US" altLang="ko-KR" sz="1600" dirty="0">
                <a:latin typeface="Times New Roman" pitchFamily="18" charset="0"/>
                <a:cs typeface="Times New Roman" pitchFamily="18" charset="0"/>
              </a:rPr>
              <a:t>technology </a:t>
            </a:r>
            <a:r>
              <a:rPr lang="en-US" altLang="ko-KR" sz="1600" dirty="0" smtClean="0">
                <a:latin typeface="Times New Roman" pitchFamily="18" charset="0"/>
                <a:cs typeface="Times New Roman" pitchFamily="18" charset="0"/>
              </a:rPr>
              <a:t>used </a:t>
            </a:r>
            <a:r>
              <a:rPr lang="en-US" sz="1600" dirty="0" smtClean="0">
                <a:latin typeface="Times New Roman" pitchFamily="18" charset="0"/>
                <a:cs typeface="Times New Roman" pitchFamily="18" charset="0"/>
              </a:rPr>
              <a:t>in future automotive technology for </a:t>
            </a:r>
            <a:r>
              <a:rPr lang="en-US" altLang="ko-KR" sz="1600" dirty="0" smtClean="0">
                <a:latin typeface="Times New Roman" pitchFamily="18" charset="0"/>
                <a:cs typeface="Times New Roman" pitchFamily="18" charset="0"/>
              </a:rPr>
              <a:t>intelligent car design. This proposed VAT solutions can used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drone </a:t>
            </a:r>
            <a:r>
              <a:rPr lang="en-US" altLang="ko-KR" sz="1600" dirty="0">
                <a:latin typeface="Times New Roman" pitchFamily="18" charset="0"/>
                <a:cs typeface="Times New Roman" pitchFamily="18" charset="0"/>
              </a:rPr>
              <a:t>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a:t>
            </a:r>
            <a:r>
              <a:rPr lang="en-US" sz="1600" dirty="0" smtClean="0">
                <a:latin typeface="Times New Roman" pitchFamily="18" charset="0"/>
                <a:cs typeface="Times New Roman" pitchFamily="18" charset="0"/>
              </a:rPr>
              <a:t>of light communication based IoT/IoL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Network Service Connectivity in Automotive Technology</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Functional Requirements for Connected Cars Network Services</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9832" y="1600200"/>
            <a:ext cx="4386968" cy="4692930"/>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Digital technology revolution makes the deep </a:t>
            </a:r>
            <a:r>
              <a:rPr lang="en-US" sz="1200" dirty="0">
                <a:solidFill>
                  <a:schemeClr val="tx1"/>
                </a:solidFill>
                <a:latin typeface="Times New Roman" panose="02020603050405020304" pitchFamily="18" charset="0"/>
                <a:cs typeface="Times New Roman" panose="02020603050405020304" pitchFamily="18" charset="0"/>
              </a:rPr>
              <a:t>impact </a:t>
            </a:r>
            <a:r>
              <a:rPr lang="en-US" sz="1200" dirty="0" smtClean="0">
                <a:solidFill>
                  <a:schemeClr val="tx1"/>
                </a:solidFill>
                <a:latin typeface="Times New Roman" panose="02020603050405020304" pitchFamily="18" charset="0"/>
                <a:cs typeface="Times New Roman" panose="02020603050405020304" pitchFamily="18" charset="0"/>
              </a:rPr>
              <a:t>in the </a:t>
            </a:r>
            <a:r>
              <a:rPr lang="en-US" sz="1200" dirty="0">
                <a:solidFill>
                  <a:schemeClr val="tx1"/>
                </a:solidFill>
                <a:latin typeface="Times New Roman" panose="02020603050405020304" pitchFamily="18" charset="0"/>
                <a:cs typeface="Times New Roman" panose="02020603050405020304" pitchFamily="18" charset="0"/>
              </a:rPr>
              <a:t>automotive </a:t>
            </a:r>
            <a:r>
              <a:rPr lang="en-US" sz="1200" dirty="0" smtClean="0">
                <a:solidFill>
                  <a:schemeClr val="tx1"/>
                </a:solidFill>
                <a:latin typeface="Times New Roman" panose="02020603050405020304" pitchFamily="18" charset="0"/>
                <a:cs typeface="Times New Roman" panose="02020603050405020304" pitchFamily="18" charset="0"/>
              </a:rPr>
              <a:t>industry to offer practically </a:t>
            </a:r>
            <a:r>
              <a:rPr lang="en-US" sz="1200" dirty="0">
                <a:solidFill>
                  <a:schemeClr val="tx1"/>
                </a:solidFill>
                <a:latin typeface="Times New Roman" panose="02020603050405020304" pitchFamily="18" charset="0"/>
                <a:cs typeface="Times New Roman" panose="02020603050405020304" pitchFamily="18" charset="0"/>
              </a:rPr>
              <a:t>unlimited possibilities for a more pleasant and safe driving and travelling experience</a:t>
            </a:r>
            <a:r>
              <a:rPr lang="en-US" sz="1200"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Intelligent Cars is the future automotive technology, the means that the cars are able to Communicate, </a:t>
            </a:r>
            <a:r>
              <a:rPr lang="en-US" sz="1200" dirty="0">
                <a:solidFill>
                  <a:schemeClr val="tx1"/>
                </a:solidFill>
                <a:latin typeface="Times New Roman" panose="02020603050405020304" pitchFamily="18" charset="0"/>
                <a:cs typeface="Times New Roman" panose="02020603050405020304" pitchFamily="18" charset="0"/>
              </a:rPr>
              <a:t>Connected and </a:t>
            </a:r>
            <a:r>
              <a:rPr lang="en-US" sz="1200" dirty="0" smtClean="0">
                <a:solidFill>
                  <a:schemeClr val="tx1"/>
                </a:solidFill>
                <a:latin typeface="Times New Roman" panose="02020603050405020304" pitchFamily="18" charset="0"/>
                <a:cs typeface="Times New Roman" panose="02020603050405020304" pitchFamily="18" charset="0"/>
              </a:rPr>
              <a:t>autonomous features.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Aims </a:t>
            </a:r>
            <a:r>
              <a:rPr lang="en-US" sz="1200" dirty="0">
                <a:solidFill>
                  <a:schemeClr val="tx1"/>
                </a:solidFill>
                <a:latin typeface="Times New Roman" panose="02020603050405020304" pitchFamily="18" charset="0"/>
                <a:cs typeface="Times New Roman" panose="02020603050405020304" pitchFamily="18" charset="0"/>
              </a:rPr>
              <a:t>to reduce </a:t>
            </a:r>
            <a:r>
              <a:rPr lang="en-US" sz="1200" dirty="0" smtClean="0">
                <a:solidFill>
                  <a:schemeClr val="tx1"/>
                </a:solidFill>
                <a:latin typeface="Times New Roman" panose="02020603050405020304" pitchFamily="18" charset="0"/>
                <a:cs typeface="Times New Roman" panose="02020603050405020304" pitchFamily="18" charset="0"/>
              </a:rPr>
              <a:t>accidents and </a:t>
            </a:r>
            <a:r>
              <a:rPr lang="en-US" sz="1200" dirty="0">
                <a:solidFill>
                  <a:schemeClr val="tx1"/>
                </a:solidFill>
                <a:latin typeface="Times New Roman" panose="02020603050405020304" pitchFamily="18" charset="0"/>
                <a:cs typeface="Times New Roman" panose="02020603050405020304" pitchFamily="18" charset="0"/>
              </a:rPr>
              <a:t>make </a:t>
            </a:r>
            <a:r>
              <a:rPr lang="en-US" sz="1200" dirty="0" smtClean="0">
                <a:solidFill>
                  <a:schemeClr val="tx1"/>
                </a:solidFill>
                <a:latin typeface="Times New Roman" panose="02020603050405020304" pitchFamily="18" charset="0"/>
                <a:cs typeface="Times New Roman" panose="02020603050405020304" pitchFamily="18" charset="0"/>
              </a:rPr>
              <a:t>enjoyable moment on drive time </a:t>
            </a:r>
            <a:r>
              <a:rPr lang="en-US" sz="1200" dirty="0">
                <a:solidFill>
                  <a:schemeClr val="tx1"/>
                </a:solidFill>
                <a:latin typeface="Times New Roman" panose="02020603050405020304" pitchFamily="18" charset="0"/>
                <a:cs typeface="Times New Roman" panose="02020603050405020304" pitchFamily="18" charset="0"/>
              </a:rPr>
              <a:t>by connecting vehicles with other vehicles, traffic systems, and moving objects</a:t>
            </a:r>
            <a:r>
              <a:rPr lang="en-US" sz="1200" dirty="0" smtClean="0">
                <a:solidFill>
                  <a:schemeClr val="tx1"/>
                </a:solidFill>
                <a:latin typeface="Times New Roman" panose="02020603050405020304" pitchFamily="18" charset="0"/>
                <a:cs typeface="Times New Roman" panose="02020603050405020304" pitchFamily="18" charset="0"/>
              </a:rPr>
              <a:t>.</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The network service connectivity has the challenges like </a:t>
            </a:r>
            <a:r>
              <a:rPr lang="en-US" sz="1200" dirty="0">
                <a:solidFill>
                  <a:schemeClr val="tx1"/>
                </a:solidFill>
                <a:latin typeface="Times New Roman" panose="02020603050405020304" pitchFamily="18" charset="0"/>
                <a:cs typeface="Times New Roman" panose="02020603050405020304" pitchFamily="18" charset="0"/>
              </a:rPr>
              <a:t>connectivity </a:t>
            </a:r>
            <a:r>
              <a:rPr lang="en-US" sz="1200" dirty="0" smtClean="0">
                <a:solidFill>
                  <a:schemeClr val="tx1"/>
                </a:solidFill>
                <a:latin typeface="Times New Roman" panose="02020603050405020304" pitchFamily="18" charset="0"/>
                <a:cs typeface="Times New Roman" panose="02020603050405020304" pitchFamily="18" charset="0"/>
              </a:rPr>
              <a:t>lifecycle management, telecom service regulation, spectrum usage, cybersecurity and privacy for automotive industry.</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 to use the light spectrum and give advantages over telecom services on </a:t>
            </a:r>
            <a:r>
              <a:rPr lang="en-US" sz="1200" dirty="0">
                <a:solidFill>
                  <a:schemeClr val="tx1"/>
                </a:solidFill>
                <a:latin typeface="Times New Roman" panose="02020603050405020304" pitchFamily="18" charset="0"/>
                <a:cs typeface="Times New Roman" panose="02020603050405020304" pitchFamily="18" charset="0"/>
              </a:rPr>
              <a:t>connectivity lifecycle management, telecom service regulation, spectrum usage, cybersecurity and privacy for automotive </a:t>
            </a:r>
            <a:r>
              <a:rPr lang="en-US" sz="1200" dirty="0" smtClean="0">
                <a:solidFill>
                  <a:schemeClr val="tx1"/>
                </a:solidFill>
                <a:latin typeface="Times New Roman" panose="02020603050405020304" pitchFamily="18" charset="0"/>
                <a:cs typeface="Times New Roman" panose="02020603050405020304" pitchFamily="18" charset="0"/>
              </a:rPr>
              <a:t>industry</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lighting infrastructure and camera system installed in the vehicle and road-way infrastructure to enable connectivity between V2I, V2N, V2V, V2D, etc.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Needs for Network Service Connectivity in Automotive Technology</a:t>
            </a:r>
            <a:endParaRPr lang="en-US" sz="3200" b="1" dirty="0"/>
          </a:p>
        </p:txBody>
      </p:sp>
      <p:sp>
        <p:nvSpPr>
          <p:cNvPr id="13" name="Content Placeholder 2"/>
          <p:cNvSpPr txBox="1">
            <a:spLocks/>
          </p:cNvSpPr>
          <p:nvPr/>
        </p:nvSpPr>
        <p:spPr>
          <a:xfrm>
            <a:off x="0" y="4953000"/>
            <a:ext cx="4299832"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Network Service Connectivity in Automotive Technology &gt;</a:t>
            </a:r>
            <a:endParaRPr lang="en-US" sz="1000" dirty="0">
              <a:solidFill>
                <a:schemeClr val="tx1"/>
              </a:solidFill>
              <a:latin typeface="Times New Roman" panose="02020603050405020304" pitchFamily="18" charset="0"/>
              <a:cs typeface="Times New Roman" panose="02020603050405020304" pitchFamily="18" charset="0"/>
            </a:endParaRPr>
          </a:p>
        </p:txBody>
      </p:sp>
      <p:grpSp>
        <p:nvGrpSpPr>
          <p:cNvPr id="5" name="Group 4"/>
          <p:cNvGrpSpPr/>
          <p:nvPr/>
        </p:nvGrpSpPr>
        <p:grpSpPr>
          <a:xfrm>
            <a:off x="76200" y="2534262"/>
            <a:ext cx="4247114" cy="2418738"/>
            <a:chOff x="0" y="2357003"/>
            <a:chExt cx="4247114" cy="2418738"/>
          </a:xfrm>
        </p:grpSpPr>
        <p:sp>
          <p:nvSpPr>
            <p:cNvPr id="12" name="Rectangle 11"/>
            <p:cNvSpPr/>
            <p:nvPr/>
          </p:nvSpPr>
          <p:spPr>
            <a:xfrm rot="16200000">
              <a:off x="-170968" y="2527971"/>
              <a:ext cx="557380" cy="215444"/>
            </a:xfrm>
            <a:prstGeom prst="rect">
              <a:avLst/>
            </a:prstGeom>
          </p:spPr>
          <p:txBody>
            <a:bodyPr wrap="square">
              <a:spAutoFit/>
            </a:bodyPr>
            <a:lstStyle/>
            <a:p>
              <a:pPr algn="r"/>
              <a:r>
                <a:rPr lang="en-US" sz="800" b="1" dirty="0"/>
                <a:t>GOOGLE</a:t>
              </a:r>
            </a:p>
          </p:txBody>
        </p:sp>
        <p:pic>
          <p:nvPicPr>
            <p:cNvPr id="2" name="Picture 1"/>
            <p:cNvPicPr>
              <a:picLocks noChangeAspect="1"/>
            </p:cNvPicPr>
            <p:nvPr/>
          </p:nvPicPr>
          <p:blipFill>
            <a:blip r:embed="rId3"/>
            <a:stretch>
              <a:fillRect/>
            </a:stretch>
          </p:blipFill>
          <p:spPr>
            <a:xfrm>
              <a:off x="152400" y="2357003"/>
              <a:ext cx="4094714" cy="2418738"/>
            </a:xfrm>
            <a:prstGeom prst="rect">
              <a:avLst/>
            </a:prstGeom>
          </p:spPr>
        </p:pic>
      </p:grpSp>
    </p:spTree>
    <p:extLst>
      <p:ext uri="{BB962C8B-B14F-4D97-AF65-F5344CB8AC3E}">
        <p14:creationId xmlns:p14="http://schemas.microsoft.com/office/powerpoint/2010/main" val="23347672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486388"/>
            <a:ext cx="9144000" cy="9738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OCC Functional Requirements for Connected Cars Network Services</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127221" y="5936901"/>
            <a:ext cx="4572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IoT/IoL Technology based OCC Link for </a:t>
            </a:r>
            <a:r>
              <a:rPr lang="en-US" altLang="ko-KR" sz="1000" b="1" dirty="0" smtClean="0">
                <a:cs typeface="Times New Roman" panose="02020603050405020304" pitchFamily="18" charset="0"/>
              </a:rPr>
              <a:t>Connected Cars</a:t>
            </a:r>
            <a:r>
              <a:rPr kumimoji="0" lang="en-US" altLang="ko-KR" sz="1000" b="1" dirty="0" smtClean="0">
                <a:cs typeface="Times New Roman" panose="02020603050405020304" pitchFamily="18" charset="0"/>
              </a:rPr>
              <a:t> &gt;  </a:t>
            </a:r>
          </a:p>
        </p:txBody>
      </p:sp>
      <p:sp>
        <p:nvSpPr>
          <p:cNvPr id="24" name="Content Placeholder 2"/>
          <p:cNvSpPr txBox="1">
            <a:spLocks/>
          </p:cNvSpPr>
          <p:nvPr/>
        </p:nvSpPr>
        <p:spPr>
          <a:xfrm>
            <a:off x="4419600" y="1380136"/>
            <a:ext cx="4608996" cy="5020664"/>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4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Connected Cars OCC </a:t>
            </a:r>
            <a:r>
              <a:rPr lang="en-US" altLang="ko-KR" sz="4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Functional Requirements for Network Services </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Flicker Free Optical Channel Model</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 Data Rate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1Mb/s and </a:t>
            </a: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Long Range ( more than 20 0meters)</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Intelligent  Hanover Methods</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Fast Vehicle Detection and RoI Extraction</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 Mode </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 Shake correction</a:t>
            </a:r>
          </a:p>
          <a:p>
            <a:pPr marL="285750" indent="-285750" algn="just">
              <a:lnSpc>
                <a:spcPct val="150000"/>
              </a:lnSpc>
              <a:buFont typeface="Arial" panose="020B0604020202020204" pitchFamily="34" charset="0"/>
              <a:buChar char="•"/>
            </a:pPr>
            <a:r>
              <a:rPr lang="en-US" altLang="ko-KR" sz="4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Required Key OCC Components to Enable Connected Car </a:t>
            </a:r>
            <a:r>
              <a:rPr lang="en-US" altLang="ko-KR" sz="4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Network Services</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Reducing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processing time(Algorithm, HW Enhancement, etc.) and High performance </a:t>
            </a: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then 60FPS or Burst Mode supported)</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Multi-Camera &amp; Multi-Processor(It need to image stitching method)</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Single-Camera &amp; Multi-Processor(It need to reduce processing time)</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Line Tracking/RoI Segmentation(Hough, AdjustThresold, etc.)</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Key point Extraction Algorithm(FAST, SURF, etc.)</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Backlight and Back-side </a:t>
            </a: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support to back-side network</a:t>
            </a:r>
            <a:endPar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33868" y="1879599"/>
            <a:ext cx="2057400" cy="1783840"/>
          </a:xfrm>
          <a:prstGeom prst="rect">
            <a:avLst/>
          </a:prstGeom>
        </p:spPr>
      </p:pic>
      <p:pic>
        <p:nvPicPr>
          <p:cNvPr id="8" name="Picture 7"/>
          <p:cNvPicPr>
            <a:picLocks noChangeAspect="1"/>
          </p:cNvPicPr>
          <p:nvPr/>
        </p:nvPicPr>
        <p:blipFill>
          <a:blip r:embed="rId4"/>
          <a:stretch>
            <a:fillRect/>
          </a:stretch>
        </p:blipFill>
        <p:spPr>
          <a:xfrm>
            <a:off x="2065867" y="1525310"/>
            <a:ext cx="2217238" cy="1827490"/>
          </a:xfrm>
          <a:prstGeom prst="rect">
            <a:avLst/>
          </a:prstGeom>
        </p:spPr>
      </p:pic>
      <p:pic>
        <p:nvPicPr>
          <p:cNvPr id="10" name="Picture 9"/>
          <p:cNvPicPr>
            <a:picLocks noChangeAspect="1"/>
          </p:cNvPicPr>
          <p:nvPr/>
        </p:nvPicPr>
        <p:blipFill>
          <a:blip r:embed="rId5"/>
          <a:stretch>
            <a:fillRect/>
          </a:stretch>
        </p:blipFill>
        <p:spPr>
          <a:xfrm>
            <a:off x="457200" y="3793555"/>
            <a:ext cx="3352800" cy="2037416"/>
          </a:xfrm>
          <a:prstGeom prst="rect">
            <a:avLst/>
          </a:prstGeom>
        </p:spPr>
      </p:pic>
    </p:spTree>
    <p:extLst>
      <p:ext uri="{BB962C8B-B14F-4D97-AF65-F5344CB8AC3E}">
        <p14:creationId xmlns:p14="http://schemas.microsoft.com/office/powerpoint/2010/main" val="25066353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6276"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8" y="1483271"/>
            <a:ext cx="8262151" cy="471830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OCC based IoT/IoL technology used in future automotive technology for intelligent car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design.</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modern days vehicle driving provide higher traveling speed so the design of connected car need to enable high data rate, high mobility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performance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and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long range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are considered as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important issue in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vehicular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communications.</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Connected Cars IoT/IoL links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consider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single-camera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&amp;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multi-processing unit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multi-camera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&amp;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multi-processing unit,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 FPS Camera,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Motion and Vehicle Camera Shake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correction 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 to provide effective communication between vehicle to vehicle, vehicle to infrastructure, etc.</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11234</TotalTime>
  <Words>581</Words>
  <Application>Microsoft Macintosh PowerPoint</Application>
  <PresentationFormat>On-screen Show (4:3)</PresentationFormat>
  <Paragraphs>70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Soo-Young Chang</cp:lastModifiedBy>
  <cp:revision>578</cp:revision>
  <cp:lastPrinted>2017-05-07T15:48:38Z</cp:lastPrinted>
  <dcterms:created xsi:type="dcterms:W3CDTF">2010-05-15T17:50:32Z</dcterms:created>
  <dcterms:modified xsi:type="dcterms:W3CDTF">2020-01-16T17:44:31Z</dcterms:modified>
</cp:coreProperties>
</file>