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0"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113" d="100"/>
          <a:sy n="113" d="100"/>
        </p:scale>
        <p:origin x="18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1/16/2020</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2020</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15-20-0051-00-0vat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15-20-0051-00-0vat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25375"/>
            <a:ext cx="9144000" cy="5755422"/>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IoT/IoL Technology for Automatic Navigation Solution in Airport Indoor Service Vehicle</a:t>
            </a: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January 2020</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rPr>
              <a:t>Seongkwon Kim (SNUST), Jaesang Cha (SNUST), Minwoo Lee (SNUST), Sangwoon Lee (Namseoul Univ.), Jintae Kim (Fivetek Co., Ltd.), Sangil Lim (Signtelecom Co. Ltd.), Deokgun Woo (SNUST), Sooyoung Chang (SYCA) , Vinayagam Mariappan (SNUST)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a:t>
            </a:r>
            <a:r>
              <a:rPr lang="en-US" altLang="ko-KR" sz="1600" dirty="0" smtClean="0">
                <a:latin typeface="Times New Roman" pitchFamily="18" charset="0"/>
                <a:cs typeface="Times New Roman" pitchFamily="18" charset="0"/>
              </a:rPr>
              <a:t>document introduces </a:t>
            </a:r>
            <a:r>
              <a:rPr lang="en-US" altLang="ko-KR" sz="1600" dirty="0">
                <a:latin typeface="Times New Roman" pitchFamily="18" charset="0"/>
                <a:cs typeface="Times New Roman" pitchFamily="18" charset="0"/>
              </a:rPr>
              <a:t>the </a:t>
            </a:r>
            <a:r>
              <a:rPr lang="en-US" altLang="ko-KR" sz="1600" dirty="0" smtClean="0">
                <a:latin typeface="Times New Roman" pitchFamily="18" charset="0"/>
                <a:cs typeface="Times New Roman" pitchFamily="18" charset="0"/>
              </a:rPr>
              <a:t>V2X OCC </a:t>
            </a:r>
            <a:r>
              <a:rPr lang="en-US" altLang="ko-KR" sz="1600" dirty="0">
                <a:latin typeface="Times New Roman" pitchFamily="18" charset="0"/>
                <a:cs typeface="Times New Roman" pitchFamily="18" charset="0"/>
              </a:rPr>
              <a:t>Link design consideration for VAT. This proposed </a:t>
            </a:r>
            <a:r>
              <a:rPr lang="en-US" altLang="ko-KR" sz="1600" dirty="0" smtClean="0">
                <a:latin typeface="Times New Roman" pitchFamily="18" charset="0"/>
                <a:cs typeface="Times New Roman" pitchFamily="18" charset="0"/>
              </a:rPr>
              <a:t>OCC technology used </a:t>
            </a:r>
            <a:r>
              <a:rPr lang="en-US" sz="1600" dirty="0" smtClean="0">
                <a:latin typeface="Times New Roman" pitchFamily="18" charset="0"/>
                <a:cs typeface="Times New Roman" pitchFamily="18" charset="0"/>
              </a:rPr>
              <a:t>in </a:t>
            </a:r>
            <a:r>
              <a:rPr lang="en-US" altLang="ko-KR" sz="1600" dirty="0" smtClean="0">
                <a:latin typeface="Times New Roman" pitchFamily="18" charset="0"/>
                <a:cs typeface="Times New Roman" pitchFamily="18" charset="0"/>
              </a:rPr>
              <a:t>automatic navigation solution for Airport indoor service vehicle. This proposed VAT solutions can used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drone </a:t>
            </a:r>
            <a:r>
              <a:rPr lang="en-US" altLang="ko-KR" sz="1600" dirty="0">
                <a:latin typeface="Times New Roman" pitchFamily="18" charset="0"/>
                <a:cs typeface="Times New Roman" pitchFamily="18" charset="0"/>
              </a:rPr>
              <a:t>using watch security </a:t>
            </a:r>
            <a:r>
              <a:rPr lang="en-US" altLang="ko-KR" sz="1600" dirty="0" smtClean="0">
                <a:latin typeface="Times New Roman" pitchFamily="18" charset="0"/>
                <a:cs typeface="Times New Roman" pitchFamily="18" charset="0"/>
              </a:rPr>
              <a:t>services, </a:t>
            </a:r>
            <a:r>
              <a:rPr lang="en-US" altLang="ko-KR" sz="1600" dirty="0">
                <a:latin typeface="Times New Roman" pitchFamily="18" charset="0"/>
                <a:cs typeface="Times New Roman" pitchFamily="18" charset="0"/>
              </a:rPr>
              <a:t>and etc</a:t>
            </a:r>
            <a:r>
              <a:rPr lang="en-US" altLang="ko-KR" sz="1600" dirty="0" smtClean="0">
                <a:latin typeface="Times New Roman" pitchFamily="18" charset="0"/>
                <a:cs typeface="Times New Roman" pitchFamily="18" charset="0"/>
              </a:rPr>
              <a:t>. </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a:t>
            </a:r>
            <a:r>
              <a:rPr lang="en-US" sz="1600" dirty="0" smtClean="0">
                <a:latin typeface="Times New Roman" pitchFamily="18" charset="0"/>
                <a:cs typeface="Times New Roman" pitchFamily="18" charset="0"/>
              </a:rPr>
              <a:t>of  optical camera communication based IoT/IoL technology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3439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Automatic Navigation Solution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Service Vehicle</a:t>
            </a:r>
          </a:p>
          <a:p>
            <a:pPr algn="l">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endParaRPr lang="ru-RU"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a:t>
            </a:r>
            <a:r>
              <a:rPr lang="en-US" sz="2000" dirty="0" smtClean="0">
                <a:solidFill>
                  <a:schemeClr val="tx1"/>
                </a:solidFill>
                <a:latin typeface="Times New Roman" pitchFamily="18" charset="0"/>
                <a:cs typeface="Times New Roman" pitchFamily="18" charset="0"/>
              </a:rPr>
              <a:t>Technology</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based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Navigation Solution</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9" name="Content Placeholder 2"/>
          <p:cNvSpPr txBox="1">
            <a:spLocks/>
          </p:cNvSpPr>
          <p:nvPr/>
        </p:nvSpPr>
        <p:spPr>
          <a:xfrm>
            <a:off x="4299832" y="1600200"/>
            <a:ext cx="4386968" cy="4692930"/>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 typeface="Arial" panose="020B0604020202020204" pitchFamily="34" charset="0"/>
              <a:buChar char="–"/>
              <a:tabLst>
                <a:tab pos="2417763" algn="l"/>
              </a:tabLst>
            </a:pPr>
            <a:r>
              <a:rPr lang="en-US" sz="1200" dirty="0">
                <a:solidFill>
                  <a:schemeClr val="tx1"/>
                </a:solidFill>
                <a:latin typeface="Times New Roman" panose="02020603050405020304" pitchFamily="18" charset="0"/>
                <a:cs typeface="Times New Roman" panose="02020603050405020304" pitchFamily="18" charset="0"/>
              </a:rPr>
              <a:t>Balancing </a:t>
            </a:r>
            <a:r>
              <a:rPr lang="en-US" sz="1200" dirty="0" smtClean="0">
                <a:solidFill>
                  <a:schemeClr val="tx1"/>
                </a:solidFill>
                <a:latin typeface="Times New Roman" panose="02020603050405020304" pitchFamily="18" charset="0"/>
                <a:cs typeface="Times New Roman" panose="02020603050405020304" pitchFamily="18" charset="0"/>
              </a:rPr>
              <a:t>technology </a:t>
            </a:r>
            <a:r>
              <a:rPr lang="en-US" sz="1200" dirty="0">
                <a:solidFill>
                  <a:schemeClr val="tx1"/>
                </a:solidFill>
                <a:latin typeface="Times New Roman" panose="02020603050405020304" pitchFamily="18" charset="0"/>
                <a:cs typeface="Times New Roman" panose="02020603050405020304" pitchFamily="18" charset="0"/>
              </a:rPr>
              <a:t>automation and human customer service at the </a:t>
            </a:r>
            <a:r>
              <a:rPr lang="en-US" sz="1200" dirty="0" smtClean="0">
                <a:solidFill>
                  <a:schemeClr val="tx1"/>
                </a:solidFill>
                <a:latin typeface="Times New Roman" panose="02020603050405020304" pitchFamily="18" charset="0"/>
                <a:cs typeface="Times New Roman" panose="02020603050405020304" pitchFamily="18" charset="0"/>
              </a:rPr>
              <a:t>airport is </a:t>
            </a:r>
            <a:r>
              <a:rPr lang="en-US" sz="1200" dirty="0" smtClean="0">
                <a:solidFill>
                  <a:schemeClr val="tx1"/>
                </a:solidFill>
                <a:latin typeface="Times New Roman" panose="02020603050405020304" pitchFamily="18" charset="0"/>
                <a:cs typeface="Times New Roman" panose="02020603050405020304" pitchFamily="18" charset="0"/>
              </a:rPr>
              <a:t>modernization  </a:t>
            </a:r>
            <a:r>
              <a:rPr lang="en-US" sz="1200" dirty="0" smtClean="0">
                <a:solidFill>
                  <a:schemeClr val="tx1"/>
                </a:solidFill>
                <a:latin typeface="Times New Roman" panose="02020603050405020304" pitchFamily="18" charset="0"/>
                <a:cs typeface="Times New Roman" panose="02020603050405020304" pitchFamily="18" charset="0"/>
              </a:rPr>
              <a:t>trends nowadays.</a:t>
            </a:r>
          </a:p>
          <a:p>
            <a:pPr marL="628650" lvl="1" indent="-171450" algn="just">
              <a:buFont typeface="Arial" panose="020B0604020202020204" pitchFamily="34" charset="0"/>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There are congestion</a:t>
            </a:r>
            <a:r>
              <a:rPr lang="en-US" sz="1200" dirty="0">
                <a:solidFill>
                  <a:schemeClr val="tx1"/>
                </a:solidFill>
                <a:latin typeface="Times New Roman" panose="02020603050405020304" pitchFamily="18" charset="0"/>
                <a:cs typeface="Times New Roman" panose="02020603050405020304" pitchFamily="18" charset="0"/>
              </a:rPr>
              <a:t>, delays, operational inefficiencies, and a general feeling of stress and chaos can arise at any </a:t>
            </a:r>
            <a:r>
              <a:rPr lang="en-US" sz="1200" dirty="0" smtClean="0">
                <a:solidFill>
                  <a:schemeClr val="tx1"/>
                </a:solidFill>
                <a:latin typeface="Times New Roman" panose="02020603050405020304" pitchFamily="18" charset="0"/>
                <a:cs typeface="Times New Roman" panose="02020603050405020304" pitchFamily="18" charset="0"/>
              </a:rPr>
              <a:t>time for travelers in Airport.</a:t>
            </a:r>
            <a:endParaRPr lang="en-US" sz="1200" dirty="0">
              <a:solidFill>
                <a:schemeClr val="tx1"/>
              </a:solidFill>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Navigation of </a:t>
            </a:r>
            <a:r>
              <a:rPr lang="en-US" sz="1200" dirty="0" smtClean="0">
                <a:solidFill>
                  <a:schemeClr val="tx1"/>
                </a:solidFill>
                <a:latin typeface="Times New Roman" panose="02020603050405020304" pitchFamily="18" charset="0"/>
                <a:cs typeface="Times New Roman" panose="02020603050405020304" pitchFamily="18" charset="0"/>
              </a:rPr>
              <a:t>the airport </a:t>
            </a:r>
            <a:r>
              <a:rPr lang="en-US" sz="1200" dirty="0" smtClean="0">
                <a:solidFill>
                  <a:schemeClr val="tx1"/>
                </a:solidFill>
                <a:latin typeface="Times New Roman" panose="02020603050405020304" pitchFamily="18" charset="0"/>
                <a:cs typeface="Times New Roman" panose="02020603050405020304" pitchFamily="18" charset="0"/>
              </a:rPr>
              <a:t>indoor service vehicles like guide robot, floor cleaning robot, passengers electric golf cart to provide the perfect travel </a:t>
            </a:r>
            <a:r>
              <a:rPr lang="en-US" sz="1200" dirty="0">
                <a:solidFill>
                  <a:schemeClr val="tx1"/>
                </a:solidFill>
                <a:latin typeface="Times New Roman" panose="02020603050405020304" pitchFamily="18" charset="0"/>
                <a:cs typeface="Times New Roman" panose="02020603050405020304" pitchFamily="18" charset="0"/>
              </a:rPr>
              <a:t>experience </a:t>
            </a:r>
            <a:r>
              <a:rPr lang="en-US" sz="1200" dirty="0" smtClean="0">
                <a:solidFill>
                  <a:schemeClr val="tx1"/>
                </a:solidFill>
                <a:latin typeface="Times New Roman" panose="02020603050405020304" pitchFamily="18" charset="0"/>
                <a:cs typeface="Times New Roman" panose="02020603050405020304" pitchFamily="18" charset="0"/>
              </a:rPr>
              <a:t>to the travelers.</a:t>
            </a:r>
          </a:p>
          <a:p>
            <a:pPr marL="628650" lvl="1" indent="-171450" algn="just">
              <a:buFont typeface="Arial" panose="020B0604020202020204" pitchFamily="34" charset="0"/>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Automatic </a:t>
            </a:r>
            <a:r>
              <a:rPr lang="en-US" sz="1200" dirty="0">
                <a:solidFill>
                  <a:schemeClr val="tx1"/>
                </a:solidFill>
                <a:latin typeface="Times New Roman" panose="02020603050405020304" pitchFamily="18" charset="0"/>
                <a:cs typeface="Times New Roman" panose="02020603050405020304" pitchFamily="18" charset="0"/>
              </a:rPr>
              <a:t>navigation of </a:t>
            </a:r>
            <a:r>
              <a:rPr lang="en-US" sz="1200" dirty="0" smtClean="0">
                <a:solidFill>
                  <a:schemeClr val="tx1"/>
                </a:solidFill>
                <a:latin typeface="Times New Roman" panose="02020603050405020304" pitchFamily="18" charset="0"/>
                <a:cs typeface="Times New Roman" panose="02020603050405020304" pitchFamily="18" charset="0"/>
              </a:rPr>
              <a:t>airport </a:t>
            </a:r>
            <a:r>
              <a:rPr lang="en-US" sz="1200" dirty="0" smtClean="0">
                <a:solidFill>
                  <a:schemeClr val="tx1"/>
                </a:solidFill>
                <a:latin typeface="Times New Roman" panose="02020603050405020304" pitchFamily="18" charset="0"/>
                <a:cs typeface="Times New Roman" panose="02020603050405020304" pitchFamily="18" charset="0"/>
              </a:rPr>
              <a:t>indoor services vehicles need to consider many factors and needs more attention and effective auto navigation methods that </a:t>
            </a:r>
            <a:r>
              <a:rPr lang="en-US" sz="1200" dirty="0">
                <a:solidFill>
                  <a:schemeClr val="tx1"/>
                </a:solidFill>
                <a:latin typeface="Times New Roman" panose="02020603050405020304" pitchFamily="18" charset="0"/>
                <a:cs typeface="Times New Roman" panose="02020603050405020304" pitchFamily="18" charset="0"/>
              </a:rPr>
              <a:t>creates the </a:t>
            </a:r>
            <a:r>
              <a:rPr lang="en-US" sz="1200" dirty="0" smtClean="0">
                <a:solidFill>
                  <a:schemeClr val="tx1"/>
                </a:solidFill>
                <a:latin typeface="Times New Roman" panose="02020603050405020304" pitchFamily="18" charset="0"/>
                <a:cs typeface="Times New Roman" panose="02020603050405020304" pitchFamily="18" charset="0"/>
              </a:rPr>
              <a:t>new </a:t>
            </a:r>
            <a:r>
              <a:rPr lang="en-US" sz="1200" dirty="0">
                <a:solidFill>
                  <a:schemeClr val="tx1"/>
                </a:solidFill>
                <a:latin typeface="Times New Roman" panose="02020603050405020304" pitchFamily="18" charset="0"/>
                <a:cs typeface="Times New Roman" panose="02020603050405020304" pitchFamily="18" charset="0"/>
              </a:rPr>
              <a:t>opportunities for automation and </a:t>
            </a:r>
            <a:r>
              <a:rPr lang="en-US" sz="1200" dirty="0" smtClean="0">
                <a:solidFill>
                  <a:schemeClr val="tx1"/>
                </a:solidFill>
                <a:latin typeface="Times New Roman" panose="02020603050405020304" pitchFamily="18" charset="0"/>
                <a:cs typeface="Times New Roman" panose="02020603050405020304" pitchFamily="18" charset="0"/>
              </a:rPr>
              <a:t>self-service. </a:t>
            </a:r>
          </a:p>
          <a:p>
            <a:pPr marL="285750" indent="-285750" algn="just">
              <a:buFont typeface="Arial" panose="020B0604020202020204" pitchFamily="34" charset="0"/>
              <a:buChar char="•"/>
              <a:tabLst>
                <a:tab pos="2417763" algn="l"/>
              </a:tabLst>
            </a:pPr>
            <a:r>
              <a:rPr lang="en-US" sz="1400" b="1" dirty="0" smtClean="0">
                <a:solidFill>
                  <a:schemeClr val="tx1"/>
                </a:solidFill>
                <a:latin typeface="Times New Roman" panose="02020603050405020304" pitchFamily="18" charset="0"/>
                <a:cs typeface="Times New Roman" panose="02020603050405020304" pitchFamily="18" charset="0"/>
              </a:rPr>
              <a:t>Basic Concept</a:t>
            </a:r>
            <a:r>
              <a:rPr lang="en-US" sz="1800" b="1" dirty="0" smtClean="0">
                <a:solidFill>
                  <a:schemeClr val="tx1"/>
                </a:solidFill>
                <a:latin typeface="Times New Roman" panose="02020603050405020304" pitchFamily="18" charset="0"/>
                <a:cs typeface="Times New Roman" panose="02020603050405020304" pitchFamily="18" charset="0"/>
              </a:rPr>
              <a:t> </a:t>
            </a:r>
          </a:p>
          <a:p>
            <a:pPr marL="628650" lvl="1" indent="-171450" algn="just">
              <a:buFont typeface="Arial" panose="020B0604020202020204" pitchFamily="34" charset="0"/>
              <a:buChar char="–"/>
              <a:tabLst>
                <a:tab pos="2417763" algn="l"/>
              </a:tabLst>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 the airport lighting system and the camera connected on the airport indoor services vehicles to enable OCC Link for communication to get position and navigation informations.</a:t>
            </a:r>
          </a:p>
          <a:p>
            <a:pPr marL="628650" lvl="1" indent="-171450" algn="just">
              <a:buFont typeface="Arial" panose="020B0604020202020204" pitchFamily="34" charset="0"/>
              <a:buChar char="–"/>
              <a:tabLst>
                <a:tab pos="2417763" algn="l"/>
              </a:tabLst>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technology provides the navigation and location information for the airport indoor services vehicles. </a:t>
            </a:r>
          </a:p>
          <a:p>
            <a:pPr marL="628650" lvl="1" indent="-171450" algn="just">
              <a:buFont typeface="Arial" panose="020B0604020202020204" pitchFamily="34" charset="0"/>
              <a:buChar char="–"/>
              <a:tabLst>
                <a:tab pos="2417763" algn="l"/>
              </a:tabLst>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Links provides more secure and precise location Information.</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6" name="Title 1"/>
          <p:cNvSpPr txBox="1">
            <a:spLocks/>
          </p:cNvSpPr>
          <p:nvPr/>
        </p:nvSpPr>
        <p:spPr>
          <a:xfrm>
            <a:off x="0" y="533400"/>
            <a:ext cx="9144000" cy="988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ea typeface="굴림" panose="020B0600000101010101" pitchFamily="50" charset="-127"/>
              </a:rPr>
              <a:t>Needs for Automatic Navigation Solution in Airport Indoor Service Vehicle</a:t>
            </a:r>
            <a:endParaRPr lang="en-US" sz="3200" b="1" dirty="0"/>
          </a:p>
        </p:txBody>
      </p:sp>
      <p:grpSp>
        <p:nvGrpSpPr>
          <p:cNvPr id="4" name="Group 3"/>
          <p:cNvGrpSpPr/>
          <p:nvPr/>
        </p:nvGrpSpPr>
        <p:grpSpPr>
          <a:xfrm>
            <a:off x="431907" y="1633370"/>
            <a:ext cx="3863868" cy="4621046"/>
            <a:chOff x="431907" y="1633370"/>
            <a:chExt cx="3863868" cy="4621046"/>
          </a:xfrm>
        </p:grpSpPr>
        <p:sp>
          <p:nvSpPr>
            <p:cNvPr id="13" name="Content Placeholder 2"/>
            <p:cNvSpPr txBox="1">
              <a:spLocks/>
            </p:cNvSpPr>
            <p:nvPr/>
          </p:nvSpPr>
          <p:spPr>
            <a:xfrm>
              <a:off x="980353" y="5984323"/>
              <a:ext cx="2663825"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Airport Passengers Electric Golf Cart &gt;</a:t>
              </a: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rot="16200000">
              <a:off x="3419206" y="5713907"/>
              <a:ext cx="557380" cy="215444"/>
            </a:xfrm>
            <a:prstGeom prst="rect">
              <a:avLst/>
            </a:prstGeom>
          </p:spPr>
          <p:txBody>
            <a:bodyPr wrap="square">
              <a:spAutoFit/>
            </a:bodyPr>
            <a:lstStyle/>
            <a:p>
              <a:pPr algn="r"/>
              <a:r>
                <a:rPr lang="en-US" sz="800" b="1" dirty="0"/>
                <a:t>GOOGLE</a:t>
              </a:r>
            </a:p>
          </p:txBody>
        </p:sp>
        <p:pic>
          <p:nvPicPr>
            <p:cNvPr id="3" name="Picture 2"/>
            <p:cNvPicPr>
              <a:picLocks noChangeAspect="1"/>
            </p:cNvPicPr>
            <p:nvPr/>
          </p:nvPicPr>
          <p:blipFill rotWithShape="1">
            <a:blip r:embed="rId3"/>
            <a:srcRect l="25333" t="14069" r="44000" b="32455"/>
            <a:stretch/>
          </p:blipFill>
          <p:spPr>
            <a:xfrm>
              <a:off x="431907" y="1725473"/>
              <a:ext cx="876966" cy="1906448"/>
            </a:xfrm>
            <a:prstGeom prst="rect">
              <a:avLst/>
            </a:prstGeom>
          </p:spPr>
        </p:pic>
        <p:pic>
          <p:nvPicPr>
            <p:cNvPr id="102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49" t="5764" r="40651" b="9792"/>
            <a:stretch/>
          </p:blipFill>
          <p:spPr bwMode="auto">
            <a:xfrm>
              <a:off x="1308873" y="1725473"/>
              <a:ext cx="1003394" cy="1906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973" t="35644" r="18694" b="4641"/>
            <a:stretch/>
          </p:blipFill>
          <p:spPr bwMode="auto">
            <a:xfrm>
              <a:off x="2434726" y="1725473"/>
              <a:ext cx="1694621" cy="190644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2434726" y="3618991"/>
              <a:ext cx="1735188"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Floor Cleaning Robot &gt;</a:t>
              </a: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a:xfrm>
              <a:off x="436511" y="3618991"/>
              <a:ext cx="1875756"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Airport Guide Robot &gt;</a:t>
              </a:r>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1032" name="Picture 8"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t="16000" r="6778" b="12000"/>
            <a:stretch/>
          </p:blipFill>
          <p:spPr bwMode="auto">
            <a:xfrm>
              <a:off x="980354" y="3962400"/>
              <a:ext cx="2663825" cy="2057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rot="16200000">
              <a:off x="3909363" y="1809268"/>
              <a:ext cx="557380" cy="215444"/>
            </a:xfrm>
            <a:prstGeom prst="rect">
              <a:avLst/>
            </a:prstGeom>
          </p:spPr>
          <p:txBody>
            <a:bodyPr wrap="square">
              <a:spAutoFit/>
            </a:bodyPr>
            <a:lstStyle/>
            <a:p>
              <a:pPr algn="r"/>
              <a:r>
                <a:rPr lang="en-US" sz="800" b="1" dirty="0"/>
                <a:t>GOOGLE</a:t>
              </a:r>
            </a:p>
          </p:txBody>
        </p:sp>
        <p:sp>
          <p:nvSpPr>
            <p:cNvPr id="19" name="Rectangle 18"/>
            <p:cNvSpPr/>
            <p:nvPr/>
          </p:nvSpPr>
          <p:spPr>
            <a:xfrm rot="16200000">
              <a:off x="2094807" y="1804338"/>
              <a:ext cx="557380" cy="215444"/>
            </a:xfrm>
            <a:prstGeom prst="rect">
              <a:avLst/>
            </a:prstGeom>
          </p:spPr>
          <p:txBody>
            <a:bodyPr wrap="square">
              <a:spAutoFit/>
            </a:bodyPr>
            <a:lstStyle/>
            <a:p>
              <a:pPr algn="r"/>
              <a:r>
                <a:rPr lang="en-US" sz="800" b="1" dirty="0"/>
                <a:t>GOOGLE</a:t>
              </a:r>
            </a:p>
          </p:txBody>
        </p:sp>
      </p:grpSp>
    </p:spTree>
    <p:extLst>
      <p:ext uri="{BB962C8B-B14F-4D97-AF65-F5344CB8AC3E}">
        <p14:creationId xmlns:p14="http://schemas.microsoft.com/office/powerpoint/2010/main" val="233476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576850"/>
            <a:ext cx="9144000" cy="973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IoT/IoL Technology based Airport Indoor Vehicle Navigation Solution</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3" name="TextBox 53"/>
          <p:cNvSpPr txBox="1">
            <a:spLocks noChangeArrowheads="1"/>
          </p:cNvSpPr>
          <p:nvPr/>
        </p:nvSpPr>
        <p:spPr bwMode="auto">
          <a:xfrm>
            <a:off x="0" y="4706779"/>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IoT/IoL Technology based OCC Link for </a:t>
            </a:r>
            <a:r>
              <a:rPr lang="en-US" altLang="ko-KR" sz="1000" b="1" dirty="0" smtClean="0">
                <a:cs typeface="Times New Roman" panose="02020603050405020304" pitchFamily="18" charset="0"/>
              </a:rPr>
              <a:t>Airport Indoor Vehicle Navigation</a:t>
            </a:r>
            <a:r>
              <a:rPr kumimoji="0" lang="en-US" altLang="ko-KR" sz="1000" b="1" dirty="0" smtClean="0">
                <a:cs typeface="Times New Roman" panose="02020603050405020304" pitchFamily="18" charset="0"/>
              </a:rPr>
              <a:t> &gt;  </a:t>
            </a:r>
          </a:p>
        </p:txBody>
      </p:sp>
      <p:sp>
        <p:nvSpPr>
          <p:cNvPr id="24" name="Content Placeholder 2"/>
          <p:cNvSpPr txBox="1">
            <a:spLocks/>
          </p:cNvSpPr>
          <p:nvPr/>
        </p:nvSpPr>
        <p:spPr>
          <a:xfrm>
            <a:off x="4650408" y="1752600"/>
            <a:ext cx="4112592" cy="326967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Technology </a:t>
            </a:r>
            <a:r>
              <a:rPr lang="en-US" altLang="ko-KR" sz="29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a:t>
            </a:r>
            <a:r>
              <a:rPr lang="en-US" altLang="ko-KR" sz="2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a:t>
            </a:r>
            <a:r>
              <a:rPr lang="en-US" altLang="ko-KR" sz="29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a:t>
            </a:r>
            <a:r>
              <a:rPr lang="en-US" altLang="ko-KR" sz="2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Airport Indoor Vehicle Navigation</a:t>
            </a:r>
          </a:p>
          <a:p>
            <a:pPr marL="628650" lvl="1" indent="-171450" algn="just">
              <a:lnSpc>
                <a:spcPct val="150000"/>
              </a:lnSpc>
              <a:buFont typeface="Times New Roman" panose="02020603050405020304" pitchFamily="18" charset="0"/>
              <a:buChar char="˗"/>
            </a:pP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Terminal Indoor Lighting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Infrastructure System </a:t>
            </a:r>
          </a:p>
          <a:p>
            <a:pPr marL="628650" lvl="1" indent="-171450" algn="just">
              <a:lnSpc>
                <a:spcPct val="150000"/>
              </a:lnSpc>
              <a:buFont typeface="Times New Roman" panose="02020603050405020304" pitchFamily="18" charset="0"/>
              <a:buChar char="˗"/>
            </a:pP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Vehicles CMOS Image Sensor </a:t>
            </a:r>
            <a:endPar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2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 ~ 100m</a:t>
            </a:r>
            <a:endPar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7" name="Content Placeholder 2"/>
          <p:cNvSpPr txBox="1">
            <a:spLocks/>
          </p:cNvSpPr>
          <p:nvPr/>
        </p:nvSpPr>
        <p:spPr>
          <a:xfrm>
            <a:off x="487851" y="5179007"/>
            <a:ext cx="8168298" cy="1026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Existing Airport lighting Infrastructure and Vehicles built-in Cameras to Enable OCC Service. </a:t>
            </a:r>
          </a:p>
          <a:p>
            <a:pPr algn="just">
              <a:lnSpc>
                <a:spcPct val="150000"/>
              </a:lnSpc>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 the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precise airport location and routing path informations to airport indoor vehicle for automatic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and vehicle control.</a:t>
            </a:r>
            <a:endPar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algn="just">
              <a:lnSpc>
                <a:spcPct val="150000"/>
              </a:lnSpc>
            </a:pPr>
            <a:endPar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6" name="Group 5"/>
          <p:cNvGrpSpPr/>
          <p:nvPr/>
        </p:nvGrpSpPr>
        <p:grpSpPr>
          <a:xfrm>
            <a:off x="164495" y="2220940"/>
            <a:ext cx="4388455" cy="2390127"/>
            <a:chOff x="164495" y="2275377"/>
            <a:chExt cx="4388455" cy="2390127"/>
          </a:xfrm>
        </p:grpSpPr>
        <p:grpSp>
          <p:nvGrpSpPr>
            <p:cNvPr id="3" name="Group 2"/>
            <p:cNvGrpSpPr/>
            <p:nvPr/>
          </p:nvGrpSpPr>
          <p:grpSpPr>
            <a:xfrm>
              <a:off x="164495" y="2275377"/>
              <a:ext cx="4388455" cy="2390127"/>
              <a:chOff x="164495" y="2275377"/>
              <a:chExt cx="4388455" cy="2390127"/>
            </a:xfrm>
          </p:grpSpPr>
          <p:pic>
            <p:nvPicPr>
              <p:cNvPr id="2" name="Picture 1"/>
              <p:cNvPicPr>
                <a:picLocks noChangeAspect="1"/>
              </p:cNvPicPr>
              <p:nvPr/>
            </p:nvPicPr>
            <p:blipFill>
              <a:blip r:embed="rId3"/>
              <a:stretch>
                <a:fillRect/>
              </a:stretch>
            </p:blipFill>
            <p:spPr>
              <a:xfrm>
                <a:off x="164495" y="2286000"/>
                <a:ext cx="4388455" cy="2379504"/>
              </a:xfrm>
              <a:prstGeom prst="rect">
                <a:avLst/>
              </a:prstGeom>
            </p:spPr>
          </p:pic>
          <p:pic>
            <p:nvPicPr>
              <p:cNvPr id="2050" name="Picture 2" descr="Related imag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127" b="57695" l="12566" r="86110">
                            <a14:foregroundMark x1="15663" y1="19853" x2="71571" y2="55463"/>
                            <a14:foregroundMark x1="30552" y1="49101" x2="86185" y2="22119"/>
                            <a14:foregroundMark x1="12566" y1="44204" x2="13415" y2="20620"/>
                            <a14:foregroundMark x1="23532" y1="53198" x2="81689" y2="53598"/>
                            <a14:foregroundMark x1="49938" y1="48701" x2="53860" y2="57695"/>
                            <a14:foregroundMark x1="30552" y1="54697" x2="48539" y2="24717"/>
                            <a14:foregroundMark x1="39545" y1="26216" x2="46565" y2="10127"/>
                          </a14:backgroundRemoval>
                        </a14:imgEffect>
                      </a14:imgLayer>
                    </a14:imgProps>
                  </a:ext>
                  <a:ext uri="{28A0092B-C50C-407E-A947-70E740481C1C}">
                    <a14:useLocalDpi xmlns:a14="http://schemas.microsoft.com/office/drawing/2010/main" val="0"/>
                  </a:ext>
                </a:extLst>
              </a:blip>
              <a:srcRect l="11438" t="11990" r="12129" b="40048"/>
              <a:stretch/>
            </p:blipFill>
            <p:spPr bwMode="auto">
              <a:xfrm>
                <a:off x="1091851" y="2275377"/>
                <a:ext cx="670274" cy="31542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rapezoid 3"/>
            <p:cNvSpPr/>
            <p:nvPr/>
          </p:nvSpPr>
          <p:spPr>
            <a:xfrm>
              <a:off x="914400" y="2582739"/>
              <a:ext cx="1066800" cy="838200"/>
            </a:xfrm>
            <a:prstGeom prst="trapezoid">
              <a:avLst>
                <a:gd name="adj" fmla="val 38636"/>
              </a:avLst>
            </a:prstGeom>
            <a:gradFill>
              <a:gsLst>
                <a:gs pos="0">
                  <a:srgbClr val="FFFF00">
                    <a:lumMod val="79000"/>
                    <a:lumOff val="21000"/>
                  </a:srgbClr>
                </a:gs>
                <a:gs pos="74000">
                  <a:srgbClr val="FFFF00">
                    <a:alpha val="11000"/>
                  </a:srgbClr>
                </a:gs>
                <a:gs pos="83000">
                  <a:srgbClr val="FFFF00">
                    <a:alpha val="19000"/>
                  </a:srgbClr>
                </a:gs>
                <a:gs pos="100000">
                  <a:srgbClr val="FFFF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168018">
              <a:off x="1569848" y="2447415"/>
              <a:ext cx="1170586" cy="1526197"/>
            </a:xfrm>
            <a:prstGeom prst="trapezoid">
              <a:avLst>
                <a:gd name="adj" fmla="val 38636"/>
              </a:avLst>
            </a:prstGeom>
            <a:gradFill>
              <a:gsLst>
                <a:gs pos="0">
                  <a:srgbClr val="FF0000">
                    <a:alpha val="51000"/>
                  </a:srgbClr>
                </a:gs>
                <a:gs pos="74000">
                  <a:srgbClr val="FF0000">
                    <a:alpha val="5000"/>
                  </a:srgbClr>
                </a:gs>
                <a:gs pos="83000">
                  <a:srgbClr val="FF0000">
                    <a:alpha val="13000"/>
                  </a:srgbClr>
                </a:gs>
                <a:gs pos="100000">
                  <a:srgbClr val="FF0000">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2326" y="2715008"/>
              <a:ext cx="651140" cy="246221"/>
            </a:xfrm>
            <a:prstGeom prst="rect">
              <a:avLst/>
            </a:prstGeom>
            <a:noFill/>
          </p:spPr>
          <p:txBody>
            <a:bodyPr wrap="none" rtlCol="0">
              <a:spAutoFit/>
            </a:bodyPr>
            <a:lstStyle/>
            <a:p>
              <a:r>
                <a:rPr lang="en-US" sz="1000" b="1" dirty="0" smtClean="0">
                  <a:solidFill>
                    <a:srgbClr val="FF0000"/>
                  </a:solidFill>
                </a:rPr>
                <a:t>OCC Link</a:t>
              </a:r>
              <a:endParaRPr lang="en-US" sz="1000" b="1" dirty="0">
                <a:solidFill>
                  <a:srgbClr val="FF0000"/>
                </a:solidFill>
              </a:endParaRPr>
            </a:p>
          </p:txBody>
        </p:sp>
        <p:sp>
          <p:nvSpPr>
            <p:cNvPr id="15" name="TextBox 14"/>
            <p:cNvSpPr txBox="1"/>
            <p:nvPr/>
          </p:nvSpPr>
          <p:spPr>
            <a:xfrm>
              <a:off x="1829571" y="3008048"/>
              <a:ext cx="651140" cy="246221"/>
            </a:xfrm>
            <a:prstGeom prst="rect">
              <a:avLst/>
            </a:prstGeom>
            <a:noFill/>
          </p:spPr>
          <p:txBody>
            <a:bodyPr wrap="none" rtlCol="0">
              <a:spAutoFit/>
            </a:bodyPr>
            <a:lstStyle/>
            <a:p>
              <a:r>
                <a:rPr lang="en-US" sz="1000" b="1" dirty="0" smtClean="0">
                  <a:solidFill>
                    <a:srgbClr val="FFFF00"/>
                  </a:solidFill>
                </a:rPr>
                <a:t>OCC Link</a:t>
              </a:r>
              <a:endParaRPr lang="en-US" sz="1000" b="1" dirty="0">
                <a:solidFill>
                  <a:srgbClr val="FFFF00"/>
                </a:solidFill>
              </a:endParaRPr>
            </a:p>
          </p:txBody>
        </p:sp>
      </p:grpSp>
      <p:sp>
        <p:nvSpPr>
          <p:cNvPr id="7" name="Rectangle 6"/>
          <p:cNvSpPr/>
          <p:nvPr/>
        </p:nvSpPr>
        <p:spPr>
          <a:xfrm>
            <a:off x="474133" y="5139268"/>
            <a:ext cx="8198949" cy="1134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76"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424649" y="1524000"/>
            <a:ext cx="8262151" cy="47183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automatic navigation solution based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IoT/IoL t</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echnology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vehicles.</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system uses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terminal lighting infrastructure 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CMOS Cameras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connected 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indoor vehicles to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enable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link to get navigation informations to move on automatically.</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solution provides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precise airport location and routing path informations to airport indoor vehicle for automatic navigation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control using OCC Link.</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automatically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navigate to the traveling points and create optimized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routes for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vehicle for smooth operation.</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smtClean="0">
                <a:latin typeface="Times New Roman" pitchFamily="18" charset="0"/>
                <a:cs typeface="Times New Roman" pitchFamily="18" charset="0"/>
              </a:rPr>
              <a:t>Slide 5</a:t>
            </a:r>
            <a:endParaRPr lang="en-US"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11161</TotalTime>
  <Words>493</Words>
  <Application>Microsoft Office PowerPoint</Application>
  <PresentationFormat>On-screen Show (4:3)</PresentationFormat>
  <Paragraphs>72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Vinaayagam </cp:lastModifiedBy>
  <cp:revision>566</cp:revision>
  <cp:lastPrinted>2017-05-07T15:48:38Z</cp:lastPrinted>
  <dcterms:created xsi:type="dcterms:W3CDTF">2010-05-15T17:50:32Z</dcterms:created>
  <dcterms:modified xsi:type="dcterms:W3CDTF">2020-01-16T14:32:42Z</dcterms:modified>
</cp:coreProperties>
</file>