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87" r:id="rId2"/>
    <p:sldId id="374" r:id="rId3"/>
    <p:sldId id="377" r:id="rId4"/>
    <p:sldId id="378" r:id="rId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4"/>
            <p14:sldId id="377"/>
            <p14:sldId id="3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mclaughlin"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21" autoAdjust="0"/>
    <p:restoredTop sz="90949" autoAdjust="0"/>
  </p:normalViewPr>
  <p:slideViewPr>
    <p:cSldViewPr>
      <p:cViewPr>
        <p:scale>
          <a:sx n="66" d="100"/>
          <a:sy n="66" d="100"/>
        </p:scale>
        <p:origin x="1172" y="-148"/>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680"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a:t>Click to edit Master title style</a:t>
            </a:r>
          </a:p>
        </p:txBody>
      </p:sp>
      <p:sp>
        <p:nvSpPr>
          <p:cNvPr id="3" name="Content Placeholder 2"/>
          <p:cNvSpPr>
            <a:spLocks noGrp="1"/>
          </p:cNvSpPr>
          <p:nvPr>
            <p:ph idx="1"/>
          </p:nvPr>
        </p:nvSpPr>
        <p:spPr/>
        <p:txBody>
          <a:bodyPr/>
          <a:lstStyle>
            <a:lvl1pPr>
              <a:defRPr sz="2000"/>
            </a:lvl1pPr>
            <a:lvl2pPr>
              <a:defRPr sz="16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u="none" strike="noStrike" kern="1200" dirty="0">
                <a:solidFill>
                  <a:schemeClr val="tx1"/>
                </a:solidFill>
                <a:effectLst/>
                <a:latin typeface="Times New Roman" charset="0"/>
                <a:ea typeface="ＭＳ Ｐゴシック" charset="0"/>
                <a:cs typeface="ＭＳ Ｐゴシック" charset="0"/>
              </a:rPr>
              <a:t> 15-20-0040-00-004z </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a:t>Jan 2020</a:t>
            </a:r>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McLaughlin, Verso (Decawave)</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a:t>
            </a:r>
            <a:r>
              <a:rPr lang="en-IE" sz="1600" dirty="0">
                <a:latin typeface="Times New Roman" pitchFamily="18" charset="0"/>
                <a:ea typeface="ＭＳ Ｐゴシック" pitchFamily="-65" charset="-128"/>
                <a:cs typeface="+mn-cs"/>
              </a:rPr>
              <a:t>New data r</a:t>
            </a:r>
            <a:r>
              <a:rPr lang="en-IE" sz="1600" dirty="0">
                <a:latin typeface="Times New Roman" pitchFamily="18" charset="0"/>
                <a:ea typeface="ＭＳ Ｐゴシック" pitchFamily="-65" charset="-128"/>
              </a:rPr>
              <a:t>ates </a:t>
            </a:r>
            <a:r>
              <a:rPr lang="en-IE" sz="1600" dirty="0">
                <a:latin typeface="Times New Roman" pitchFamily="18" charset="0"/>
                <a:ea typeface="ＭＳ Ｐゴシック" pitchFamily="-65" charset="-128"/>
                <a:cs typeface="+mn-cs"/>
              </a:rPr>
              <a:t>for HRP UWB</a:t>
            </a:r>
            <a:r>
              <a:rPr lang="en-US" sz="1600" dirty="0">
                <a:latin typeface="Times New Roman" pitchFamily="18" charset="0"/>
                <a:ea typeface="ＭＳ Ｐゴシック" pitchFamily="-65" charset="-128"/>
                <a:cs typeface="+mn-cs"/>
              </a:rPr>
              <a: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[15th Jan 2020]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[Michael McLaughlin, Billy Verso] Company [Decawave Ltd.]</a:t>
            </a:r>
          </a:p>
          <a:p>
            <a:pPr eaLnBrk="0" hangingPunct="0">
              <a:defRPr/>
            </a:pPr>
            <a:r>
              <a:rPr lang="en-US" sz="1600" b="1" dirty="0">
                <a:latin typeface="Times New Roman" pitchFamily="18" charset="0"/>
                <a:ea typeface="ＭＳ Ｐゴシック" pitchFamily="-65" charset="-128"/>
                <a:cs typeface="+mn-cs"/>
              </a:rPr>
              <a:t>Address</a:t>
            </a:r>
            <a:r>
              <a:rPr lang="en-US" sz="1600" dirty="0">
                <a:latin typeface="Times New Roman" pitchFamily="18" charset="0"/>
                <a:ea typeface="ＭＳ Ｐゴシック" pitchFamily="-65" charset="-128"/>
                <a:cs typeface="+mn-cs"/>
              </a:rPr>
              <a:t> [Adelaide Chambers, Dublin 8, Ireland]</a:t>
            </a:r>
          </a:p>
          <a:p>
            <a:pPr eaLnBrk="0" hangingPunct="0">
              <a:defRPr/>
            </a:pPr>
            <a:r>
              <a:rPr lang="en-US" sz="1600" b="1" dirty="0">
                <a:latin typeface="Times New Roman" pitchFamily="18" charset="0"/>
                <a:ea typeface="ＭＳ Ｐゴシック" pitchFamily="-65" charset="-128"/>
                <a:cs typeface="+mn-cs"/>
              </a:rPr>
              <a:t>E-Mail</a:t>
            </a:r>
            <a:r>
              <a:rPr lang="en-US" sz="1600" dirty="0">
                <a:latin typeface="Times New Roman" pitchFamily="18" charset="0"/>
                <a:ea typeface="ＭＳ Ｐゴシック" pitchFamily="-65" charset="-128"/>
                <a:cs typeface="+mn-cs"/>
              </a:rPr>
              <a:t>:[</a:t>
            </a:r>
            <a:r>
              <a:rPr lang="en-US" sz="1600" dirty="0" err="1">
                <a:latin typeface="Times New Roman" pitchFamily="18" charset="0"/>
                <a:ea typeface="ＭＳ Ｐゴシック" pitchFamily="-65" charset="-128"/>
                <a:cs typeface="+mn-cs"/>
              </a:rPr>
              <a:t>billy.verso</a:t>
            </a:r>
            <a:r>
              <a:rPr lang="en-US" sz="1600" dirty="0">
                <a:latin typeface="Times New Roman" pitchFamily="18" charset="0"/>
                <a:ea typeface="ＭＳ Ｐゴシック" pitchFamily="-65" charset="-128"/>
                <a:cs typeface="+mn-cs"/>
              </a:rPr>
              <a:t> (at) decawave.com]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[Data modes for the HRP UWB PHY]</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[contribute to the enhanced impulse radio group w.r.t. the HRP UWB PHY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3A5D1-97D5-4E07-9CED-6CC7D9BFB945}"/>
              </a:ext>
            </a:extLst>
          </p:cNvPr>
          <p:cNvSpPr>
            <a:spLocks noGrp="1"/>
          </p:cNvSpPr>
          <p:nvPr>
            <p:ph type="title"/>
          </p:nvPr>
        </p:nvSpPr>
        <p:spPr>
          <a:xfrm>
            <a:off x="685800" y="887568"/>
            <a:ext cx="7772400" cy="1066800"/>
          </a:xfrm>
        </p:spPr>
        <p:txBody>
          <a:bodyPr/>
          <a:lstStyle/>
          <a:p>
            <a:pPr algn="ctr"/>
            <a:r>
              <a:rPr lang="en-IE" dirty="0"/>
              <a:t>Reminder: Current Draft 802.15.4z Data Modulation, HRP, 27.2 Mb/s mode</a:t>
            </a:r>
          </a:p>
        </p:txBody>
      </p:sp>
      <p:sp>
        <p:nvSpPr>
          <p:cNvPr id="8" name="Rectangle 7">
            <a:extLst>
              <a:ext uri="{FF2B5EF4-FFF2-40B4-BE49-F238E27FC236}">
                <a16:creationId xmlns:a16="http://schemas.microsoft.com/office/drawing/2014/main" id="{39304D52-07D1-4498-87B1-2214D940F8C7}"/>
              </a:ext>
            </a:extLst>
          </p:cNvPr>
          <p:cNvSpPr/>
          <p:nvPr/>
        </p:nvSpPr>
        <p:spPr>
          <a:xfrm>
            <a:off x="436626" y="1838952"/>
            <a:ext cx="8270748" cy="230832"/>
          </a:xfrm>
          <a:prstGeom prst="rect">
            <a:avLst/>
          </a:prstGeom>
        </p:spPr>
        <p:txBody>
          <a:bodyPr wrap="square">
            <a:spAutoFit/>
          </a:bodyPr>
          <a:lstStyle/>
          <a:p>
            <a:pPr>
              <a:spcAft>
                <a:spcPts val="0"/>
              </a:spcAft>
            </a:pPr>
            <a:r>
              <a:rPr lang="en-US" sz="900" dirty="0">
                <a:latin typeface="Arial" panose="020B0604020202020204" pitchFamily="34" charset="0"/>
                <a:ea typeface="Times New Roman" panose="02020603050405020304" pitchFamily="18" charset="0"/>
              </a:rPr>
              <a:t> </a:t>
            </a:r>
            <a:endParaRPr lang="en-IE" sz="900" dirty="0">
              <a:latin typeface="Arial" panose="020B0604020202020204" pitchFamily="34" charset="0"/>
              <a:ea typeface="Times New Roman" panose="02020603050405020304" pitchFamily="18" charset="0"/>
            </a:endParaRPr>
          </a:p>
        </p:txBody>
      </p:sp>
      <p:pic>
        <p:nvPicPr>
          <p:cNvPr id="4" name="Picture 3">
            <a:extLst>
              <a:ext uri="{FF2B5EF4-FFF2-40B4-BE49-F238E27FC236}">
                <a16:creationId xmlns:a16="http://schemas.microsoft.com/office/drawing/2014/main" id="{E69562CF-7710-43DE-B001-BC79A67B3B76}"/>
              </a:ext>
            </a:extLst>
          </p:cNvPr>
          <p:cNvPicPr>
            <a:picLocks noChangeAspect="1"/>
          </p:cNvPicPr>
          <p:nvPr/>
        </p:nvPicPr>
        <p:blipFill>
          <a:blip r:embed="rId2"/>
          <a:stretch>
            <a:fillRect/>
          </a:stretch>
        </p:blipFill>
        <p:spPr>
          <a:xfrm>
            <a:off x="1752600" y="2296603"/>
            <a:ext cx="5338612" cy="3476641"/>
          </a:xfrm>
          <a:prstGeom prst="rect">
            <a:avLst/>
          </a:prstGeom>
        </p:spPr>
      </p:pic>
    </p:spTree>
    <p:extLst>
      <p:ext uri="{BB962C8B-B14F-4D97-AF65-F5344CB8AC3E}">
        <p14:creationId xmlns:p14="http://schemas.microsoft.com/office/powerpoint/2010/main" val="2995498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3A5D1-97D5-4E07-9CED-6CC7D9BFB945}"/>
              </a:ext>
            </a:extLst>
          </p:cNvPr>
          <p:cNvSpPr>
            <a:spLocks noGrp="1"/>
          </p:cNvSpPr>
          <p:nvPr>
            <p:ph type="title"/>
          </p:nvPr>
        </p:nvSpPr>
        <p:spPr>
          <a:xfrm>
            <a:off x="694859" y="734156"/>
            <a:ext cx="7772400" cy="605506"/>
          </a:xfrm>
        </p:spPr>
        <p:txBody>
          <a:bodyPr/>
          <a:lstStyle/>
          <a:p>
            <a:pPr algn="ctr"/>
            <a:r>
              <a:rPr lang="en-IE" dirty="0"/>
              <a:t>Suggested Lower Bitrate Modulation</a:t>
            </a:r>
          </a:p>
        </p:txBody>
      </p:sp>
      <p:sp>
        <p:nvSpPr>
          <p:cNvPr id="8" name="Rectangle 7">
            <a:extLst>
              <a:ext uri="{FF2B5EF4-FFF2-40B4-BE49-F238E27FC236}">
                <a16:creationId xmlns:a16="http://schemas.microsoft.com/office/drawing/2014/main" id="{39304D52-07D1-4498-87B1-2214D940F8C7}"/>
              </a:ext>
            </a:extLst>
          </p:cNvPr>
          <p:cNvSpPr/>
          <p:nvPr/>
        </p:nvSpPr>
        <p:spPr>
          <a:xfrm>
            <a:off x="436626" y="1838952"/>
            <a:ext cx="8270748" cy="230832"/>
          </a:xfrm>
          <a:prstGeom prst="rect">
            <a:avLst/>
          </a:prstGeom>
        </p:spPr>
        <p:txBody>
          <a:bodyPr wrap="square">
            <a:spAutoFit/>
          </a:bodyPr>
          <a:lstStyle/>
          <a:p>
            <a:pPr>
              <a:spcAft>
                <a:spcPts val="0"/>
              </a:spcAft>
            </a:pPr>
            <a:r>
              <a:rPr lang="en-US" sz="900" dirty="0">
                <a:latin typeface="Arial" panose="020B0604020202020204" pitchFamily="34" charset="0"/>
                <a:ea typeface="Times New Roman" panose="02020603050405020304" pitchFamily="18" charset="0"/>
              </a:rPr>
              <a:t> </a:t>
            </a:r>
            <a:endParaRPr lang="en-IE" sz="900" dirty="0">
              <a:latin typeface="Arial" panose="020B06040202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C357CBC1-09F6-C94F-822C-C9E8B118B330}"/>
              </a:ext>
            </a:extLst>
          </p:cNvPr>
          <p:cNvSpPr txBox="1"/>
          <p:nvPr/>
        </p:nvSpPr>
        <p:spPr>
          <a:xfrm>
            <a:off x="681071" y="1295400"/>
            <a:ext cx="7467600" cy="3785652"/>
          </a:xfrm>
          <a:prstGeom prst="rect">
            <a:avLst/>
          </a:prstGeom>
          <a:noFill/>
        </p:spPr>
        <p:txBody>
          <a:bodyPr wrap="square" rtlCol="0">
            <a:spAutoFit/>
          </a:bodyPr>
          <a:lstStyle/>
          <a:p>
            <a:pPr marL="171450" indent="-171450">
              <a:buFont typeface="Arial" panose="020B0604020202020204" pitchFamily="34" charset="0"/>
              <a:buChar char="•"/>
            </a:pPr>
            <a:r>
              <a:rPr lang="en-US" sz="1600" dirty="0"/>
              <a:t>Add a modulation mode where each data symbols consists of 128 chips, essentially stretching the 27.2 Mb/s mode by 8x , (PHR uses double this again)</a:t>
            </a:r>
          </a:p>
          <a:p>
            <a:pPr marL="171450" indent="-171450">
              <a:buFont typeface="Arial" panose="020B0604020202020204" pitchFamily="34" charset="0"/>
              <a:buChar char="•"/>
            </a:pPr>
            <a:r>
              <a:rPr lang="en-US" sz="1600" dirty="0"/>
              <a:t>Suggest to limit this optional modulation format (effectively ~3.4 Mb/s) to the following optional frame format:</a:t>
            </a:r>
          </a:p>
          <a:p>
            <a:pPr marL="628650" lvl="1" indent="-171450">
              <a:buFont typeface="Arial" panose="020B0604020202020204" pitchFamily="34" charset="0"/>
              <a:buChar char="•"/>
            </a:pPr>
            <a:r>
              <a:rPr lang="en-US" sz="1600" dirty="0"/>
              <a:t>HPRF</a:t>
            </a:r>
          </a:p>
          <a:p>
            <a:pPr marL="628650" lvl="1" indent="-171450">
              <a:buFont typeface="Arial" panose="020B0604020202020204" pitchFamily="34" charset="0"/>
              <a:buChar char="•"/>
            </a:pPr>
            <a:r>
              <a:rPr lang="en-US" sz="1600" dirty="0"/>
              <a:t>PSR = 64 (We think 32 is too short for -96dBm esp. at +/-40ppm)</a:t>
            </a:r>
          </a:p>
          <a:p>
            <a:pPr marL="1085850" lvl="2" indent="-171450">
              <a:buFont typeface="Arial" panose="020B0604020202020204" pitchFamily="34" charset="0"/>
              <a:buChar char="•"/>
            </a:pPr>
            <a:r>
              <a:rPr lang="en-US" sz="1600" dirty="0"/>
              <a:t>Only 12% more pulses for a 20-byte PSDU, 8% more for 40 bytes</a:t>
            </a:r>
          </a:p>
          <a:p>
            <a:pPr marL="1085850" lvl="2" indent="-171450">
              <a:buFont typeface="Arial" panose="020B0604020202020204" pitchFamily="34" charset="0"/>
              <a:buChar char="•"/>
            </a:pPr>
            <a:r>
              <a:rPr lang="en-US" sz="1600" dirty="0"/>
              <a:t>Agree it is best to only have one option here</a:t>
            </a:r>
          </a:p>
          <a:p>
            <a:pPr marL="628650" lvl="1" indent="-171450">
              <a:buFont typeface="Arial" panose="020B0604020202020204" pitchFamily="34" charset="0"/>
              <a:buChar char="•"/>
            </a:pPr>
            <a:r>
              <a:rPr lang="en-US" sz="1600" dirty="0"/>
              <a:t>SFD length 8 (binary)</a:t>
            </a:r>
          </a:p>
          <a:p>
            <a:pPr marL="628650" lvl="1" indent="-171450">
              <a:buFont typeface="Arial" panose="020B0604020202020204" pitchFamily="34" charset="0"/>
              <a:buChar char="•"/>
            </a:pPr>
            <a:r>
              <a:rPr lang="en-US" sz="1600" dirty="0"/>
              <a:t>0 or 16 STS symbol repetitions (STS allows sender to be verified)</a:t>
            </a:r>
          </a:p>
          <a:p>
            <a:pPr marL="628650" lvl="1" indent="-171450">
              <a:buFont typeface="Arial" panose="020B0604020202020204" pitchFamily="34" charset="0"/>
              <a:buChar char="•"/>
            </a:pPr>
            <a:r>
              <a:rPr lang="en-US" sz="1600" dirty="0"/>
              <a:t>Maximum of 40 bytes payload to limit the maximum air time</a:t>
            </a:r>
          </a:p>
          <a:p>
            <a:pPr marL="171450" indent="-171450">
              <a:buFont typeface="Arial" panose="020B0604020202020204" pitchFamily="34" charset="0"/>
              <a:buChar char="•"/>
            </a:pPr>
            <a:r>
              <a:rPr lang="en-US" sz="1600" dirty="0"/>
              <a:t>Twice the bitrate → almost halves power consumption, less air-time → less collisions </a:t>
            </a:r>
          </a:p>
          <a:p>
            <a:pPr marL="171450" indent="-171450">
              <a:buFont typeface="Arial" panose="020B0604020202020204" pitchFamily="34" charset="0"/>
              <a:buChar char="•"/>
            </a:pPr>
            <a:r>
              <a:rPr lang="en-US" sz="1600" dirty="0"/>
              <a:t>Over-the-air looks same as 27.2Mbps mode.</a:t>
            </a:r>
          </a:p>
          <a:p>
            <a:pPr marL="171450" indent="-171450">
              <a:buFont typeface="Arial" panose="020B0604020202020204" pitchFamily="34" charset="0"/>
              <a:buChar char="•"/>
            </a:pPr>
            <a:r>
              <a:rPr lang="en-US" sz="1600" dirty="0"/>
              <a:t>Same number of pulses as PRF128 =&gt; same pulse amplitude =&gt; same performance</a:t>
            </a:r>
          </a:p>
          <a:p>
            <a:pPr marL="171450" indent="-171450">
              <a:buFont typeface="Arial" panose="020B0604020202020204" pitchFamily="34" charset="0"/>
              <a:buChar char="•"/>
            </a:pPr>
            <a:r>
              <a:rPr lang="en-US" sz="1600" dirty="0"/>
              <a:t>Peak power in 50MHz lower than 27.2Mbps mode</a:t>
            </a:r>
          </a:p>
        </p:txBody>
      </p:sp>
      <p:sp>
        <p:nvSpPr>
          <p:cNvPr id="11" name="Rectangle 10">
            <a:extLst>
              <a:ext uri="{FF2B5EF4-FFF2-40B4-BE49-F238E27FC236}">
                <a16:creationId xmlns:a16="http://schemas.microsoft.com/office/drawing/2014/main" id="{4226C1FA-F3FD-EA43-AFCE-4C1E238DA838}"/>
              </a:ext>
            </a:extLst>
          </p:cNvPr>
          <p:cNvSpPr/>
          <p:nvPr/>
        </p:nvSpPr>
        <p:spPr bwMode="auto">
          <a:xfrm>
            <a:off x="2362200" y="5477260"/>
            <a:ext cx="1371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09" charset="0"/>
              </a:rPr>
              <a:t>4 guard chips</a:t>
            </a:r>
          </a:p>
        </p:txBody>
      </p:sp>
      <p:sp>
        <p:nvSpPr>
          <p:cNvPr id="12" name="Rectangle 11">
            <a:extLst>
              <a:ext uri="{FF2B5EF4-FFF2-40B4-BE49-F238E27FC236}">
                <a16:creationId xmlns:a16="http://schemas.microsoft.com/office/drawing/2014/main" id="{F78BF60A-1B92-A242-B8A5-0C0706120B7B}"/>
              </a:ext>
            </a:extLst>
          </p:cNvPr>
          <p:cNvSpPr/>
          <p:nvPr/>
        </p:nvSpPr>
        <p:spPr bwMode="auto">
          <a:xfrm>
            <a:off x="5029200" y="5476248"/>
            <a:ext cx="1371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09" charset="0"/>
              </a:rPr>
              <a:t>4 pulses spread 1x</a:t>
            </a:r>
          </a:p>
        </p:txBody>
      </p:sp>
      <p:sp>
        <p:nvSpPr>
          <p:cNvPr id="13" name="Rectangle 12">
            <a:extLst>
              <a:ext uri="{FF2B5EF4-FFF2-40B4-BE49-F238E27FC236}">
                <a16:creationId xmlns:a16="http://schemas.microsoft.com/office/drawing/2014/main" id="{FAACAE5D-445D-7D46-B038-8E4E0B32BA07}"/>
              </a:ext>
            </a:extLst>
          </p:cNvPr>
          <p:cNvSpPr/>
          <p:nvPr/>
        </p:nvSpPr>
        <p:spPr bwMode="auto">
          <a:xfrm>
            <a:off x="6391075" y="5477260"/>
            <a:ext cx="1371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09" charset="0"/>
              </a:rPr>
              <a:t>4 guard chips</a:t>
            </a:r>
          </a:p>
        </p:txBody>
      </p:sp>
      <p:sp>
        <p:nvSpPr>
          <p:cNvPr id="16" name="TextBox 15">
            <a:extLst>
              <a:ext uri="{FF2B5EF4-FFF2-40B4-BE49-F238E27FC236}">
                <a16:creationId xmlns:a16="http://schemas.microsoft.com/office/drawing/2014/main" id="{7CFB26C0-B789-4447-9832-F20A9F9388C3}"/>
              </a:ext>
            </a:extLst>
          </p:cNvPr>
          <p:cNvSpPr txBox="1"/>
          <p:nvPr/>
        </p:nvSpPr>
        <p:spPr>
          <a:xfrm>
            <a:off x="5129581" y="5101772"/>
            <a:ext cx="3176086" cy="338554"/>
          </a:xfrm>
          <a:prstGeom prst="rect">
            <a:avLst/>
          </a:prstGeom>
          <a:noFill/>
        </p:spPr>
        <p:txBody>
          <a:bodyPr wrap="square" rtlCol="0">
            <a:spAutoFit/>
          </a:bodyPr>
          <a:lstStyle/>
          <a:p>
            <a:r>
              <a:rPr lang="en-US" sz="1600" i="1" dirty="0"/>
              <a:t>One symbol (128 chips, 64 pulses)</a:t>
            </a:r>
          </a:p>
        </p:txBody>
      </p:sp>
      <p:sp>
        <p:nvSpPr>
          <p:cNvPr id="17" name="Rectangle 16">
            <a:extLst>
              <a:ext uri="{FF2B5EF4-FFF2-40B4-BE49-F238E27FC236}">
                <a16:creationId xmlns:a16="http://schemas.microsoft.com/office/drawing/2014/main" id="{7E8EA9AD-DBF3-4479-BC48-CF54663026BD}"/>
              </a:ext>
            </a:extLst>
          </p:cNvPr>
          <p:cNvSpPr/>
          <p:nvPr/>
        </p:nvSpPr>
        <p:spPr bwMode="auto">
          <a:xfrm>
            <a:off x="990600" y="5477260"/>
            <a:ext cx="1371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09" charset="0"/>
              </a:rPr>
              <a:t>4 pulses spread 1x</a:t>
            </a:r>
          </a:p>
        </p:txBody>
      </p:sp>
      <p:sp>
        <p:nvSpPr>
          <p:cNvPr id="18" name="Rectangle 17">
            <a:extLst>
              <a:ext uri="{FF2B5EF4-FFF2-40B4-BE49-F238E27FC236}">
                <a16:creationId xmlns:a16="http://schemas.microsoft.com/office/drawing/2014/main" id="{62EE83A7-9430-4A77-896D-5631FAB435CC}"/>
              </a:ext>
            </a:extLst>
          </p:cNvPr>
          <p:cNvSpPr/>
          <p:nvPr/>
        </p:nvSpPr>
        <p:spPr bwMode="auto">
          <a:xfrm>
            <a:off x="4117230" y="5486400"/>
            <a:ext cx="38586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09" charset="0"/>
              </a:rPr>
              <a:t>…</a:t>
            </a:r>
          </a:p>
        </p:txBody>
      </p:sp>
      <p:pic>
        <p:nvPicPr>
          <p:cNvPr id="154" name="Picture 153">
            <a:extLst>
              <a:ext uri="{FF2B5EF4-FFF2-40B4-BE49-F238E27FC236}">
                <a16:creationId xmlns:a16="http://schemas.microsoft.com/office/drawing/2014/main" id="{F212F8D3-34D9-442F-B028-6B9A093FEEF4}"/>
              </a:ext>
            </a:extLst>
          </p:cNvPr>
          <p:cNvPicPr>
            <a:picLocks noChangeAspect="1"/>
          </p:cNvPicPr>
          <p:nvPr/>
        </p:nvPicPr>
        <p:blipFill>
          <a:blip r:embed="rId2"/>
          <a:stretch>
            <a:fillRect/>
          </a:stretch>
        </p:blipFill>
        <p:spPr>
          <a:xfrm>
            <a:off x="466725" y="6173271"/>
            <a:ext cx="7934325" cy="155109"/>
          </a:xfrm>
          <a:prstGeom prst="rect">
            <a:avLst/>
          </a:prstGeom>
        </p:spPr>
      </p:pic>
      <p:cxnSp>
        <p:nvCxnSpPr>
          <p:cNvPr id="156" name="Straight Connector 155">
            <a:extLst>
              <a:ext uri="{FF2B5EF4-FFF2-40B4-BE49-F238E27FC236}">
                <a16:creationId xmlns:a16="http://schemas.microsoft.com/office/drawing/2014/main" id="{04F2B2E4-01C9-4763-8974-FCF56DFA4E81}"/>
              </a:ext>
            </a:extLst>
          </p:cNvPr>
          <p:cNvCxnSpPr/>
          <p:nvPr/>
        </p:nvCxnSpPr>
        <p:spPr bwMode="auto">
          <a:xfrm flipH="1">
            <a:off x="600075" y="5924308"/>
            <a:ext cx="400050" cy="24795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57" name="Straight Connector 156">
            <a:extLst>
              <a:ext uri="{FF2B5EF4-FFF2-40B4-BE49-F238E27FC236}">
                <a16:creationId xmlns:a16="http://schemas.microsoft.com/office/drawing/2014/main" id="{56C04E53-2DBF-479F-95AC-CC877E220437}"/>
              </a:ext>
            </a:extLst>
          </p:cNvPr>
          <p:cNvCxnSpPr>
            <a:cxnSpLocks/>
          </p:cNvCxnSpPr>
          <p:nvPr/>
        </p:nvCxnSpPr>
        <p:spPr bwMode="auto">
          <a:xfrm flipH="1" flipV="1">
            <a:off x="7848600" y="5867400"/>
            <a:ext cx="457200" cy="256444"/>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3328004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A33AFA0-4300-49BF-9D9A-8DBCFB447C51}"/>
              </a:ext>
            </a:extLst>
          </p:cNvPr>
          <p:cNvPicPr>
            <a:picLocks noChangeAspect="1"/>
          </p:cNvPicPr>
          <p:nvPr/>
        </p:nvPicPr>
        <p:blipFill rotWithShape="1">
          <a:blip r:embed="rId2"/>
          <a:srcRect l="7235" t="1990" r="7149" b="3427"/>
          <a:stretch/>
        </p:blipFill>
        <p:spPr>
          <a:xfrm>
            <a:off x="3429001" y="2743199"/>
            <a:ext cx="5410200" cy="3505201"/>
          </a:xfrm>
          <a:prstGeom prst="rect">
            <a:avLst/>
          </a:prstGeom>
        </p:spPr>
      </p:pic>
      <p:sp>
        <p:nvSpPr>
          <p:cNvPr id="2" name="Title 1">
            <a:extLst>
              <a:ext uri="{FF2B5EF4-FFF2-40B4-BE49-F238E27FC236}">
                <a16:creationId xmlns:a16="http://schemas.microsoft.com/office/drawing/2014/main" id="{BDA3A5D1-97D5-4E07-9CED-6CC7D9BFB945}"/>
              </a:ext>
            </a:extLst>
          </p:cNvPr>
          <p:cNvSpPr>
            <a:spLocks noGrp="1"/>
          </p:cNvSpPr>
          <p:nvPr>
            <p:ph type="title"/>
          </p:nvPr>
        </p:nvSpPr>
        <p:spPr>
          <a:xfrm>
            <a:off x="457200" y="887568"/>
            <a:ext cx="8250174" cy="636432"/>
          </a:xfrm>
        </p:spPr>
        <p:txBody>
          <a:bodyPr/>
          <a:lstStyle/>
          <a:p>
            <a:pPr algn="ctr"/>
            <a:r>
              <a:rPr lang="en-IE" dirty="0"/>
              <a:t>Suggested Higher Bitrate Modulation: 54.4Mbps</a:t>
            </a:r>
          </a:p>
        </p:txBody>
      </p:sp>
      <p:sp>
        <p:nvSpPr>
          <p:cNvPr id="8" name="Rectangle 7">
            <a:extLst>
              <a:ext uri="{FF2B5EF4-FFF2-40B4-BE49-F238E27FC236}">
                <a16:creationId xmlns:a16="http://schemas.microsoft.com/office/drawing/2014/main" id="{39304D52-07D1-4498-87B1-2214D940F8C7}"/>
              </a:ext>
            </a:extLst>
          </p:cNvPr>
          <p:cNvSpPr/>
          <p:nvPr/>
        </p:nvSpPr>
        <p:spPr>
          <a:xfrm>
            <a:off x="436626" y="1838952"/>
            <a:ext cx="8270748" cy="230832"/>
          </a:xfrm>
          <a:prstGeom prst="rect">
            <a:avLst/>
          </a:prstGeom>
        </p:spPr>
        <p:txBody>
          <a:bodyPr wrap="square">
            <a:spAutoFit/>
          </a:bodyPr>
          <a:lstStyle/>
          <a:p>
            <a:pPr>
              <a:spcAft>
                <a:spcPts val="0"/>
              </a:spcAft>
            </a:pPr>
            <a:r>
              <a:rPr lang="en-US" sz="900" dirty="0">
                <a:latin typeface="Arial" panose="020B0604020202020204" pitchFamily="34" charset="0"/>
                <a:ea typeface="Times New Roman" panose="02020603050405020304" pitchFamily="18" charset="0"/>
              </a:rPr>
              <a:t> </a:t>
            </a:r>
            <a:endParaRPr lang="en-IE" sz="900" dirty="0">
              <a:latin typeface="Arial" panose="020B06040202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C357CBC1-09F6-C94F-822C-C9E8B118B330}"/>
              </a:ext>
            </a:extLst>
          </p:cNvPr>
          <p:cNvSpPr txBox="1"/>
          <p:nvPr/>
        </p:nvSpPr>
        <p:spPr>
          <a:xfrm>
            <a:off x="609600" y="1676400"/>
            <a:ext cx="7467600" cy="1323439"/>
          </a:xfrm>
          <a:prstGeom prst="rect">
            <a:avLst/>
          </a:prstGeom>
          <a:noFill/>
        </p:spPr>
        <p:txBody>
          <a:bodyPr wrap="square" rtlCol="0">
            <a:spAutoFit/>
          </a:bodyPr>
          <a:lstStyle/>
          <a:p>
            <a:pPr marL="171450" indent="-171450">
              <a:buFont typeface="Arial" panose="020B0604020202020204" pitchFamily="34" charset="0"/>
              <a:buChar char="•"/>
            </a:pPr>
            <a:r>
              <a:rPr lang="en-US" sz="1600" dirty="0"/>
              <a:t>Add a modulation mode where each data symbols consists of 8 chips, essentially first half of the 27.2 Mb/s symbols</a:t>
            </a:r>
          </a:p>
          <a:p>
            <a:pPr marL="171450" indent="-171450">
              <a:buFont typeface="Arial" panose="020B0604020202020204" pitchFamily="34" charset="0"/>
              <a:buChar char="•"/>
            </a:pPr>
            <a:r>
              <a:rPr lang="en-US" sz="1600" dirty="0"/>
              <a:t>PHR uses double this again</a:t>
            </a:r>
          </a:p>
          <a:p>
            <a:pPr marL="171450" indent="-171450">
              <a:buFont typeface="Arial" panose="020B0604020202020204" pitchFamily="34" charset="0"/>
              <a:buChar char="•"/>
            </a:pPr>
            <a:r>
              <a:rPr lang="en-US" sz="1600" dirty="0"/>
              <a:t>Range &gt;40m over CM1 multipath channel</a:t>
            </a:r>
          </a:p>
          <a:p>
            <a:pPr marL="171450" indent="-171450">
              <a:buFont typeface="Arial" panose="020B0604020202020204" pitchFamily="34" charset="0"/>
              <a:buChar char="•"/>
            </a:pPr>
            <a:endParaRPr lang="en-US" sz="1600" dirty="0"/>
          </a:p>
        </p:txBody>
      </p:sp>
      <p:sp>
        <p:nvSpPr>
          <p:cNvPr id="11" name="Rectangle 10">
            <a:extLst>
              <a:ext uri="{FF2B5EF4-FFF2-40B4-BE49-F238E27FC236}">
                <a16:creationId xmlns:a16="http://schemas.microsoft.com/office/drawing/2014/main" id="{4226C1FA-F3FD-EA43-AFCE-4C1E238DA838}"/>
              </a:ext>
            </a:extLst>
          </p:cNvPr>
          <p:cNvSpPr/>
          <p:nvPr/>
        </p:nvSpPr>
        <p:spPr bwMode="auto">
          <a:xfrm>
            <a:off x="1905000" y="4239361"/>
            <a:ext cx="1371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09" charset="0"/>
              </a:rPr>
              <a:t>4 guard chips</a:t>
            </a:r>
          </a:p>
        </p:txBody>
      </p:sp>
      <p:sp>
        <p:nvSpPr>
          <p:cNvPr id="16" name="TextBox 15">
            <a:extLst>
              <a:ext uri="{FF2B5EF4-FFF2-40B4-BE49-F238E27FC236}">
                <a16:creationId xmlns:a16="http://schemas.microsoft.com/office/drawing/2014/main" id="{7CFB26C0-B789-4447-9832-F20A9F9388C3}"/>
              </a:ext>
            </a:extLst>
          </p:cNvPr>
          <p:cNvSpPr txBox="1"/>
          <p:nvPr/>
        </p:nvSpPr>
        <p:spPr>
          <a:xfrm>
            <a:off x="990600" y="3756821"/>
            <a:ext cx="2133600" cy="338554"/>
          </a:xfrm>
          <a:prstGeom prst="rect">
            <a:avLst/>
          </a:prstGeom>
          <a:noFill/>
        </p:spPr>
        <p:txBody>
          <a:bodyPr wrap="square" rtlCol="0">
            <a:spAutoFit/>
          </a:bodyPr>
          <a:lstStyle/>
          <a:p>
            <a:r>
              <a:rPr lang="en-US" sz="1600" i="1" dirty="0"/>
              <a:t>One symbol (8 chips)</a:t>
            </a:r>
          </a:p>
        </p:txBody>
      </p:sp>
      <p:sp>
        <p:nvSpPr>
          <p:cNvPr id="17" name="Rectangle 16">
            <a:extLst>
              <a:ext uri="{FF2B5EF4-FFF2-40B4-BE49-F238E27FC236}">
                <a16:creationId xmlns:a16="http://schemas.microsoft.com/office/drawing/2014/main" id="{7E8EA9AD-DBF3-4479-BC48-CF54663026BD}"/>
              </a:ext>
            </a:extLst>
          </p:cNvPr>
          <p:cNvSpPr/>
          <p:nvPr/>
        </p:nvSpPr>
        <p:spPr bwMode="auto">
          <a:xfrm>
            <a:off x="533400" y="4239361"/>
            <a:ext cx="1371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09" charset="0"/>
              </a:rPr>
              <a:t>4 pulses spread 1x</a:t>
            </a:r>
          </a:p>
        </p:txBody>
      </p:sp>
    </p:spTree>
    <p:extLst>
      <p:ext uri="{BB962C8B-B14F-4D97-AF65-F5344CB8AC3E}">
        <p14:creationId xmlns:p14="http://schemas.microsoft.com/office/powerpoint/2010/main" val="390436571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67765</TotalTime>
  <Words>307</Words>
  <Application>Microsoft Office PowerPoint</Application>
  <PresentationFormat>On-screen Show (4:3)</PresentationFormat>
  <Paragraphs>47</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ＭＳ Ｐゴシック</vt:lpstr>
      <vt:lpstr>Arial</vt:lpstr>
      <vt:lpstr>Times New Roman</vt:lpstr>
      <vt:lpstr>Default Design</vt:lpstr>
      <vt:lpstr>PowerPoint Presentation</vt:lpstr>
      <vt:lpstr>Reminder: Current Draft 802.15.4z Data Modulation, HRP, 27.2 Mb/s mode</vt:lpstr>
      <vt:lpstr>Suggested Lower Bitrate Modulation</vt:lpstr>
      <vt:lpstr>Suggested Higher Bitrate Modulation: 54.4Mbps</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bverso</cp:lastModifiedBy>
  <cp:revision>1076</cp:revision>
  <cp:lastPrinted>2015-07-14T16:02:16Z</cp:lastPrinted>
  <dcterms:created xsi:type="dcterms:W3CDTF">2009-07-12T16:25:16Z</dcterms:created>
  <dcterms:modified xsi:type="dcterms:W3CDTF">2020-01-15T15:44:08Z</dcterms:modified>
</cp:coreProperties>
</file>